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1.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763" r:id="rId1"/>
  </p:sldMasterIdLst>
  <p:notesMasterIdLst>
    <p:notesMasterId r:id="rId48"/>
  </p:notesMasterIdLst>
  <p:handoutMasterIdLst>
    <p:handoutMasterId r:id="rId49"/>
  </p:handoutMasterIdLst>
  <p:sldIdLst>
    <p:sldId id="915" r:id="rId2"/>
    <p:sldId id="917" r:id="rId3"/>
    <p:sldId id="1274" r:id="rId4"/>
    <p:sldId id="1275" r:id="rId5"/>
    <p:sldId id="1293" r:id="rId6"/>
    <p:sldId id="1294" r:id="rId7"/>
    <p:sldId id="1273" r:id="rId8"/>
    <p:sldId id="969" r:id="rId9"/>
    <p:sldId id="1272" r:id="rId10"/>
    <p:sldId id="905" r:id="rId11"/>
    <p:sldId id="1298" r:id="rId12"/>
    <p:sldId id="906" r:id="rId13"/>
    <p:sldId id="880" r:id="rId14"/>
    <p:sldId id="1193" r:id="rId15"/>
    <p:sldId id="908" r:id="rId16"/>
    <p:sldId id="898" r:id="rId17"/>
    <p:sldId id="1189" r:id="rId18"/>
    <p:sldId id="909" r:id="rId19"/>
    <p:sldId id="911" r:id="rId20"/>
    <p:sldId id="1296" r:id="rId21"/>
    <p:sldId id="1168" r:id="rId22"/>
    <p:sldId id="1001" r:id="rId23"/>
    <p:sldId id="1301" r:id="rId24"/>
    <p:sldId id="1297" r:id="rId25"/>
    <p:sldId id="922" r:id="rId26"/>
    <p:sldId id="1198" r:id="rId27"/>
    <p:sldId id="1295" r:id="rId28"/>
    <p:sldId id="1191" r:id="rId29"/>
    <p:sldId id="1192" r:id="rId30"/>
    <p:sldId id="257" r:id="rId31"/>
    <p:sldId id="1194" r:id="rId32"/>
    <p:sldId id="903" r:id="rId33"/>
    <p:sldId id="904" r:id="rId34"/>
    <p:sldId id="1176" r:id="rId35"/>
    <p:sldId id="1188" r:id="rId36"/>
    <p:sldId id="1195" r:id="rId37"/>
    <p:sldId id="1190" r:id="rId38"/>
    <p:sldId id="914" r:id="rId39"/>
    <p:sldId id="916" r:id="rId40"/>
    <p:sldId id="957" r:id="rId41"/>
    <p:sldId id="955" r:id="rId42"/>
    <p:sldId id="967" r:id="rId43"/>
    <p:sldId id="918" r:id="rId44"/>
    <p:sldId id="919" r:id="rId45"/>
    <p:sldId id="920" r:id="rId46"/>
    <p:sldId id="921" r:id="rId47"/>
  </p:sldIdLst>
  <p:sldSz cx="9326563" cy="6858000"/>
  <p:notesSz cx="6858000" cy="9144000"/>
  <p:defaultTextStyle>
    <a:defPPr>
      <a:defRPr lang="en-US"/>
    </a:defPPr>
    <a:lvl1pPr algn="l" rtl="0" eaLnBrk="0" fontAlgn="base" hangingPunct="0">
      <a:spcBef>
        <a:spcPct val="0"/>
      </a:spcBef>
      <a:spcAft>
        <a:spcPct val="0"/>
      </a:spcAft>
      <a:defRPr sz="2400" kern="1200">
        <a:solidFill>
          <a:srgbClr val="000000"/>
        </a:solidFill>
        <a:latin typeface="Times New Roman" charset="0"/>
        <a:ea typeface="MS PGothic" charset="0"/>
        <a:cs typeface="MS PGothic" charset="0"/>
      </a:defRPr>
    </a:lvl1pPr>
    <a:lvl2pPr marL="457200" algn="l" rtl="0" eaLnBrk="0" fontAlgn="base" hangingPunct="0">
      <a:spcBef>
        <a:spcPct val="0"/>
      </a:spcBef>
      <a:spcAft>
        <a:spcPct val="0"/>
      </a:spcAft>
      <a:defRPr sz="2400" kern="1200">
        <a:solidFill>
          <a:srgbClr val="000000"/>
        </a:solidFill>
        <a:latin typeface="Times New Roman" charset="0"/>
        <a:ea typeface="MS PGothic" charset="0"/>
        <a:cs typeface="MS PGothic" charset="0"/>
      </a:defRPr>
    </a:lvl2pPr>
    <a:lvl3pPr marL="914400" algn="l" rtl="0" eaLnBrk="0" fontAlgn="base" hangingPunct="0">
      <a:spcBef>
        <a:spcPct val="0"/>
      </a:spcBef>
      <a:spcAft>
        <a:spcPct val="0"/>
      </a:spcAft>
      <a:defRPr sz="2400" kern="1200">
        <a:solidFill>
          <a:srgbClr val="000000"/>
        </a:solidFill>
        <a:latin typeface="Times New Roman" charset="0"/>
        <a:ea typeface="MS PGothic" charset="0"/>
        <a:cs typeface="MS PGothic" charset="0"/>
      </a:defRPr>
    </a:lvl3pPr>
    <a:lvl4pPr marL="1371600" algn="l" rtl="0" eaLnBrk="0" fontAlgn="base" hangingPunct="0">
      <a:spcBef>
        <a:spcPct val="0"/>
      </a:spcBef>
      <a:spcAft>
        <a:spcPct val="0"/>
      </a:spcAft>
      <a:defRPr sz="2400" kern="1200">
        <a:solidFill>
          <a:srgbClr val="000000"/>
        </a:solidFill>
        <a:latin typeface="Times New Roman" charset="0"/>
        <a:ea typeface="MS PGothic" charset="0"/>
        <a:cs typeface="MS PGothic" charset="0"/>
      </a:defRPr>
    </a:lvl4pPr>
    <a:lvl5pPr marL="1828800" algn="l" rtl="0" eaLnBrk="0" fontAlgn="base" hangingPunct="0">
      <a:spcBef>
        <a:spcPct val="0"/>
      </a:spcBef>
      <a:spcAft>
        <a:spcPct val="0"/>
      </a:spcAft>
      <a:defRPr sz="2400" kern="1200">
        <a:solidFill>
          <a:srgbClr val="000000"/>
        </a:solidFill>
        <a:latin typeface="Times New Roman" charset="0"/>
        <a:ea typeface="MS PGothic" charset="0"/>
        <a:cs typeface="MS PGothic" charset="0"/>
      </a:defRPr>
    </a:lvl5pPr>
    <a:lvl6pPr marL="2286000" algn="l" defTabSz="457200" rtl="0" eaLnBrk="1" latinLnBrk="0" hangingPunct="1">
      <a:defRPr sz="2400" kern="1200">
        <a:solidFill>
          <a:srgbClr val="000000"/>
        </a:solidFill>
        <a:latin typeface="Times New Roman" charset="0"/>
        <a:ea typeface="MS PGothic" charset="0"/>
        <a:cs typeface="MS PGothic" charset="0"/>
      </a:defRPr>
    </a:lvl6pPr>
    <a:lvl7pPr marL="2743200" algn="l" defTabSz="457200" rtl="0" eaLnBrk="1" latinLnBrk="0" hangingPunct="1">
      <a:defRPr sz="2400" kern="1200">
        <a:solidFill>
          <a:srgbClr val="000000"/>
        </a:solidFill>
        <a:latin typeface="Times New Roman" charset="0"/>
        <a:ea typeface="MS PGothic" charset="0"/>
        <a:cs typeface="MS PGothic" charset="0"/>
      </a:defRPr>
    </a:lvl7pPr>
    <a:lvl8pPr marL="3200400" algn="l" defTabSz="457200" rtl="0" eaLnBrk="1" latinLnBrk="0" hangingPunct="1">
      <a:defRPr sz="2400" kern="1200">
        <a:solidFill>
          <a:srgbClr val="000000"/>
        </a:solidFill>
        <a:latin typeface="Times New Roman" charset="0"/>
        <a:ea typeface="MS PGothic" charset="0"/>
        <a:cs typeface="MS PGothic" charset="0"/>
      </a:defRPr>
    </a:lvl8pPr>
    <a:lvl9pPr marL="3657600" algn="l" defTabSz="457200" rtl="0" eaLnBrk="1" latinLnBrk="0" hangingPunct="1">
      <a:defRPr sz="2400" kern="1200">
        <a:solidFill>
          <a:srgbClr val="000000"/>
        </a:solidFill>
        <a:latin typeface="Times New Roman" charset="0"/>
        <a:ea typeface="MS PGothic" charset="0"/>
        <a:cs typeface="MS PGothic" charset="0"/>
      </a:defRPr>
    </a:lvl9pPr>
  </p:defaultTextStyle>
  <p:extLst>
    <p:ext uri="{EFAFB233-063F-42B5-8137-9DF3F51BA10A}">
      <p15:sldGuideLst xmlns:p15="http://schemas.microsoft.com/office/powerpoint/2012/main">
        <p15:guide id="1" orient="horz" pos="2160">
          <p15:clr>
            <a:srgbClr val="A4A3A4"/>
          </p15:clr>
        </p15:guide>
        <p15:guide id="2" pos="293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861"/>
    <p:restoredTop sz="94716"/>
  </p:normalViewPr>
  <p:slideViewPr>
    <p:cSldViewPr>
      <p:cViewPr varScale="1">
        <p:scale>
          <a:sx n="103" d="100"/>
          <a:sy n="103" d="100"/>
        </p:scale>
        <p:origin x="1584" y="184"/>
      </p:cViewPr>
      <p:guideLst>
        <p:guide orient="horz" pos="2160"/>
        <p:guide pos="293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50" d="100"/>
        <a:sy n="150" d="100"/>
      </p:scale>
      <p:origin x="0" y="173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DE3E77-0BFA-E040-B1BA-FEA05E7DF94D}" type="doc">
      <dgm:prSet loTypeId="urn:microsoft.com/office/officeart/2005/8/layout/process1" loCatId="process" qsTypeId="urn:microsoft.com/office/officeart/2005/8/quickstyle/simple1" qsCatId="simple" csTypeId="urn:microsoft.com/office/officeart/2005/8/colors/accent1_2" csCatId="accent1" phldr="1"/>
      <dgm:spPr/>
    </dgm:pt>
    <dgm:pt modelId="{9C167D23-C260-1D40-8FB8-983397C6EC76}">
      <dgm:prSet phldrT="[Text]"/>
      <dgm:spPr/>
      <dgm:t>
        <a:bodyPr/>
        <a:lstStyle/>
        <a:p>
          <a:r>
            <a:rPr lang="en-US" dirty="0"/>
            <a:t>Conflict</a:t>
          </a:r>
        </a:p>
      </dgm:t>
    </dgm:pt>
    <dgm:pt modelId="{D0039278-1194-BC40-9B6C-13E426FF4B03}" type="parTrans" cxnId="{04658D96-8C9C-9E4C-8B01-F28DFC65694F}">
      <dgm:prSet/>
      <dgm:spPr/>
      <dgm:t>
        <a:bodyPr/>
        <a:lstStyle/>
        <a:p>
          <a:endParaRPr lang="en-US"/>
        </a:p>
      </dgm:t>
    </dgm:pt>
    <dgm:pt modelId="{C3735801-3796-474B-A8B9-8C0064470661}" type="sibTrans" cxnId="{04658D96-8C9C-9E4C-8B01-F28DFC65694F}">
      <dgm:prSet/>
      <dgm:spPr/>
      <dgm:t>
        <a:bodyPr/>
        <a:lstStyle/>
        <a:p>
          <a:endParaRPr lang="en-US"/>
        </a:p>
      </dgm:t>
    </dgm:pt>
    <dgm:pt modelId="{8F3F72EE-463C-DE4A-9B7D-63EF2FB1E2B2}">
      <dgm:prSet/>
      <dgm:spPr/>
      <dgm:t>
        <a:bodyPr/>
        <a:lstStyle/>
        <a:p>
          <a:r>
            <a:rPr lang="en-US" dirty="0"/>
            <a:t>Nuclear use</a:t>
          </a:r>
        </a:p>
      </dgm:t>
    </dgm:pt>
    <dgm:pt modelId="{18A71843-C048-5942-9488-1552452D0F5F}" type="parTrans" cxnId="{425F9B62-2427-B04F-889D-5AE81731B278}">
      <dgm:prSet/>
      <dgm:spPr/>
      <dgm:t>
        <a:bodyPr/>
        <a:lstStyle/>
        <a:p>
          <a:endParaRPr lang="en-US"/>
        </a:p>
      </dgm:t>
    </dgm:pt>
    <dgm:pt modelId="{0AEEB908-0478-4540-B6B8-DA1E79403600}" type="sibTrans" cxnId="{425F9B62-2427-B04F-889D-5AE81731B278}">
      <dgm:prSet/>
      <dgm:spPr/>
      <dgm:t>
        <a:bodyPr/>
        <a:lstStyle/>
        <a:p>
          <a:endParaRPr lang="en-US"/>
        </a:p>
      </dgm:t>
    </dgm:pt>
    <dgm:pt modelId="{97C098E6-9AFD-0E4A-A586-378BCFC06619}">
      <dgm:prSet/>
      <dgm:spPr/>
      <dgm:t>
        <a:bodyPr/>
        <a:lstStyle/>
        <a:p>
          <a:r>
            <a:rPr lang="en-US" dirty="0"/>
            <a:t>Crisis</a:t>
          </a:r>
        </a:p>
      </dgm:t>
    </dgm:pt>
    <dgm:pt modelId="{39D4FE33-2A5D-8A4D-9FC4-DF19CBCD46C7}" type="parTrans" cxnId="{3C86CE4B-5D71-3A44-8AED-CE7FDDD424C3}">
      <dgm:prSet/>
      <dgm:spPr/>
      <dgm:t>
        <a:bodyPr/>
        <a:lstStyle/>
        <a:p>
          <a:endParaRPr lang="en-US"/>
        </a:p>
      </dgm:t>
    </dgm:pt>
    <dgm:pt modelId="{92451A8D-73A6-8C44-BD9C-F8BE3F235679}" type="sibTrans" cxnId="{3C86CE4B-5D71-3A44-8AED-CE7FDDD424C3}">
      <dgm:prSet/>
      <dgm:spPr/>
      <dgm:t>
        <a:bodyPr/>
        <a:lstStyle/>
        <a:p>
          <a:endParaRPr lang="en-US"/>
        </a:p>
      </dgm:t>
    </dgm:pt>
    <dgm:pt modelId="{609835E1-D8C4-4045-A72B-200CA95A6296}">
      <dgm:prSet phldrT="[Text]"/>
      <dgm:spPr/>
      <dgm:t>
        <a:bodyPr/>
        <a:lstStyle/>
        <a:p>
          <a:r>
            <a:rPr lang="en-US"/>
            <a:t>Peace</a:t>
          </a:r>
          <a:endParaRPr lang="en-US" dirty="0"/>
        </a:p>
      </dgm:t>
    </dgm:pt>
    <dgm:pt modelId="{DEBCB404-B09C-1942-BD1B-506A4F5DE141}" type="sibTrans" cxnId="{4D72E8C5-B283-9E4A-B12D-112F416E637C}">
      <dgm:prSet/>
      <dgm:spPr/>
      <dgm:t>
        <a:bodyPr/>
        <a:lstStyle/>
        <a:p>
          <a:endParaRPr lang="en-US"/>
        </a:p>
      </dgm:t>
    </dgm:pt>
    <dgm:pt modelId="{3B87C557-E13C-4F42-ADA6-2D41EC1576C1}" type="parTrans" cxnId="{4D72E8C5-B283-9E4A-B12D-112F416E637C}">
      <dgm:prSet/>
      <dgm:spPr/>
      <dgm:t>
        <a:bodyPr/>
        <a:lstStyle/>
        <a:p>
          <a:endParaRPr lang="en-US"/>
        </a:p>
      </dgm:t>
    </dgm:pt>
    <dgm:pt modelId="{D88D3643-60FB-1448-B34A-E9850D2F3503}" type="pres">
      <dgm:prSet presAssocID="{51DE3E77-0BFA-E040-B1BA-FEA05E7DF94D}" presName="Name0" presStyleCnt="0">
        <dgm:presLayoutVars>
          <dgm:dir/>
          <dgm:resizeHandles val="exact"/>
        </dgm:presLayoutVars>
      </dgm:prSet>
      <dgm:spPr/>
    </dgm:pt>
    <dgm:pt modelId="{D1589F3B-5481-6241-AF9A-9F00F5A68A58}" type="pres">
      <dgm:prSet presAssocID="{609835E1-D8C4-4045-A72B-200CA95A6296}" presName="node" presStyleLbl="node1" presStyleIdx="0" presStyleCnt="4">
        <dgm:presLayoutVars>
          <dgm:bulletEnabled val="1"/>
        </dgm:presLayoutVars>
      </dgm:prSet>
      <dgm:spPr/>
    </dgm:pt>
    <dgm:pt modelId="{B887FFF5-4306-EF46-9C0A-406F1610370E}" type="pres">
      <dgm:prSet presAssocID="{DEBCB404-B09C-1942-BD1B-506A4F5DE141}" presName="sibTrans" presStyleLbl="sibTrans2D1" presStyleIdx="0" presStyleCnt="3"/>
      <dgm:spPr/>
    </dgm:pt>
    <dgm:pt modelId="{5C4DD077-A7D3-5D49-AFDD-8A2734707520}" type="pres">
      <dgm:prSet presAssocID="{DEBCB404-B09C-1942-BD1B-506A4F5DE141}" presName="connectorText" presStyleLbl="sibTrans2D1" presStyleIdx="0" presStyleCnt="3"/>
      <dgm:spPr/>
    </dgm:pt>
    <dgm:pt modelId="{7ACBA76A-FDF0-8546-AECC-79E3E0B5824D}" type="pres">
      <dgm:prSet presAssocID="{97C098E6-9AFD-0E4A-A586-378BCFC06619}" presName="node" presStyleLbl="node1" presStyleIdx="1" presStyleCnt="4">
        <dgm:presLayoutVars>
          <dgm:bulletEnabled val="1"/>
        </dgm:presLayoutVars>
      </dgm:prSet>
      <dgm:spPr/>
    </dgm:pt>
    <dgm:pt modelId="{A1548E77-BDA8-D241-8F76-2DB16436F133}" type="pres">
      <dgm:prSet presAssocID="{92451A8D-73A6-8C44-BD9C-F8BE3F235679}" presName="sibTrans" presStyleLbl="sibTrans2D1" presStyleIdx="1" presStyleCnt="3"/>
      <dgm:spPr/>
    </dgm:pt>
    <dgm:pt modelId="{DB924A67-C2DD-BA4E-ADD1-7AFED1A2B99C}" type="pres">
      <dgm:prSet presAssocID="{92451A8D-73A6-8C44-BD9C-F8BE3F235679}" presName="connectorText" presStyleLbl="sibTrans2D1" presStyleIdx="1" presStyleCnt="3"/>
      <dgm:spPr/>
    </dgm:pt>
    <dgm:pt modelId="{CAD27C15-9A91-D64C-9AFD-1524904DB1E2}" type="pres">
      <dgm:prSet presAssocID="{9C167D23-C260-1D40-8FB8-983397C6EC76}" presName="node" presStyleLbl="node1" presStyleIdx="2" presStyleCnt="4">
        <dgm:presLayoutVars>
          <dgm:bulletEnabled val="1"/>
        </dgm:presLayoutVars>
      </dgm:prSet>
      <dgm:spPr/>
    </dgm:pt>
    <dgm:pt modelId="{2A675BFD-C679-614A-A5E4-CABBD5A80E28}" type="pres">
      <dgm:prSet presAssocID="{C3735801-3796-474B-A8B9-8C0064470661}" presName="sibTrans" presStyleLbl="sibTrans2D1" presStyleIdx="2" presStyleCnt="3"/>
      <dgm:spPr/>
    </dgm:pt>
    <dgm:pt modelId="{46E7E126-0E81-A24A-AFF0-1E9CA0E8B7C2}" type="pres">
      <dgm:prSet presAssocID="{C3735801-3796-474B-A8B9-8C0064470661}" presName="connectorText" presStyleLbl="sibTrans2D1" presStyleIdx="2" presStyleCnt="3"/>
      <dgm:spPr/>
    </dgm:pt>
    <dgm:pt modelId="{3B6050DA-FC6B-654E-9E14-6C38C0D7E790}" type="pres">
      <dgm:prSet presAssocID="{8F3F72EE-463C-DE4A-9B7D-63EF2FB1E2B2}" presName="node" presStyleLbl="node1" presStyleIdx="3" presStyleCnt="4">
        <dgm:presLayoutVars>
          <dgm:bulletEnabled val="1"/>
        </dgm:presLayoutVars>
      </dgm:prSet>
      <dgm:spPr/>
    </dgm:pt>
  </dgm:ptLst>
  <dgm:cxnLst>
    <dgm:cxn modelId="{B1482C0E-3C2D-3646-8F62-CD96E31E9529}" type="presOf" srcId="{C3735801-3796-474B-A8B9-8C0064470661}" destId="{2A675BFD-C679-614A-A5E4-CABBD5A80E28}" srcOrd="0" destOrd="0" presId="urn:microsoft.com/office/officeart/2005/8/layout/process1"/>
    <dgm:cxn modelId="{D8810820-B1F2-4047-8B18-9545C0C9CA55}" type="presOf" srcId="{9C167D23-C260-1D40-8FB8-983397C6EC76}" destId="{CAD27C15-9A91-D64C-9AFD-1524904DB1E2}" srcOrd="0" destOrd="0" presId="urn:microsoft.com/office/officeart/2005/8/layout/process1"/>
    <dgm:cxn modelId="{51FDFF33-376D-7B43-A748-DC1788040964}" type="presOf" srcId="{92451A8D-73A6-8C44-BD9C-F8BE3F235679}" destId="{DB924A67-C2DD-BA4E-ADD1-7AFED1A2B99C}" srcOrd="1" destOrd="0" presId="urn:microsoft.com/office/officeart/2005/8/layout/process1"/>
    <dgm:cxn modelId="{3C86CE4B-5D71-3A44-8AED-CE7FDDD424C3}" srcId="{51DE3E77-0BFA-E040-B1BA-FEA05E7DF94D}" destId="{97C098E6-9AFD-0E4A-A586-378BCFC06619}" srcOrd="1" destOrd="0" parTransId="{39D4FE33-2A5D-8A4D-9FC4-DF19CBCD46C7}" sibTransId="{92451A8D-73A6-8C44-BD9C-F8BE3F235679}"/>
    <dgm:cxn modelId="{8B69E64B-1F53-B142-B7C0-D1BDC6DED175}" type="presOf" srcId="{92451A8D-73A6-8C44-BD9C-F8BE3F235679}" destId="{A1548E77-BDA8-D241-8F76-2DB16436F133}" srcOrd="0" destOrd="0" presId="urn:microsoft.com/office/officeart/2005/8/layout/process1"/>
    <dgm:cxn modelId="{DEDEE856-CF11-E047-9C56-C411E15C64CF}" type="presOf" srcId="{DEBCB404-B09C-1942-BD1B-506A4F5DE141}" destId="{B887FFF5-4306-EF46-9C0A-406F1610370E}" srcOrd="0" destOrd="0" presId="urn:microsoft.com/office/officeart/2005/8/layout/process1"/>
    <dgm:cxn modelId="{F609545F-AC10-6C47-8C53-6B8B5BD45B3F}" type="presOf" srcId="{C3735801-3796-474B-A8B9-8C0064470661}" destId="{46E7E126-0E81-A24A-AFF0-1E9CA0E8B7C2}" srcOrd="1" destOrd="0" presId="urn:microsoft.com/office/officeart/2005/8/layout/process1"/>
    <dgm:cxn modelId="{425F9B62-2427-B04F-889D-5AE81731B278}" srcId="{51DE3E77-0BFA-E040-B1BA-FEA05E7DF94D}" destId="{8F3F72EE-463C-DE4A-9B7D-63EF2FB1E2B2}" srcOrd="3" destOrd="0" parTransId="{18A71843-C048-5942-9488-1552452D0F5F}" sibTransId="{0AEEB908-0478-4540-B6B8-DA1E79403600}"/>
    <dgm:cxn modelId="{67811874-AC9B-AB42-98F3-F832F571E373}" type="presOf" srcId="{DEBCB404-B09C-1942-BD1B-506A4F5DE141}" destId="{5C4DD077-A7D3-5D49-AFDD-8A2734707520}" srcOrd="1" destOrd="0" presId="urn:microsoft.com/office/officeart/2005/8/layout/process1"/>
    <dgm:cxn modelId="{A539EB94-41C1-F54C-89CB-B31B4C2793F4}" type="presOf" srcId="{51DE3E77-0BFA-E040-B1BA-FEA05E7DF94D}" destId="{D88D3643-60FB-1448-B34A-E9850D2F3503}" srcOrd="0" destOrd="0" presId="urn:microsoft.com/office/officeart/2005/8/layout/process1"/>
    <dgm:cxn modelId="{04658D96-8C9C-9E4C-8B01-F28DFC65694F}" srcId="{51DE3E77-0BFA-E040-B1BA-FEA05E7DF94D}" destId="{9C167D23-C260-1D40-8FB8-983397C6EC76}" srcOrd="2" destOrd="0" parTransId="{D0039278-1194-BC40-9B6C-13E426FF4B03}" sibTransId="{C3735801-3796-474B-A8B9-8C0064470661}"/>
    <dgm:cxn modelId="{379367AF-FD29-EB44-A021-09917A26A3F2}" type="presOf" srcId="{8F3F72EE-463C-DE4A-9B7D-63EF2FB1E2B2}" destId="{3B6050DA-FC6B-654E-9E14-6C38C0D7E790}" srcOrd="0" destOrd="0" presId="urn:microsoft.com/office/officeart/2005/8/layout/process1"/>
    <dgm:cxn modelId="{BC802EB8-290A-0243-97DE-959C686C309A}" type="presOf" srcId="{609835E1-D8C4-4045-A72B-200CA95A6296}" destId="{D1589F3B-5481-6241-AF9A-9F00F5A68A58}" srcOrd="0" destOrd="0" presId="urn:microsoft.com/office/officeart/2005/8/layout/process1"/>
    <dgm:cxn modelId="{54E9D4BC-EF2C-D44B-976C-B5ACD41C0225}" type="presOf" srcId="{97C098E6-9AFD-0E4A-A586-378BCFC06619}" destId="{7ACBA76A-FDF0-8546-AECC-79E3E0B5824D}" srcOrd="0" destOrd="0" presId="urn:microsoft.com/office/officeart/2005/8/layout/process1"/>
    <dgm:cxn modelId="{4D72E8C5-B283-9E4A-B12D-112F416E637C}" srcId="{51DE3E77-0BFA-E040-B1BA-FEA05E7DF94D}" destId="{609835E1-D8C4-4045-A72B-200CA95A6296}" srcOrd="0" destOrd="0" parTransId="{3B87C557-E13C-4F42-ADA6-2D41EC1576C1}" sibTransId="{DEBCB404-B09C-1942-BD1B-506A4F5DE141}"/>
    <dgm:cxn modelId="{AA3C9BFD-4429-B945-B527-1D7448B50185}" type="presParOf" srcId="{D88D3643-60FB-1448-B34A-E9850D2F3503}" destId="{D1589F3B-5481-6241-AF9A-9F00F5A68A58}" srcOrd="0" destOrd="0" presId="urn:microsoft.com/office/officeart/2005/8/layout/process1"/>
    <dgm:cxn modelId="{38E7C903-EC7B-254A-AB9C-4AC607B27B6A}" type="presParOf" srcId="{D88D3643-60FB-1448-B34A-E9850D2F3503}" destId="{B887FFF5-4306-EF46-9C0A-406F1610370E}" srcOrd="1" destOrd="0" presId="urn:microsoft.com/office/officeart/2005/8/layout/process1"/>
    <dgm:cxn modelId="{BCF84F42-7D4C-1F42-993D-8E38CE0FCA07}" type="presParOf" srcId="{B887FFF5-4306-EF46-9C0A-406F1610370E}" destId="{5C4DD077-A7D3-5D49-AFDD-8A2734707520}" srcOrd="0" destOrd="0" presId="urn:microsoft.com/office/officeart/2005/8/layout/process1"/>
    <dgm:cxn modelId="{689FE6B7-A27C-C146-9176-0CF3C3DFB0A9}" type="presParOf" srcId="{D88D3643-60FB-1448-B34A-E9850D2F3503}" destId="{7ACBA76A-FDF0-8546-AECC-79E3E0B5824D}" srcOrd="2" destOrd="0" presId="urn:microsoft.com/office/officeart/2005/8/layout/process1"/>
    <dgm:cxn modelId="{08AB3521-86A1-A54A-B746-FF66DFBF4E23}" type="presParOf" srcId="{D88D3643-60FB-1448-B34A-E9850D2F3503}" destId="{A1548E77-BDA8-D241-8F76-2DB16436F133}" srcOrd="3" destOrd="0" presId="urn:microsoft.com/office/officeart/2005/8/layout/process1"/>
    <dgm:cxn modelId="{1FC3B92F-E6BC-5441-9FF8-915469743F3F}" type="presParOf" srcId="{A1548E77-BDA8-D241-8F76-2DB16436F133}" destId="{DB924A67-C2DD-BA4E-ADD1-7AFED1A2B99C}" srcOrd="0" destOrd="0" presId="urn:microsoft.com/office/officeart/2005/8/layout/process1"/>
    <dgm:cxn modelId="{D9DAA3C9-7B39-0C43-870F-E84AF3728271}" type="presParOf" srcId="{D88D3643-60FB-1448-B34A-E9850D2F3503}" destId="{CAD27C15-9A91-D64C-9AFD-1524904DB1E2}" srcOrd="4" destOrd="0" presId="urn:microsoft.com/office/officeart/2005/8/layout/process1"/>
    <dgm:cxn modelId="{4A15E419-950C-7445-9D0F-C75C91C7365A}" type="presParOf" srcId="{D88D3643-60FB-1448-B34A-E9850D2F3503}" destId="{2A675BFD-C679-614A-A5E4-CABBD5A80E28}" srcOrd="5" destOrd="0" presId="urn:microsoft.com/office/officeart/2005/8/layout/process1"/>
    <dgm:cxn modelId="{DED060E9-DAAD-2842-A85D-250E276326FB}" type="presParOf" srcId="{2A675BFD-C679-614A-A5E4-CABBD5A80E28}" destId="{46E7E126-0E81-A24A-AFF0-1E9CA0E8B7C2}" srcOrd="0" destOrd="0" presId="urn:microsoft.com/office/officeart/2005/8/layout/process1"/>
    <dgm:cxn modelId="{93B55201-B32C-0D4E-BDCC-1E00403887AD}" type="presParOf" srcId="{D88D3643-60FB-1448-B34A-E9850D2F3503}" destId="{3B6050DA-FC6B-654E-9E14-6C38C0D7E790}"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789EEDF-E0B1-8647-8012-4413395098FB}" type="doc">
      <dgm:prSet loTypeId="urn:microsoft.com/office/officeart/2005/8/layout/hierarchy2" loCatId="" qsTypeId="urn:microsoft.com/office/officeart/2005/8/quickstyle/simple4" qsCatId="simple" csTypeId="urn:microsoft.com/office/officeart/2005/8/colors/accent1_2" csCatId="accent1" phldr="1"/>
      <dgm:spPr/>
      <dgm:t>
        <a:bodyPr/>
        <a:lstStyle/>
        <a:p>
          <a:endParaRPr lang="en-US"/>
        </a:p>
      </dgm:t>
    </dgm:pt>
    <dgm:pt modelId="{941536C0-C93C-114A-8079-428B55374371}">
      <dgm:prSet phldrT="[Text]"/>
      <dgm:spPr/>
      <dgm:t>
        <a:bodyPr/>
        <a:lstStyle/>
        <a:p>
          <a:r>
            <a:rPr lang="en-US" dirty="0"/>
            <a:t> Decision</a:t>
          </a:r>
        </a:p>
      </dgm:t>
    </dgm:pt>
    <dgm:pt modelId="{3F519CA8-087F-8E40-BF38-B770E2318D4F}" type="parTrans" cxnId="{A918C58C-5A2F-974A-9FA4-943CD3A2915C}">
      <dgm:prSet/>
      <dgm:spPr/>
      <dgm:t>
        <a:bodyPr/>
        <a:lstStyle/>
        <a:p>
          <a:endParaRPr lang="en-US"/>
        </a:p>
      </dgm:t>
    </dgm:pt>
    <dgm:pt modelId="{D329962E-2AC8-C441-BC1F-25EDCFEA47B9}" type="sibTrans" cxnId="{A918C58C-5A2F-974A-9FA4-943CD3A2915C}">
      <dgm:prSet/>
      <dgm:spPr/>
      <dgm:t>
        <a:bodyPr/>
        <a:lstStyle/>
        <a:p>
          <a:endParaRPr lang="en-US"/>
        </a:p>
      </dgm:t>
    </dgm:pt>
    <dgm:pt modelId="{D5FE144A-C5B3-C942-8797-F90196A58E39}">
      <dgm:prSet phldrT="[Text]"/>
      <dgm:spPr/>
      <dgm:t>
        <a:bodyPr/>
        <a:lstStyle/>
        <a:p>
          <a:r>
            <a:rPr lang="en-US" dirty="0"/>
            <a:t>Negotiate, no compromise</a:t>
          </a:r>
        </a:p>
      </dgm:t>
    </dgm:pt>
    <dgm:pt modelId="{BBAEFED2-78C2-B445-A733-74389AA9B915}" type="parTrans" cxnId="{7EAFF45D-D72A-8841-B0C7-E7D7735D52D1}">
      <dgm:prSet/>
      <dgm:spPr/>
      <dgm:t>
        <a:bodyPr/>
        <a:lstStyle/>
        <a:p>
          <a:endParaRPr lang="en-US" dirty="0"/>
        </a:p>
      </dgm:t>
    </dgm:pt>
    <dgm:pt modelId="{01B7CE10-DD27-8C4E-A219-292C0F949452}" type="sibTrans" cxnId="{7EAFF45D-D72A-8841-B0C7-E7D7735D52D1}">
      <dgm:prSet/>
      <dgm:spPr/>
      <dgm:t>
        <a:bodyPr/>
        <a:lstStyle/>
        <a:p>
          <a:endParaRPr lang="en-US"/>
        </a:p>
      </dgm:t>
    </dgm:pt>
    <dgm:pt modelId="{7E9EE9DD-450A-D841-9AC1-737F1CDAB78B}">
      <dgm:prSet phldrT="[Text]"/>
      <dgm:spPr/>
      <dgm:t>
        <a:bodyPr/>
        <a:lstStyle/>
        <a:p>
          <a:r>
            <a:rPr lang="en-US" dirty="0"/>
            <a:t>?</a:t>
          </a:r>
        </a:p>
      </dgm:t>
    </dgm:pt>
    <dgm:pt modelId="{8FCD9115-4904-984F-8F5C-491F3DF92ED5}" type="parTrans" cxnId="{D98CF185-400F-664C-8DBB-92C821BDBFDF}">
      <dgm:prSet/>
      <dgm:spPr/>
      <dgm:t>
        <a:bodyPr/>
        <a:lstStyle/>
        <a:p>
          <a:endParaRPr lang="en-US" dirty="0"/>
        </a:p>
      </dgm:t>
    </dgm:pt>
    <dgm:pt modelId="{A774C7BE-AC11-7A43-9880-789941BCE956}" type="sibTrans" cxnId="{D98CF185-400F-664C-8DBB-92C821BDBFDF}">
      <dgm:prSet/>
      <dgm:spPr/>
      <dgm:t>
        <a:bodyPr/>
        <a:lstStyle/>
        <a:p>
          <a:endParaRPr lang="en-US"/>
        </a:p>
      </dgm:t>
    </dgm:pt>
    <dgm:pt modelId="{93165954-35EA-1F4D-94FC-561794B188D2}">
      <dgm:prSet phldrT="[Text]"/>
      <dgm:spPr/>
      <dgm:t>
        <a:bodyPr/>
        <a:lstStyle/>
        <a:p>
          <a:r>
            <a:rPr lang="en-US" dirty="0"/>
            <a:t>Negotiate, compromise</a:t>
          </a:r>
        </a:p>
      </dgm:t>
    </dgm:pt>
    <dgm:pt modelId="{15F543A2-0D2A-9A49-953A-E128D45B688D}" type="parTrans" cxnId="{92751AD6-60CA-DF4E-B837-C7CCA4329B7E}">
      <dgm:prSet/>
      <dgm:spPr/>
      <dgm:t>
        <a:bodyPr/>
        <a:lstStyle/>
        <a:p>
          <a:endParaRPr lang="en-US" dirty="0"/>
        </a:p>
      </dgm:t>
    </dgm:pt>
    <dgm:pt modelId="{28394C75-118C-C340-956C-5D6CAAD4D169}" type="sibTrans" cxnId="{92751AD6-60CA-DF4E-B837-C7CCA4329B7E}">
      <dgm:prSet/>
      <dgm:spPr/>
      <dgm:t>
        <a:bodyPr/>
        <a:lstStyle/>
        <a:p>
          <a:endParaRPr lang="en-US"/>
        </a:p>
      </dgm:t>
    </dgm:pt>
    <dgm:pt modelId="{3C611A42-7C0C-AE42-A2BC-24F57D9CA369}">
      <dgm:prSet phldrT="[Text]"/>
      <dgm:spPr/>
      <dgm:t>
        <a:bodyPr/>
        <a:lstStyle/>
        <a:p>
          <a:r>
            <a:rPr lang="en-US" dirty="0"/>
            <a:t>?</a:t>
          </a:r>
        </a:p>
      </dgm:t>
    </dgm:pt>
    <dgm:pt modelId="{A64216ED-2209-4146-9DB3-ADDA626A87EC}" type="parTrans" cxnId="{DE3530AD-BB71-904B-BEFF-65868741C6EB}">
      <dgm:prSet/>
      <dgm:spPr/>
      <dgm:t>
        <a:bodyPr/>
        <a:lstStyle/>
        <a:p>
          <a:endParaRPr lang="en-US" dirty="0"/>
        </a:p>
      </dgm:t>
    </dgm:pt>
    <dgm:pt modelId="{DFD9D481-B4AC-6D4B-9E0D-51CB40E26275}" type="sibTrans" cxnId="{DE3530AD-BB71-904B-BEFF-65868741C6EB}">
      <dgm:prSet/>
      <dgm:spPr/>
      <dgm:t>
        <a:bodyPr/>
        <a:lstStyle/>
        <a:p>
          <a:endParaRPr lang="en-US"/>
        </a:p>
      </dgm:t>
    </dgm:pt>
    <dgm:pt modelId="{7A8A2CD4-5858-C341-AC4B-DB19CD4D53A1}">
      <dgm:prSet/>
      <dgm:spPr/>
      <dgm:t>
        <a:bodyPr/>
        <a:lstStyle/>
        <a:p>
          <a:r>
            <a:rPr lang="en-US" dirty="0"/>
            <a:t>Military strikes</a:t>
          </a:r>
        </a:p>
      </dgm:t>
    </dgm:pt>
    <dgm:pt modelId="{4D374E58-B563-BB44-9E49-0AEF8AE414D6}" type="parTrans" cxnId="{7AF9325C-3036-154B-BB8E-759DFC268FE5}">
      <dgm:prSet/>
      <dgm:spPr/>
      <dgm:t>
        <a:bodyPr/>
        <a:lstStyle/>
        <a:p>
          <a:endParaRPr lang="en-US" dirty="0"/>
        </a:p>
      </dgm:t>
    </dgm:pt>
    <dgm:pt modelId="{98034E5F-A265-A347-87E9-FD83126F1971}" type="sibTrans" cxnId="{7AF9325C-3036-154B-BB8E-759DFC268FE5}">
      <dgm:prSet/>
      <dgm:spPr/>
      <dgm:t>
        <a:bodyPr/>
        <a:lstStyle/>
        <a:p>
          <a:endParaRPr lang="en-US"/>
        </a:p>
      </dgm:t>
    </dgm:pt>
    <dgm:pt modelId="{64DBE370-FE9C-9148-9D98-45BB499E1E8D}">
      <dgm:prSet/>
      <dgm:spPr/>
      <dgm:t>
        <a:bodyPr/>
        <a:lstStyle/>
        <a:p>
          <a:r>
            <a:rPr lang="en-US" dirty="0"/>
            <a:t>?</a:t>
          </a:r>
        </a:p>
      </dgm:t>
    </dgm:pt>
    <dgm:pt modelId="{8129AD31-A491-F14A-A035-04B219A614FF}" type="parTrans" cxnId="{15E892B0-BD1B-7040-B6D4-D52E052870B8}">
      <dgm:prSet/>
      <dgm:spPr/>
      <dgm:t>
        <a:bodyPr/>
        <a:lstStyle/>
        <a:p>
          <a:endParaRPr lang="en-US" dirty="0"/>
        </a:p>
      </dgm:t>
    </dgm:pt>
    <dgm:pt modelId="{E426C55E-9A3D-0947-9330-B68F478892FA}" type="sibTrans" cxnId="{15E892B0-BD1B-7040-B6D4-D52E052870B8}">
      <dgm:prSet/>
      <dgm:spPr/>
      <dgm:t>
        <a:bodyPr/>
        <a:lstStyle/>
        <a:p>
          <a:endParaRPr lang="en-US"/>
        </a:p>
      </dgm:t>
    </dgm:pt>
    <dgm:pt modelId="{D536F5CF-8F7E-0545-B4BF-826A1BB99DA3}">
      <dgm:prSet/>
      <dgm:spPr/>
      <dgm:t>
        <a:bodyPr/>
        <a:lstStyle/>
        <a:p>
          <a:r>
            <a:rPr lang="en-US" dirty="0"/>
            <a:t>Acquiesce</a:t>
          </a:r>
        </a:p>
      </dgm:t>
    </dgm:pt>
    <dgm:pt modelId="{2F4364D4-CA9D-3C43-8ECB-6F86F3ED833C}" type="parTrans" cxnId="{45A19075-B670-7545-955B-7057901AEDC6}">
      <dgm:prSet/>
      <dgm:spPr/>
      <dgm:t>
        <a:bodyPr/>
        <a:lstStyle/>
        <a:p>
          <a:endParaRPr lang="en-US" dirty="0"/>
        </a:p>
      </dgm:t>
    </dgm:pt>
    <dgm:pt modelId="{214E7D44-733B-A644-9172-C792C126BE5C}" type="sibTrans" cxnId="{45A19075-B670-7545-955B-7057901AEDC6}">
      <dgm:prSet/>
      <dgm:spPr/>
      <dgm:t>
        <a:bodyPr/>
        <a:lstStyle/>
        <a:p>
          <a:endParaRPr lang="en-US"/>
        </a:p>
      </dgm:t>
    </dgm:pt>
    <dgm:pt modelId="{B4FFFEC3-E9E3-7E4F-8D1D-032859FA65A6}">
      <dgm:prSet/>
      <dgm:spPr/>
      <dgm:t>
        <a:bodyPr/>
        <a:lstStyle/>
        <a:p>
          <a:r>
            <a:rPr lang="en-US" dirty="0"/>
            <a:t>?</a:t>
          </a:r>
        </a:p>
      </dgm:t>
    </dgm:pt>
    <dgm:pt modelId="{79D83CCB-F86F-B147-B0A1-D5D0BB1B9740}" type="parTrans" cxnId="{21921FCC-AA49-1F45-81F6-3352F7205DD8}">
      <dgm:prSet/>
      <dgm:spPr/>
      <dgm:t>
        <a:bodyPr/>
        <a:lstStyle/>
        <a:p>
          <a:endParaRPr lang="en-US" dirty="0"/>
        </a:p>
      </dgm:t>
    </dgm:pt>
    <dgm:pt modelId="{F754AA2B-80D7-FC40-AA94-683EDF4048E6}" type="sibTrans" cxnId="{21921FCC-AA49-1F45-81F6-3352F7205DD8}">
      <dgm:prSet/>
      <dgm:spPr/>
      <dgm:t>
        <a:bodyPr/>
        <a:lstStyle/>
        <a:p>
          <a:endParaRPr lang="en-US"/>
        </a:p>
      </dgm:t>
    </dgm:pt>
    <dgm:pt modelId="{09AA504E-2BFF-B045-A7AC-74033B967C82}" type="pres">
      <dgm:prSet presAssocID="{4789EEDF-E0B1-8647-8012-4413395098FB}" presName="diagram" presStyleCnt="0">
        <dgm:presLayoutVars>
          <dgm:chPref val="1"/>
          <dgm:dir/>
          <dgm:animOne val="branch"/>
          <dgm:animLvl val="lvl"/>
          <dgm:resizeHandles val="exact"/>
        </dgm:presLayoutVars>
      </dgm:prSet>
      <dgm:spPr/>
    </dgm:pt>
    <dgm:pt modelId="{8E988924-D587-1848-9FDC-E0C4587CC53F}" type="pres">
      <dgm:prSet presAssocID="{941536C0-C93C-114A-8079-428B55374371}" presName="root1" presStyleCnt="0"/>
      <dgm:spPr/>
    </dgm:pt>
    <dgm:pt modelId="{B79F9B1F-CFEB-0F41-993C-7E7F3A187269}" type="pres">
      <dgm:prSet presAssocID="{941536C0-C93C-114A-8079-428B55374371}" presName="LevelOneTextNode" presStyleLbl="node0" presStyleIdx="0" presStyleCnt="1">
        <dgm:presLayoutVars>
          <dgm:chPref val="3"/>
        </dgm:presLayoutVars>
      </dgm:prSet>
      <dgm:spPr/>
    </dgm:pt>
    <dgm:pt modelId="{64AAD582-49D2-D941-AA37-B9C0B07CE06C}" type="pres">
      <dgm:prSet presAssocID="{941536C0-C93C-114A-8079-428B55374371}" presName="level2hierChild" presStyleCnt="0"/>
      <dgm:spPr/>
    </dgm:pt>
    <dgm:pt modelId="{449DE597-E90E-334B-9DEA-D960FD19E845}" type="pres">
      <dgm:prSet presAssocID="{BBAEFED2-78C2-B445-A733-74389AA9B915}" presName="conn2-1" presStyleLbl="parChTrans1D2" presStyleIdx="0" presStyleCnt="4"/>
      <dgm:spPr/>
    </dgm:pt>
    <dgm:pt modelId="{E48C8D74-8AB9-E04D-A6FC-41F245BBC248}" type="pres">
      <dgm:prSet presAssocID="{BBAEFED2-78C2-B445-A733-74389AA9B915}" presName="connTx" presStyleLbl="parChTrans1D2" presStyleIdx="0" presStyleCnt="4"/>
      <dgm:spPr/>
    </dgm:pt>
    <dgm:pt modelId="{3114FC5E-3CF5-8847-BC33-7ED0B143883F}" type="pres">
      <dgm:prSet presAssocID="{D5FE144A-C5B3-C942-8797-F90196A58E39}" presName="root2" presStyleCnt="0"/>
      <dgm:spPr/>
    </dgm:pt>
    <dgm:pt modelId="{450B906D-A9B3-3544-98B7-09A2B6DFB6EA}" type="pres">
      <dgm:prSet presAssocID="{D5FE144A-C5B3-C942-8797-F90196A58E39}" presName="LevelTwoTextNode" presStyleLbl="node2" presStyleIdx="0" presStyleCnt="4" custScaleX="154917">
        <dgm:presLayoutVars>
          <dgm:chPref val="3"/>
        </dgm:presLayoutVars>
      </dgm:prSet>
      <dgm:spPr/>
    </dgm:pt>
    <dgm:pt modelId="{906D2931-BE90-0F49-A5A0-F766792B9B1E}" type="pres">
      <dgm:prSet presAssocID="{D5FE144A-C5B3-C942-8797-F90196A58E39}" presName="level3hierChild" presStyleCnt="0"/>
      <dgm:spPr/>
    </dgm:pt>
    <dgm:pt modelId="{D4F638F9-6F91-C545-AE57-EBE02EC9F657}" type="pres">
      <dgm:prSet presAssocID="{8FCD9115-4904-984F-8F5C-491F3DF92ED5}" presName="conn2-1" presStyleLbl="parChTrans1D3" presStyleIdx="0" presStyleCnt="4"/>
      <dgm:spPr/>
    </dgm:pt>
    <dgm:pt modelId="{71044B1A-A651-3B46-8A49-546129E69A50}" type="pres">
      <dgm:prSet presAssocID="{8FCD9115-4904-984F-8F5C-491F3DF92ED5}" presName="connTx" presStyleLbl="parChTrans1D3" presStyleIdx="0" presStyleCnt="4"/>
      <dgm:spPr/>
    </dgm:pt>
    <dgm:pt modelId="{A2137538-E160-BE4A-BBA0-A5872E0CB612}" type="pres">
      <dgm:prSet presAssocID="{7E9EE9DD-450A-D841-9AC1-737F1CDAB78B}" presName="root2" presStyleCnt="0"/>
      <dgm:spPr/>
    </dgm:pt>
    <dgm:pt modelId="{87D0917D-2A6A-BC43-8AAA-70C194C0DF41}" type="pres">
      <dgm:prSet presAssocID="{7E9EE9DD-450A-D841-9AC1-737F1CDAB78B}" presName="LevelTwoTextNode" presStyleLbl="node3" presStyleIdx="0" presStyleCnt="4" custScaleX="37852">
        <dgm:presLayoutVars>
          <dgm:chPref val="3"/>
        </dgm:presLayoutVars>
      </dgm:prSet>
      <dgm:spPr/>
    </dgm:pt>
    <dgm:pt modelId="{34706F44-F630-E742-ABF4-7429502DB827}" type="pres">
      <dgm:prSet presAssocID="{7E9EE9DD-450A-D841-9AC1-737F1CDAB78B}" presName="level3hierChild" presStyleCnt="0"/>
      <dgm:spPr/>
    </dgm:pt>
    <dgm:pt modelId="{86BC79D4-9AD8-9A4E-8F1E-91A5AD63C315}" type="pres">
      <dgm:prSet presAssocID="{15F543A2-0D2A-9A49-953A-E128D45B688D}" presName="conn2-1" presStyleLbl="parChTrans1D2" presStyleIdx="1" presStyleCnt="4"/>
      <dgm:spPr/>
    </dgm:pt>
    <dgm:pt modelId="{176D211B-25A2-1A49-8D68-E0A9F49282F0}" type="pres">
      <dgm:prSet presAssocID="{15F543A2-0D2A-9A49-953A-E128D45B688D}" presName="connTx" presStyleLbl="parChTrans1D2" presStyleIdx="1" presStyleCnt="4"/>
      <dgm:spPr/>
    </dgm:pt>
    <dgm:pt modelId="{1510B544-B518-1945-A9A6-C745C9DDA578}" type="pres">
      <dgm:prSet presAssocID="{93165954-35EA-1F4D-94FC-561794B188D2}" presName="root2" presStyleCnt="0"/>
      <dgm:spPr/>
    </dgm:pt>
    <dgm:pt modelId="{ED2113F8-84CC-734B-8CD8-B0CDA782BC35}" type="pres">
      <dgm:prSet presAssocID="{93165954-35EA-1F4D-94FC-561794B188D2}" presName="LevelTwoTextNode" presStyleLbl="node2" presStyleIdx="1" presStyleCnt="4" custScaleX="154917">
        <dgm:presLayoutVars>
          <dgm:chPref val="3"/>
        </dgm:presLayoutVars>
      </dgm:prSet>
      <dgm:spPr/>
    </dgm:pt>
    <dgm:pt modelId="{B81A0EC3-8B11-1A4C-9B73-5BC8CB859387}" type="pres">
      <dgm:prSet presAssocID="{93165954-35EA-1F4D-94FC-561794B188D2}" presName="level3hierChild" presStyleCnt="0"/>
      <dgm:spPr/>
    </dgm:pt>
    <dgm:pt modelId="{5FD272B9-7EC2-2643-9954-59749ED71379}" type="pres">
      <dgm:prSet presAssocID="{A64216ED-2209-4146-9DB3-ADDA626A87EC}" presName="conn2-1" presStyleLbl="parChTrans1D3" presStyleIdx="1" presStyleCnt="4"/>
      <dgm:spPr/>
    </dgm:pt>
    <dgm:pt modelId="{7086E079-FB28-2F4C-86D6-5FF3F7D62384}" type="pres">
      <dgm:prSet presAssocID="{A64216ED-2209-4146-9DB3-ADDA626A87EC}" presName="connTx" presStyleLbl="parChTrans1D3" presStyleIdx="1" presStyleCnt="4"/>
      <dgm:spPr/>
    </dgm:pt>
    <dgm:pt modelId="{D4724CA7-8ADF-6F47-B8B8-DD4EAAE98768}" type="pres">
      <dgm:prSet presAssocID="{3C611A42-7C0C-AE42-A2BC-24F57D9CA369}" presName="root2" presStyleCnt="0"/>
      <dgm:spPr/>
    </dgm:pt>
    <dgm:pt modelId="{95F9496C-D426-FE4C-A4C1-2AA3025264F1}" type="pres">
      <dgm:prSet presAssocID="{3C611A42-7C0C-AE42-A2BC-24F57D9CA369}" presName="LevelTwoTextNode" presStyleLbl="node3" presStyleIdx="1" presStyleCnt="4" custScaleX="37882">
        <dgm:presLayoutVars>
          <dgm:chPref val="3"/>
        </dgm:presLayoutVars>
      </dgm:prSet>
      <dgm:spPr/>
    </dgm:pt>
    <dgm:pt modelId="{2910161B-36FF-0B49-921F-7CC7A1543003}" type="pres">
      <dgm:prSet presAssocID="{3C611A42-7C0C-AE42-A2BC-24F57D9CA369}" presName="level3hierChild" presStyleCnt="0"/>
      <dgm:spPr/>
    </dgm:pt>
    <dgm:pt modelId="{540F8C81-911E-214B-BD0C-123DDCB1038B}" type="pres">
      <dgm:prSet presAssocID="{4D374E58-B563-BB44-9E49-0AEF8AE414D6}" presName="conn2-1" presStyleLbl="parChTrans1D2" presStyleIdx="2" presStyleCnt="4"/>
      <dgm:spPr/>
    </dgm:pt>
    <dgm:pt modelId="{8D54479D-7854-7943-8CF1-FE6D0CE022ED}" type="pres">
      <dgm:prSet presAssocID="{4D374E58-B563-BB44-9E49-0AEF8AE414D6}" presName="connTx" presStyleLbl="parChTrans1D2" presStyleIdx="2" presStyleCnt="4"/>
      <dgm:spPr/>
    </dgm:pt>
    <dgm:pt modelId="{94935ACD-9B16-6143-81A5-0A838E78BCFD}" type="pres">
      <dgm:prSet presAssocID="{7A8A2CD4-5858-C341-AC4B-DB19CD4D53A1}" presName="root2" presStyleCnt="0"/>
      <dgm:spPr/>
    </dgm:pt>
    <dgm:pt modelId="{F8F772E8-A108-104C-8A31-9E96EA5A5315}" type="pres">
      <dgm:prSet presAssocID="{7A8A2CD4-5858-C341-AC4B-DB19CD4D53A1}" presName="LevelTwoTextNode" presStyleLbl="node2" presStyleIdx="2" presStyleCnt="4" custScaleX="154917">
        <dgm:presLayoutVars>
          <dgm:chPref val="3"/>
        </dgm:presLayoutVars>
      </dgm:prSet>
      <dgm:spPr/>
    </dgm:pt>
    <dgm:pt modelId="{9CE4C138-505E-6D4F-BDD3-B6A1AD02AF28}" type="pres">
      <dgm:prSet presAssocID="{7A8A2CD4-5858-C341-AC4B-DB19CD4D53A1}" presName="level3hierChild" presStyleCnt="0"/>
      <dgm:spPr/>
    </dgm:pt>
    <dgm:pt modelId="{16809CB4-A0EB-D642-9C3D-3E55E6F4A98F}" type="pres">
      <dgm:prSet presAssocID="{8129AD31-A491-F14A-A035-04B219A614FF}" presName="conn2-1" presStyleLbl="parChTrans1D3" presStyleIdx="2" presStyleCnt="4"/>
      <dgm:spPr/>
    </dgm:pt>
    <dgm:pt modelId="{932C20EF-2AB8-3547-BC94-3F6819D33708}" type="pres">
      <dgm:prSet presAssocID="{8129AD31-A491-F14A-A035-04B219A614FF}" presName="connTx" presStyleLbl="parChTrans1D3" presStyleIdx="2" presStyleCnt="4"/>
      <dgm:spPr/>
    </dgm:pt>
    <dgm:pt modelId="{0AC540F8-1FC1-9142-8477-4B2632C1EB6E}" type="pres">
      <dgm:prSet presAssocID="{64DBE370-FE9C-9148-9D98-45BB499E1E8D}" presName="root2" presStyleCnt="0"/>
      <dgm:spPr/>
    </dgm:pt>
    <dgm:pt modelId="{F86F78BE-0CD1-374B-B800-36D5DDB8954A}" type="pres">
      <dgm:prSet presAssocID="{64DBE370-FE9C-9148-9D98-45BB499E1E8D}" presName="LevelTwoTextNode" presStyleLbl="node3" presStyleIdx="2" presStyleCnt="4" custFlipHor="1" custScaleX="37833">
        <dgm:presLayoutVars>
          <dgm:chPref val="3"/>
        </dgm:presLayoutVars>
      </dgm:prSet>
      <dgm:spPr/>
    </dgm:pt>
    <dgm:pt modelId="{C665C2C4-B1C8-8043-A87F-FFAF727A831E}" type="pres">
      <dgm:prSet presAssocID="{64DBE370-FE9C-9148-9D98-45BB499E1E8D}" presName="level3hierChild" presStyleCnt="0"/>
      <dgm:spPr/>
    </dgm:pt>
    <dgm:pt modelId="{E99D47D6-D754-8C40-9302-E6DE0B02EEF6}" type="pres">
      <dgm:prSet presAssocID="{2F4364D4-CA9D-3C43-8ECB-6F86F3ED833C}" presName="conn2-1" presStyleLbl="parChTrans1D2" presStyleIdx="3" presStyleCnt="4"/>
      <dgm:spPr/>
    </dgm:pt>
    <dgm:pt modelId="{0E24FAA1-BDC4-E345-B421-7CF579BE4B12}" type="pres">
      <dgm:prSet presAssocID="{2F4364D4-CA9D-3C43-8ECB-6F86F3ED833C}" presName="connTx" presStyleLbl="parChTrans1D2" presStyleIdx="3" presStyleCnt="4"/>
      <dgm:spPr/>
    </dgm:pt>
    <dgm:pt modelId="{B3FA7858-29A6-264E-BCBE-4FD64EC3C115}" type="pres">
      <dgm:prSet presAssocID="{D536F5CF-8F7E-0545-B4BF-826A1BB99DA3}" presName="root2" presStyleCnt="0"/>
      <dgm:spPr/>
    </dgm:pt>
    <dgm:pt modelId="{BF59B6E1-5A8A-5B42-A8E9-9AD8E95F1049}" type="pres">
      <dgm:prSet presAssocID="{D536F5CF-8F7E-0545-B4BF-826A1BB99DA3}" presName="LevelTwoTextNode" presStyleLbl="node2" presStyleIdx="3" presStyleCnt="4" custScaleX="155036">
        <dgm:presLayoutVars>
          <dgm:chPref val="3"/>
        </dgm:presLayoutVars>
      </dgm:prSet>
      <dgm:spPr/>
    </dgm:pt>
    <dgm:pt modelId="{DC26C949-61C9-2C4A-B395-507BA6C3C0F5}" type="pres">
      <dgm:prSet presAssocID="{D536F5CF-8F7E-0545-B4BF-826A1BB99DA3}" presName="level3hierChild" presStyleCnt="0"/>
      <dgm:spPr/>
    </dgm:pt>
    <dgm:pt modelId="{F32D6357-C520-484E-9C2A-BE29BE4F9E39}" type="pres">
      <dgm:prSet presAssocID="{79D83CCB-F86F-B147-B0A1-D5D0BB1B9740}" presName="conn2-1" presStyleLbl="parChTrans1D3" presStyleIdx="3" presStyleCnt="4"/>
      <dgm:spPr/>
    </dgm:pt>
    <dgm:pt modelId="{9F00E6DA-01A5-7146-9F65-0DB182A9ED5B}" type="pres">
      <dgm:prSet presAssocID="{79D83CCB-F86F-B147-B0A1-D5D0BB1B9740}" presName="connTx" presStyleLbl="parChTrans1D3" presStyleIdx="3" presStyleCnt="4"/>
      <dgm:spPr/>
    </dgm:pt>
    <dgm:pt modelId="{B79583BD-82FE-C749-9C4B-9D40ADA75E98}" type="pres">
      <dgm:prSet presAssocID="{B4FFFEC3-E9E3-7E4F-8D1D-032859FA65A6}" presName="root2" presStyleCnt="0"/>
      <dgm:spPr/>
    </dgm:pt>
    <dgm:pt modelId="{DD3D5F05-2AC4-8B4A-9283-23622F9EB95A}" type="pres">
      <dgm:prSet presAssocID="{B4FFFEC3-E9E3-7E4F-8D1D-032859FA65A6}" presName="LevelTwoTextNode" presStyleLbl="node3" presStyleIdx="3" presStyleCnt="4" custScaleX="37882">
        <dgm:presLayoutVars>
          <dgm:chPref val="3"/>
        </dgm:presLayoutVars>
      </dgm:prSet>
      <dgm:spPr/>
    </dgm:pt>
    <dgm:pt modelId="{73040836-956A-9148-B9EB-748162FFD91B}" type="pres">
      <dgm:prSet presAssocID="{B4FFFEC3-E9E3-7E4F-8D1D-032859FA65A6}" presName="level3hierChild" presStyleCnt="0"/>
      <dgm:spPr/>
    </dgm:pt>
  </dgm:ptLst>
  <dgm:cxnLst>
    <dgm:cxn modelId="{AA5E5601-8289-1446-B65B-7E66887D2824}" type="presOf" srcId="{8129AD31-A491-F14A-A035-04B219A614FF}" destId="{16809CB4-A0EB-D642-9C3D-3E55E6F4A98F}" srcOrd="0" destOrd="0" presId="urn:microsoft.com/office/officeart/2005/8/layout/hierarchy2"/>
    <dgm:cxn modelId="{FAF1C80C-93BE-E44E-98B6-837E4FC5AFBE}" type="presOf" srcId="{15F543A2-0D2A-9A49-953A-E128D45B688D}" destId="{86BC79D4-9AD8-9A4E-8F1E-91A5AD63C315}" srcOrd="0" destOrd="0" presId="urn:microsoft.com/office/officeart/2005/8/layout/hierarchy2"/>
    <dgm:cxn modelId="{0B34D711-A1E0-374F-B25F-05F4E4F5A4B0}" type="presOf" srcId="{2F4364D4-CA9D-3C43-8ECB-6F86F3ED833C}" destId="{0E24FAA1-BDC4-E345-B421-7CF579BE4B12}" srcOrd="1" destOrd="0" presId="urn:microsoft.com/office/officeart/2005/8/layout/hierarchy2"/>
    <dgm:cxn modelId="{04B7C931-F02E-7644-9333-603AFD2347D7}" type="presOf" srcId="{4D374E58-B563-BB44-9E49-0AEF8AE414D6}" destId="{8D54479D-7854-7943-8CF1-FE6D0CE022ED}" srcOrd="1" destOrd="0" presId="urn:microsoft.com/office/officeart/2005/8/layout/hierarchy2"/>
    <dgm:cxn modelId="{ADEE1E3A-11AB-5848-B842-41AD21562DB5}" type="presOf" srcId="{A64216ED-2209-4146-9DB3-ADDA626A87EC}" destId="{7086E079-FB28-2F4C-86D6-5FF3F7D62384}" srcOrd="1" destOrd="0" presId="urn:microsoft.com/office/officeart/2005/8/layout/hierarchy2"/>
    <dgm:cxn modelId="{40DB393B-951A-7F45-AA48-A0AA549C6000}" type="presOf" srcId="{D536F5CF-8F7E-0545-B4BF-826A1BB99DA3}" destId="{BF59B6E1-5A8A-5B42-A8E9-9AD8E95F1049}" srcOrd="0" destOrd="0" presId="urn:microsoft.com/office/officeart/2005/8/layout/hierarchy2"/>
    <dgm:cxn modelId="{CDEEB941-A5B6-2943-9529-0809B23BF150}" type="presOf" srcId="{79D83CCB-F86F-B147-B0A1-D5D0BB1B9740}" destId="{9F00E6DA-01A5-7146-9F65-0DB182A9ED5B}" srcOrd="1" destOrd="0" presId="urn:microsoft.com/office/officeart/2005/8/layout/hierarchy2"/>
    <dgm:cxn modelId="{1B4DC246-00B9-304D-BE24-6A320BD99EA5}" type="presOf" srcId="{2F4364D4-CA9D-3C43-8ECB-6F86F3ED833C}" destId="{E99D47D6-D754-8C40-9302-E6DE0B02EEF6}" srcOrd="0" destOrd="0" presId="urn:microsoft.com/office/officeart/2005/8/layout/hierarchy2"/>
    <dgm:cxn modelId="{01B30F47-4620-DB48-9027-50E2A99C3450}" type="presOf" srcId="{BBAEFED2-78C2-B445-A733-74389AA9B915}" destId="{E48C8D74-8AB9-E04D-A6FC-41F245BBC248}" srcOrd="1" destOrd="0" presId="urn:microsoft.com/office/officeart/2005/8/layout/hierarchy2"/>
    <dgm:cxn modelId="{A6366550-D260-C34C-A20E-AC8B39DCA4D6}" type="presOf" srcId="{A64216ED-2209-4146-9DB3-ADDA626A87EC}" destId="{5FD272B9-7EC2-2643-9954-59749ED71379}" srcOrd="0" destOrd="0" presId="urn:microsoft.com/office/officeart/2005/8/layout/hierarchy2"/>
    <dgm:cxn modelId="{7AF9325C-3036-154B-BB8E-759DFC268FE5}" srcId="{941536C0-C93C-114A-8079-428B55374371}" destId="{7A8A2CD4-5858-C341-AC4B-DB19CD4D53A1}" srcOrd="2" destOrd="0" parTransId="{4D374E58-B563-BB44-9E49-0AEF8AE414D6}" sibTransId="{98034E5F-A265-A347-87E9-FD83126F1971}"/>
    <dgm:cxn modelId="{7EAFF45D-D72A-8841-B0C7-E7D7735D52D1}" srcId="{941536C0-C93C-114A-8079-428B55374371}" destId="{D5FE144A-C5B3-C942-8797-F90196A58E39}" srcOrd="0" destOrd="0" parTransId="{BBAEFED2-78C2-B445-A733-74389AA9B915}" sibTransId="{01B7CE10-DD27-8C4E-A219-292C0F949452}"/>
    <dgm:cxn modelId="{9A65D264-BBC5-AF41-9143-6548EEEB5225}" type="presOf" srcId="{7A8A2CD4-5858-C341-AC4B-DB19CD4D53A1}" destId="{F8F772E8-A108-104C-8A31-9E96EA5A5315}" srcOrd="0" destOrd="0" presId="urn:microsoft.com/office/officeart/2005/8/layout/hierarchy2"/>
    <dgm:cxn modelId="{8F73B565-E179-7B42-8821-BEAB1DB43C4E}" type="presOf" srcId="{15F543A2-0D2A-9A49-953A-E128D45B688D}" destId="{176D211B-25A2-1A49-8D68-E0A9F49282F0}" srcOrd="1" destOrd="0" presId="urn:microsoft.com/office/officeart/2005/8/layout/hierarchy2"/>
    <dgm:cxn modelId="{45A19075-B670-7545-955B-7057901AEDC6}" srcId="{941536C0-C93C-114A-8079-428B55374371}" destId="{D536F5CF-8F7E-0545-B4BF-826A1BB99DA3}" srcOrd="3" destOrd="0" parTransId="{2F4364D4-CA9D-3C43-8ECB-6F86F3ED833C}" sibTransId="{214E7D44-733B-A644-9172-C792C126BE5C}"/>
    <dgm:cxn modelId="{D98CF185-400F-664C-8DBB-92C821BDBFDF}" srcId="{D5FE144A-C5B3-C942-8797-F90196A58E39}" destId="{7E9EE9DD-450A-D841-9AC1-737F1CDAB78B}" srcOrd="0" destOrd="0" parTransId="{8FCD9115-4904-984F-8F5C-491F3DF92ED5}" sibTransId="{A774C7BE-AC11-7A43-9880-789941BCE956}"/>
    <dgm:cxn modelId="{67D74987-BA0C-0440-9251-E0E19557CFF6}" type="presOf" srcId="{B4FFFEC3-E9E3-7E4F-8D1D-032859FA65A6}" destId="{DD3D5F05-2AC4-8B4A-9283-23622F9EB95A}" srcOrd="0" destOrd="0" presId="urn:microsoft.com/office/officeart/2005/8/layout/hierarchy2"/>
    <dgm:cxn modelId="{C73A9688-B1BA-654C-A6D4-DEDAE88EBC17}" type="presOf" srcId="{8FCD9115-4904-984F-8F5C-491F3DF92ED5}" destId="{71044B1A-A651-3B46-8A49-546129E69A50}" srcOrd="1" destOrd="0" presId="urn:microsoft.com/office/officeart/2005/8/layout/hierarchy2"/>
    <dgm:cxn modelId="{A918C58C-5A2F-974A-9FA4-943CD3A2915C}" srcId="{4789EEDF-E0B1-8647-8012-4413395098FB}" destId="{941536C0-C93C-114A-8079-428B55374371}" srcOrd="0" destOrd="0" parTransId="{3F519CA8-087F-8E40-BF38-B770E2318D4F}" sibTransId="{D329962E-2AC8-C441-BC1F-25EDCFEA47B9}"/>
    <dgm:cxn modelId="{B4598E9B-D5E2-5A4A-AD40-3FEAE7E12383}" type="presOf" srcId="{79D83CCB-F86F-B147-B0A1-D5D0BB1B9740}" destId="{F32D6357-C520-484E-9C2A-BE29BE4F9E39}" srcOrd="0" destOrd="0" presId="urn:microsoft.com/office/officeart/2005/8/layout/hierarchy2"/>
    <dgm:cxn modelId="{D774639D-D975-2A4B-A541-C1834AF1AD34}" type="presOf" srcId="{BBAEFED2-78C2-B445-A733-74389AA9B915}" destId="{449DE597-E90E-334B-9DEA-D960FD19E845}" srcOrd="0" destOrd="0" presId="urn:microsoft.com/office/officeart/2005/8/layout/hierarchy2"/>
    <dgm:cxn modelId="{6BE991A5-3A0A-624B-969D-45786715C659}" type="presOf" srcId="{4D374E58-B563-BB44-9E49-0AEF8AE414D6}" destId="{540F8C81-911E-214B-BD0C-123DDCB1038B}" srcOrd="0" destOrd="0" presId="urn:microsoft.com/office/officeart/2005/8/layout/hierarchy2"/>
    <dgm:cxn modelId="{DE3530AD-BB71-904B-BEFF-65868741C6EB}" srcId="{93165954-35EA-1F4D-94FC-561794B188D2}" destId="{3C611A42-7C0C-AE42-A2BC-24F57D9CA369}" srcOrd="0" destOrd="0" parTransId="{A64216ED-2209-4146-9DB3-ADDA626A87EC}" sibTransId="{DFD9D481-B4AC-6D4B-9E0D-51CB40E26275}"/>
    <dgm:cxn modelId="{BECD5CB0-D10F-6645-8299-F84F61525819}" type="presOf" srcId="{93165954-35EA-1F4D-94FC-561794B188D2}" destId="{ED2113F8-84CC-734B-8CD8-B0CDA782BC35}" srcOrd="0" destOrd="0" presId="urn:microsoft.com/office/officeart/2005/8/layout/hierarchy2"/>
    <dgm:cxn modelId="{15E892B0-BD1B-7040-B6D4-D52E052870B8}" srcId="{7A8A2CD4-5858-C341-AC4B-DB19CD4D53A1}" destId="{64DBE370-FE9C-9148-9D98-45BB499E1E8D}" srcOrd="0" destOrd="0" parTransId="{8129AD31-A491-F14A-A035-04B219A614FF}" sibTransId="{E426C55E-9A3D-0947-9330-B68F478892FA}"/>
    <dgm:cxn modelId="{FA5A50BD-6B86-5847-B646-E486F0E7B779}" type="presOf" srcId="{941536C0-C93C-114A-8079-428B55374371}" destId="{B79F9B1F-CFEB-0F41-993C-7E7F3A187269}" srcOrd="0" destOrd="0" presId="urn:microsoft.com/office/officeart/2005/8/layout/hierarchy2"/>
    <dgm:cxn modelId="{7B9966C8-F440-3645-812F-413CFFCF906B}" type="presOf" srcId="{8129AD31-A491-F14A-A035-04B219A614FF}" destId="{932C20EF-2AB8-3547-BC94-3F6819D33708}" srcOrd="1" destOrd="0" presId="urn:microsoft.com/office/officeart/2005/8/layout/hierarchy2"/>
    <dgm:cxn modelId="{21921FCC-AA49-1F45-81F6-3352F7205DD8}" srcId="{D536F5CF-8F7E-0545-B4BF-826A1BB99DA3}" destId="{B4FFFEC3-E9E3-7E4F-8D1D-032859FA65A6}" srcOrd="0" destOrd="0" parTransId="{79D83CCB-F86F-B147-B0A1-D5D0BB1B9740}" sibTransId="{F754AA2B-80D7-FC40-AA94-683EDF4048E6}"/>
    <dgm:cxn modelId="{9B106FCC-8B3D-B649-8EAA-598C6BE2CB0C}" type="presOf" srcId="{64DBE370-FE9C-9148-9D98-45BB499E1E8D}" destId="{F86F78BE-0CD1-374B-B800-36D5DDB8954A}" srcOrd="0" destOrd="0" presId="urn:microsoft.com/office/officeart/2005/8/layout/hierarchy2"/>
    <dgm:cxn modelId="{185883D0-1FF8-2742-8946-4D5C91AB60E6}" type="presOf" srcId="{D5FE144A-C5B3-C942-8797-F90196A58E39}" destId="{450B906D-A9B3-3544-98B7-09A2B6DFB6EA}" srcOrd="0" destOrd="0" presId="urn:microsoft.com/office/officeart/2005/8/layout/hierarchy2"/>
    <dgm:cxn modelId="{06AA60D2-4E67-8C42-BA7F-C0AEB73E6DDA}" type="presOf" srcId="{3C611A42-7C0C-AE42-A2BC-24F57D9CA369}" destId="{95F9496C-D426-FE4C-A4C1-2AA3025264F1}" srcOrd="0" destOrd="0" presId="urn:microsoft.com/office/officeart/2005/8/layout/hierarchy2"/>
    <dgm:cxn modelId="{AE96A9D3-DFC0-6B4B-94F3-0B178D730B29}" type="presOf" srcId="{4789EEDF-E0B1-8647-8012-4413395098FB}" destId="{09AA504E-2BFF-B045-A7AC-74033B967C82}" srcOrd="0" destOrd="0" presId="urn:microsoft.com/office/officeart/2005/8/layout/hierarchy2"/>
    <dgm:cxn modelId="{92751AD6-60CA-DF4E-B837-C7CCA4329B7E}" srcId="{941536C0-C93C-114A-8079-428B55374371}" destId="{93165954-35EA-1F4D-94FC-561794B188D2}" srcOrd="1" destOrd="0" parTransId="{15F543A2-0D2A-9A49-953A-E128D45B688D}" sibTransId="{28394C75-118C-C340-956C-5D6CAAD4D169}"/>
    <dgm:cxn modelId="{CB20F0E4-07FB-FC45-A78B-048098719C19}" type="presOf" srcId="{7E9EE9DD-450A-D841-9AC1-737F1CDAB78B}" destId="{87D0917D-2A6A-BC43-8AAA-70C194C0DF41}" srcOrd="0" destOrd="0" presId="urn:microsoft.com/office/officeart/2005/8/layout/hierarchy2"/>
    <dgm:cxn modelId="{E584E4F2-7C4F-D747-92F3-97BDD26C9150}" type="presOf" srcId="{8FCD9115-4904-984F-8F5C-491F3DF92ED5}" destId="{D4F638F9-6F91-C545-AE57-EBE02EC9F657}" srcOrd="0" destOrd="0" presId="urn:microsoft.com/office/officeart/2005/8/layout/hierarchy2"/>
    <dgm:cxn modelId="{ABF67B93-1EB7-5F40-91D0-76C95D8E0D49}" type="presParOf" srcId="{09AA504E-2BFF-B045-A7AC-74033B967C82}" destId="{8E988924-D587-1848-9FDC-E0C4587CC53F}" srcOrd="0" destOrd="0" presId="urn:microsoft.com/office/officeart/2005/8/layout/hierarchy2"/>
    <dgm:cxn modelId="{E40BFEB8-18B6-C949-A010-F4637967B15B}" type="presParOf" srcId="{8E988924-D587-1848-9FDC-E0C4587CC53F}" destId="{B79F9B1F-CFEB-0F41-993C-7E7F3A187269}" srcOrd="0" destOrd="0" presId="urn:microsoft.com/office/officeart/2005/8/layout/hierarchy2"/>
    <dgm:cxn modelId="{7D345CE5-CAF8-A045-AED5-856873C4AA5A}" type="presParOf" srcId="{8E988924-D587-1848-9FDC-E0C4587CC53F}" destId="{64AAD582-49D2-D941-AA37-B9C0B07CE06C}" srcOrd="1" destOrd="0" presId="urn:microsoft.com/office/officeart/2005/8/layout/hierarchy2"/>
    <dgm:cxn modelId="{19457AB3-E392-D347-B791-781BDE679E81}" type="presParOf" srcId="{64AAD582-49D2-D941-AA37-B9C0B07CE06C}" destId="{449DE597-E90E-334B-9DEA-D960FD19E845}" srcOrd="0" destOrd="0" presId="urn:microsoft.com/office/officeart/2005/8/layout/hierarchy2"/>
    <dgm:cxn modelId="{CF74F2FF-6027-0845-8711-FF6650DC2A76}" type="presParOf" srcId="{449DE597-E90E-334B-9DEA-D960FD19E845}" destId="{E48C8D74-8AB9-E04D-A6FC-41F245BBC248}" srcOrd="0" destOrd="0" presId="urn:microsoft.com/office/officeart/2005/8/layout/hierarchy2"/>
    <dgm:cxn modelId="{23FC0AB7-4FFC-5049-8E10-2E4239D8AB12}" type="presParOf" srcId="{64AAD582-49D2-D941-AA37-B9C0B07CE06C}" destId="{3114FC5E-3CF5-8847-BC33-7ED0B143883F}" srcOrd="1" destOrd="0" presId="urn:microsoft.com/office/officeart/2005/8/layout/hierarchy2"/>
    <dgm:cxn modelId="{CE968579-9F8E-E74C-A434-27673E89F132}" type="presParOf" srcId="{3114FC5E-3CF5-8847-BC33-7ED0B143883F}" destId="{450B906D-A9B3-3544-98B7-09A2B6DFB6EA}" srcOrd="0" destOrd="0" presId="urn:microsoft.com/office/officeart/2005/8/layout/hierarchy2"/>
    <dgm:cxn modelId="{A8EB9A7A-CD4C-3547-9288-C2B39C6972B4}" type="presParOf" srcId="{3114FC5E-3CF5-8847-BC33-7ED0B143883F}" destId="{906D2931-BE90-0F49-A5A0-F766792B9B1E}" srcOrd="1" destOrd="0" presId="urn:microsoft.com/office/officeart/2005/8/layout/hierarchy2"/>
    <dgm:cxn modelId="{2424D9B0-D1B7-CC49-B038-CA44062570E0}" type="presParOf" srcId="{906D2931-BE90-0F49-A5A0-F766792B9B1E}" destId="{D4F638F9-6F91-C545-AE57-EBE02EC9F657}" srcOrd="0" destOrd="0" presId="urn:microsoft.com/office/officeart/2005/8/layout/hierarchy2"/>
    <dgm:cxn modelId="{606B90DC-1A95-9146-B000-51175E6F64F2}" type="presParOf" srcId="{D4F638F9-6F91-C545-AE57-EBE02EC9F657}" destId="{71044B1A-A651-3B46-8A49-546129E69A50}" srcOrd="0" destOrd="0" presId="urn:microsoft.com/office/officeart/2005/8/layout/hierarchy2"/>
    <dgm:cxn modelId="{9325ABB6-801D-8A4A-AC83-D50B95A66625}" type="presParOf" srcId="{906D2931-BE90-0F49-A5A0-F766792B9B1E}" destId="{A2137538-E160-BE4A-BBA0-A5872E0CB612}" srcOrd="1" destOrd="0" presId="urn:microsoft.com/office/officeart/2005/8/layout/hierarchy2"/>
    <dgm:cxn modelId="{589EADB9-4884-3045-9559-F874E5896D2E}" type="presParOf" srcId="{A2137538-E160-BE4A-BBA0-A5872E0CB612}" destId="{87D0917D-2A6A-BC43-8AAA-70C194C0DF41}" srcOrd="0" destOrd="0" presId="urn:microsoft.com/office/officeart/2005/8/layout/hierarchy2"/>
    <dgm:cxn modelId="{608EF9C5-5181-A542-B16E-778D7F3D3981}" type="presParOf" srcId="{A2137538-E160-BE4A-BBA0-A5872E0CB612}" destId="{34706F44-F630-E742-ABF4-7429502DB827}" srcOrd="1" destOrd="0" presId="urn:microsoft.com/office/officeart/2005/8/layout/hierarchy2"/>
    <dgm:cxn modelId="{B6F2A43B-A989-EA42-8548-AE4319BD5735}" type="presParOf" srcId="{64AAD582-49D2-D941-AA37-B9C0B07CE06C}" destId="{86BC79D4-9AD8-9A4E-8F1E-91A5AD63C315}" srcOrd="2" destOrd="0" presId="urn:microsoft.com/office/officeart/2005/8/layout/hierarchy2"/>
    <dgm:cxn modelId="{7B1E2193-497E-B744-A28C-EDFBBA88084E}" type="presParOf" srcId="{86BC79D4-9AD8-9A4E-8F1E-91A5AD63C315}" destId="{176D211B-25A2-1A49-8D68-E0A9F49282F0}" srcOrd="0" destOrd="0" presId="urn:microsoft.com/office/officeart/2005/8/layout/hierarchy2"/>
    <dgm:cxn modelId="{E6AEA39E-D186-0943-A26B-BB8C7911BAE0}" type="presParOf" srcId="{64AAD582-49D2-D941-AA37-B9C0B07CE06C}" destId="{1510B544-B518-1945-A9A6-C745C9DDA578}" srcOrd="3" destOrd="0" presId="urn:microsoft.com/office/officeart/2005/8/layout/hierarchy2"/>
    <dgm:cxn modelId="{D399BA74-373E-E747-A451-B4EC69BB00BE}" type="presParOf" srcId="{1510B544-B518-1945-A9A6-C745C9DDA578}" destId="{ED2113F8-84CC-734B-8CD8-B0CDA782BC35}" srcOrd="0" destOrd="0" presId="urn:microsoft.com/office/officeart/2005/8/layout/hierarchy2"/>
    <dgm:cxn modelId="{BAA35D40-E03A-BA47-87C2-325CA5B0181F}" type="presParOf" srcId="{1510B544-B518-1945-A9A6-C745C9DDA578}" destId="{B81A0EC3-8B11-1A4C-9B73-5BC8CB859387}" srcOrd="1" destOrd="0" presId="urn:microsoft.com/office/officeart/2005/8/layout/hierarchy2"/>
    <dgm:cxn modelId="{5E7BA0ED-7EDD-FF41-BFCF-040E26E75F7B}" type="presParOf" srcId="{B81A0EC3-8B11-1A4C-9B73-5BC8CB859387}" destId="{5FD272B9-7EC2-2643-9954-59749ED71379}" srcOrd="0" destOrd="0" presId="urn:microsoft.com/office/officeart/2005/8/layout/hierarchy2"/>
    <dgm:cxn modelId="{EE433361-82EF-7B4F-B660-1603B4C3701E}" type="presParOf" srcId="{5FD272B9-7EC2-2643-9954-59749ED71379}" destId="{7086E079-FB28-2F4C-86D6-5FF3F7D62384}" srcOrd="0" destOrd="0" presId="urn:microsoft.com/office/officeart/2005/8/layout/hierarchy2"/>
    <dgm:cxn modelId="{CD2F9DC7-FA09-9240-A10F-FF66150921E3}" type="presParOf" srcId="{B81A0EC3-8B11-1A4C-9B73-5BC8CB859387}" destId="{D4724CA7-8ADF-6F47-B8B8-DD4EAAE98768}" srcOrd="1" destOrd="0" presId="urn:microsoft.com/office/officeart/2005/8/layout/hierarchy2"/>
    <dgm:cxn modelId="{0D2D4A9C-A57A-3640-B4EB-87FB505ACDAF}" type="presParOf" srcId="{D4724CA7-8ADF-6F47-B8B8-DD4EAAE98768}" destId="{95F9496C-D426-FE4C-A4C1-2AA3025264F1}" srcOrd="0" destOrd="0" presId="urn:microsoft.com/office/officeart/2005/8/layout/hierarchy2"/>
    <dgm:cxn modelId="{F8F7E177-43BE-A748-A13E-5A9BC7EC255D}" type="presParOf" srcId="{D4724CA7-8ADF-6F47-B8B8-DD4EAAE98768}" destId="{2910161B-36FF-0B49-921F-7CC7A1543003}" srcOrd="1" destOrd="0" presId="urn:microsoft.com/office/officeart/2005/8/layout/hierarchy2"/>
    <dgm:cxn modelId="{8450B2A5-E3C1-F145-A26C-E3365C9F6B15}" type="presParOf" srcId="{64AAD582-49D2-D941-AA37-B9C0B07CE06C}" destId="{540F8C81-911E-214B-BD0C-123DDCB1038B}" srcOrd="4" destOrd="0" presId="urn:microsoft.com/office/officeart/2005/8/layout/hierarchy2"/>
    <dgm:cxn modelId="{C3EECFAE-2A9E-6147-AAAD-F8F3D4502C78}" type="presParOf" srcId="{540F8C81-911E-214B-BD0C-123DDCB1038B}" destId="{8D54479D-7854-7943-8CF1-FE6D0CE022ED}" srcOrd="0" destOrd="0" presId="urn:microsoft.com/office/officeart/2005/8/layout/hierarchy2"/>
    <dgm:cxn modelId="{2446C82B-4253-9040-A614-3C17DD35BB6A}" type="presParOf" srcId="{64AAD582-49D2-D941-AA37-B9C0B07CE06C}" destId="{94935ACD-9B16-6143-81A5-0A838E78BCFD}" srcOrd="5" destOrd="0" presId="urn:microsoft.com/office/officeart/2005/8/layout/hierarchy2"/>
    <dgm:cxn modelId="{C718B8C8-52D3-074F-B7E2-0E4BC1742863}" type="presParOf" srcId="{94935ACD-9B16-6143-81A5-0A838E78BCFD}" destId="{F8F772E8-A108-104C-8A31-9E96EA5A5315}" srcOrd="0" destOrd="0" presId="urn:microsoft.com/office/officeart/2005/8/layout/hierarchy2"/>
    <dgm:cxn modelId="{A32AC0AB-EBEF-5744-A2F4-F85613EB9DAF}" type="presParOf" srcId="{94935ACD-9B16-6143-81A5-0A838E78BCFD}" destId="{9CE4C138-505E-6D4F-BDD3-B6A1AD02AF28}" srcOrd="1" destOrd="0" presId="urn:microsoft.com/office/officeart/2005/8/layout/hierarchy2"/>
    <dgm:cxn modelId="{DC33497B-9071-3B40-B92F-7317F1100CF3}" type="presParOf" srcId="{9CE4C138-505E-6D4F-BDD3-B6A1AD02AF28}" destId="{16809CB4-A0EB-D642-9C3D-3E55E6F4A98F}" srcOrd="0" destOrd="0" presId="urn:microsoft.com/office/officeart/2005/8/layout/hierarchy2"/>
    <dgm:cxn modelId="{D25DDD69-C33E-F146-A88D-999B62DABBE8}" type="presParOf" srcId="{16809CB4-A0EB-D642-9C3D-3E55E6F4A98F}" destId="{932C20EF-2AB8-3547-BC94-3F6819D33708}" srcOrd="0" destOrd="0" presId="urn:microsoft.com/office/officeart/2005/8/layout/hierarchy2"/>
    <dgm:cxn modelId="{DF8557D1-31C0-5948-B3D5-2C03416B5A41}" type="presParOf" srcId="{9CE4C138-505E-6D4F-BDD3-B6A1AD02AF28}" destId="{0AC540F8-1FC1-9142-8477-4B2632C1EB6E}" srcOrd="1" destOrd="0" presId="urn:microsoft.com/office/officeart/2005/8/layout/hierarchy2"/>
    <dgm:cxn modelId="{CCA0D425-918D-0E43-A66E-EB5C0CADC694}" type="presParOf" srcId="{0AC540F8-1FC1-9142-8477-4B2632C1EB6E}" destId="{F86F78BE-0CD1-374B-B800-36D5DDB8954A}" srcOrd="0" destOrd="0" presId="urn:microsoft.com/office/officeart/2005/8/layout/hierarchy2"/>
    <dgm:cxn modelId="{9209B675-FF56-164B-80CA-13ACB57C8A60}" type="presParOf" srcId="{0AC540F8-1FC1-9142-8477-4B2632C1EB6E}" destId="{C665C2C4-B1C8-8043-A87F-FFAF727A831E}" srcOrd="1" destOrd="0" presId="urn:microsoft.com/office/officeart/2005/8/layout/hierarchy2"/>
    <dgm:cxn modelId="{7B05D7A2-CAAC-EA42-959A-3473BC7FEC5F}" type="presParOf" srcId="{64AAD582-49D2-D941-AA37-B9C0B07CE06C}" destId="{E99D47D6-D754-8C40-9302-E6DE0B02EEF6}" srcOrd="6" destOrd="0" presId="urn:microsoft.com/office/officeart/2005/8/layout/hierarchy2"/>
    <dgm:cxn modelId="{77A37315-7945-7A47-9DAE-6662D4135573}" type="presParOf" srcId="{E99D47D6-D754-8C40-9302-E6DE0B02EEF6}" destId="{0E24FAA1-BDC4-E345-B421-7CF579BE4B12}" srcOrd="0" destOrd="0" presId="urn:microsoft.com/office/officeart/2005/8/layout/hierarchy2"/>
    <dgm:cxn modelId="{738EFAA3-B773-AE41-860A-34484EC2314C}" type="presParOf" srcId="{64AAD582-49D2-D941-AA37-B9C0B07CE06C}" destId="{B3FA7858-29A6-264E-BCBE-4FD64EC3C115}" srcOrd="7" destOrd="0" presId="urn:microsoft.com/office/officeart/2005/8/layout/hierarchy2"/>
    <dgm:cxn modelId="{4BAF3788-8118-BC49-BDD6-099DC9F119BA}" type="presParOf" srcId="{B3FA7858-29A6-264E-BCBE-4FD64EC3C115}" destId="{BF59B6E1-5A8A-5B42-A8E9-9AD8E95F1049}" srcOrd="0" destOrd="0" presId="urn:microsoft.com/office/officeart/2005/8/layout/hierarchy2"/>
    <dgm:cxn modelId="{EF28606C-3BA4-3B4F-AF76-0FA26814DA80}" type="presParOf" srcId="{B3FA7858-29A6-264E-BCBE-4FD64EC3C115}" destId="{DC26C949-61C9-2C4A-B395-507BA6C3C0F5}" srcOrd="1" destOrd="0" presId="urn:microsoft.com/office/officeart/2005/8/layout/hierarchy2"/>
    <dgm:cxn modelId="{EDC4F969-3F53-8640-87A1-080DB75B1585}" type="presParOf" srcId="{DC26C949-61C9-2C4A-B395-507BA6C3C0F5}" destId="{F32D6357-C520-484E-9C2A-BE29BE4F9E39}" srcOrd="0" destOrd="0" presId="urn:microsoft.com/office/officeart/2005/8/layout/hierarchy2"/>
    <dgm:cxn modelId="{84A72265-6877-D84F-978D-240C27EB08F8}" type="presParOf" srcId="{F32D6357-C520-484E-9C2A-BE29BE4F9E39}" destId="{9F00E6DA-01A5-7146-9F65-0DB182A9ED5B}" srcOrd="0" destOrd="0" presId="urn:microsoft.com/office/officeart/2005/8/layout/hierarchy2"/>
    <dgm:cxn modelId="{CB55AAFA-572C-3D4A-9B83-B768DC39A896}" type="presParOf" srcId="{DC26C949-61C9-2C4A-B395-507BA6C3C0F5}" destId="{B79583BD-82FE-C749-9C4B-9D40ADA75E98}" srcOrd="1" destOrd="0" presId="urn:microsoft.com/office/officeart/2005/8/layout/hierarchy2"/>
    <dgm:cxn modelId="{2380C8C3-E3E2-A34E-9444-10391FC13F90}" type="presParOf" srcId="{B79583BD-82FE-C749-9C4B-9D40ADA75E98}" destId="{DD3D5F05-2AC4-8B4A-9283-23622F9EB95A}" srcOrd="0" destOrd="0" presId="urn:microsoft.com/office/officeart/2005/8/layout/hierarchy2"/>
    <dgm:cxn modelId="{7C5DE2B2-6D08-D848-AFDF-4E17720B5E68}" type="presParOf" srcId="{B79583BD-82FE-C749-9C4B-9D40ADA75E98}" destId="{73040836-956A-9148-B9EB-748162FFD91B}"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789EEDF-E0B1-8647-8012-4413395098FB}" type="doc">
      <dgm:prSet loTypeId="urn:microsoft.com/office/officeart/2005/8/layout/hierarchy2" loCatId="" qsTypeId="urn:microsoft.com/office/officeart/2005/8/quickstyle/simple4" qsCatId="simple" csTypeId="urn:microsoft.com/office/officeart/2005/8/colors/accent1_2" csCatId="accent1" phldr="1"/>
      <dgm:spPr/>
      <dgm:t>
        <a:bodyPr/>
        <a:lstStyle/>
        <a:p>
          <a:endParaRPr lang="en-US"/>
        </a:p>
      </dgm:t>
    </dgm:pt>
    <dgm:pt modelId="{941536C0-C93C-114A-8079-428B55374371}">
      <dgm:prSet phldrT="[Text]"/>
      <dgm:spPr/>
      <dgm:t>
        <a:bodyPr/>
        <a:lstStyle/>
        <a:p>
          <a:r>
            <a:rPr lang="en-US" dirty="0"/>
            <a:t> Decision</a:t>
          </a:r>
        </a:p>
      </dgm:t>
    </dgm:pt>
    <dgm:pt modelId="{3F519CA8-087F-8E40-BF38-B770E2318D4F}" type="parTrans" cxnId="{A918C58C-5A2F-974A-9FA4-943CD3A2915C}">
      <dgm:prSet/>
      <dgm:spPr/>
      <dgm:t>
        <a:bodyPr/>
        <a:lstStyle/>
        <a:p>
          <a:endParaRPr lang="en-US"/>
        </a:p>
      </dgm:t>
    </dgm:pt>
    <dgm:pt modelId="{D329962E-2AC8-C441-BC1F-25EDCFEA47B9}" type="sibTrans" cxnId="{A918C58C-5A2F-974A-9FA4-943CD3A2915C}">
      <dgm:prSet/>
      <dgm:spPr/>
      <dgm:t>
        <a:bodyPr/>
        <a:lstStyle/>
        <a:p>
          <a:endParaRPr lang="en-US"/>
        </a:p>
      </dgm:t>
    </dgm:pt>
    <dgm:pt modelId="{D5FE144A-C5B3-C942-8797-F90196A58E39}">
      <dgm:prSet phldrT="[Text]"/>
      <dgm:spPr/>
      <dgm:t>
        <a:bodyPr/>
        <a:lstStyle/>
        <a:p>
          <a:r>
            <a:rPr lang="en-US" dirty="0"/>
            <a:t>Negotiate, no compromise</a:t>
          </a:r>
        </a:p>
      </dgm:t>
    </dgm:pt>
    <dgm:pt modelId="{BBAEFED2-78C2-B445-A733-74389AA9B915}" type="parTrans" cxnId="{7EAFF45D-D72A-8841-B0C7-E7D7735D52D1}">
      <dgm:prSet/>
      <dgm:spPr/>
      <dgm:t>
        <a:bodyPr/>
        <a:lstStyle/>
        <a:p>
          <a:endParaRPr lang="en-US" dirty="0"/>
        </a:p>
      </dgm:t>
    </dgm:pt>
    <dgm:pt modelId="{01B7CE10-DD27-8C4E-A219-292C0F949452}" type="sibTrans" cxnId="{7EAFF45D-D72A-8841-B0C7-E7D7735D52D1}">
      <dgm:prSet/>
      <dgm:spPr/>
      <dgm:t>
        <a:bodyPr/>
        <a:lstStyle/>
        <a:p>
          <a:endParaRPr lang="en-US"/>
        </a:p>
      </dgm:t>
    </dgm:pt>
    <dgm:pt modelId="{7E9EE9DD-450A-D841-9AC1-737F1CDAB78B}">
      <dgm:prSet phldrT="[Text]"/>
      <dgm:spPr/>
      <dgm:t>
        <a:bodyPr/>
        <a:lstStyle/>
        <a:p>
          <a:r>
            <a:rPr lang="en-US" dirty="0"/>
            <a:t>High</a:t>
          </a:r>
        </a:p>
      </dgm:t>
    </dgm:pt>
    <dgm:pt modelId="{8FCD9115-4904-984F-8F5C-491F3DF92ED5}" type="parTrans" cxnId="{D98CF185-400F-664C-8DBB-92C821BDBFDF}">
      <dgm:prSet/>
      <dgm:spPr/>
      <dgm:t>
        <a:bodyPr/>
        <a:lstStyle/>
        <a:p>
          <a:endParaRPr lang="en-US" dirty="0"/>
        </a:p>
      </dgm:t>
    </dgm:pt>
    <dgm:pt modelId="{A774C7BE-AC11-7A43-9880-789941BCE956}" type="sibTrans" cxnId="{D98CF185-400F-664C-8DBB-92C821BDBFDF}">
      <dgm:prSet/>
      <dgm:spPr/>
      <dgm:t>
        <a:bodyPr/>
        <a:lstStyle/>
        <a:p>
          <a:endParaRPr lang="en-US"/>
        </a:p>
      </dgm:t>
    </dgm:pt>
    <dgm:pt modelId="{93165954-35EA-1F4D-94FC-561794B188D2}">
      <dgm:prSet phldrT="[Text]"/>
      <dgm:spPr/>
      <dgm:t>
        <a:bodyPr/>
        <a:lstStyle/>
        <a:p>
          <a:r>
            <a:rPr lang="en-US" dirty="0"/>
            <a:t>Negotiate, compromise</a:t>
          </a:r>
        </a:p>
      </dgm:t>
    </dgm:pt>
    <dgm:pt modelId="{15F543A2-0D2A-9A49-953A-E128D45B688D}" type="parTrans" cxnId="{92751AD6-60CA-DF4E-B837-C7CCA4329B7E}">
      <dgm:prSet/>
      <dgm:spPr/>
      <dgm:t>
        <a:bodyPr/>
        <a:lstStyle/>
        <a:p>
          <a:endParaRPr lang="en-US" dirty="0"/>
        </a:p>
      </dgm:t>
    </dgm:pt>
    <dgm:pt modelId="{28394C75-118C-C340-956C-5D6CAAD4D169}" type="sibTrans" cxnId="{92751AD6-60CA-DF4E-B837-C7CCA4329B7E}">
      <dgm:prSet/>
      <dgm:spPr/>
      <dgm:t>
        <a:bodyPr/>
        <a:lstStyle/>
        <a:p>
          <a:endParaRPr lang="en-US"/>
        </a:p>
      </dgm:t>
    </dgm:pt>
    <dgm:pt modelId="{3C611A42-7C0C-AE42-A2BC-24F57D9CA369}">
      <dgm:prSet phldrT="[Text]"/>
      <dgm:spPr/>
      <dgm:t>
        <a:bodyPr/>
        <a:lstStyle/>
        <a:p>
          <a:r>
            <a:rPr lang="en-US" dirty="0"/>
            <a:t>Medium</a:t>
          </a:r>
        </a:p>
      </dgm:t>
    </dgm:pt>
    <dgm:pt modelId="{A64216ED-2209-4146-9DB3-ADDA626A87EC}" type="parTrans" cxnId="{DE3530AD-BB71-904B-BEFF-65868741C6EB}">
      <dgm:prSet/>
      <dgm:spPr/>
      <dgm:t>
        <a:bodyPr/>
        <a:lstStyle/>
        <a:p>
          <a:endParaRPr lang="en-US" dirty="0"/>
        </a:p>
      </dgm:t>
    </dgm:pt>
    <dgm:pt modelId="{DFD9D481-B4AC-6D4B-9E0D-51CB40E26275}" type="sibTrans" cxnId="{DE3530AD-BB71-904B-BEFF-65868741C6EB}">
      <dgm:prSet/>
      <dgm:spPr/>
      <dgm:t>
        <a:bodyPr/>
        <a:lstStyle/>
        <a:p>
          <a:endParaRPr lang="en-US"/>
        </a:p>
      </dgm:t>
    </dgm:pt>
    <dgm:pt modelId="{7A8A2CD4-5858-C341-AC4B-DB19CD4D53A1}">
      <dgm:prSet/>
      <dgm:spPr/>
      <dgm:t>
        <a:bodyPr/>
        <a:lstStyle/>
        <a:p>
          <a:r>
            <a:rPr lang="en-US" dirty="0"/>
            <a:t>Military Strikes</a:t>
          </a:r>
        </a:p>
      </dgm:t>
    </dgm:pt>
    <dgm:pt modelId="{4D374E58-B563-BB44-9E49-0AEF8AE414D6}" type="parTrans" cxnId="{7AF9325C-3036-154B-BB8E-759DFC268FE5}">
      <dgm:prSet/>
      <dgm:spPr/>
      <dgm:t>
        <a:bodyPr/>
        <a:lstStyle/>
        <a:p>
          <a:endParaRPr lang="en-US" dirty="0"/>
        </a:p>
      </dgm:t>
    </dgm:pt>
    <dgm:pt modelId="{98034E5F-A265-A347-87E9-FD83126F1971}" type="sibTrans" cxnId="{7AF9325C-3036-154B-BB8E-759DFC268FE5}">
      <dgm:prSet/>
      <dgm:spPr/>
      <dgm:t>
        <a:bodyPr/>
        <a:lstStyle/>
        <a:p>
          <a:endParaRPr lang="en-US"/>
        </a:p>
      </dgm:t>
    </dgm:pt>
    <dgm:pt modelId="{64DBE370-FE9C-9148-9D98-45BB499E1E8D}">
      <dgm:prSet/>
      <dgm:spPr/>
      <dgm:t>
        <a:bodyPr/>
        <a:lstStyle/>
        <a:p>
          <a:r>
            <a:rPr lang="en-US" dirty="0"/>
            <a:t>Very High</a:t>
          </a:r>
        </a:p>
      </dgm:t>
    </dgm:pt>
    <dgm:pt modelId="{8129AD31-A491-F14A-A035-04B219A614FF}" type="parTrans" cxnId="{15E892B0-BD1B-7040-B6D4-D52E052870B8}">
      <dgm:prSet/>
      <dgm:spPr/>
      <dgm:t>
        <a:bodyPr/>
        <a:lstStyle/>
        <a:p>
          <a:endParaRPr lang="en-US" dirty="0"/>
        </a:p>
      </dgm:t>
    </dgm:pt>
    <dgm:pt modelId="{E426C55E-9A3D-0947-9330-B68F478892FA}" type="sibTrans" cxnId="{15E892B0-BD1B-7040-B6D4-D52E052870B8}">
      <dgm:prSet/>
      <dgm:spPr/>
      <dgm:t>
        <a:bodyPr/>
        <a:lstStyle/>
        <a:p>
          <a:endParaRPr lang="en-US"/>
        </a:p>
      </dgm:t>
    </dgm:pt>
    <dgm:pt modelId="{D536F5CF-8F7E-0545-B4BF-826A1BB99DA3}">
      <dgm:prSet/>
      <dgm:spPr/>
      <dgm:t>
        <a:bodyPr/>
        <a:lstStyle/>
        <a:p>
          <a:r>
            <a:rPr lang="en-US" dirty="0"/>
            <a:t>Acquiesce</a:t>
          </a:r>
        </a:p>
      </dgm:t>
    </dgm:pt>
    <dgm:pt modelId="{2F4364D4-CA9D-3C43-8ECB-6F86F3ED833C}" type="parTrans" cxnId="{45A19075-B670-7545-955B-7057901AEDC6}">
      <dgm:prSet/>
      <dgm:spPr/>
      <dgm:t>
        <a:bodyPr/>
        <a:lstStyle/>
        <a:p>
          <a:endParaRPr lang="en-US" dirty="0"/>
        </a:p>
      </dgm:t>
    </dgm:pt>
    <dgm:pt modelId="{214E7D44-733B-A644-9172-C792C126BE5C}" type="sibTrans" cxnId="{45A19075-B670-7545-955B-7057901AEDC6}">
      <dgm:prSet/>
      <dgm:spPr/>
      <dgm:t>
        <a:bodyPr/>
        <a:lstStyle/>
        <a:p>
          <a:endParaRPr lang="en-US"/>
        </a:p>
      </dgm:t>
    </dgm:pt>
    <dgm:pt modelId="{B4FFFEC3-E9E3-7E4F-8D1D-032859FA65A6}">
      <dgm:prSet/>
      <dgm:spPr/>
      <dgm:t>
        <a:bodyPr/>
        <a:lstStyle/>
        <a:p>
          <a:r>
            <a:rPr lang="en-US" dirty="0"/>
            <a:t>Very High</a:t>
          </a:r>
        </a:p>
      </dgm:t>
    </dgm:pt>
    <dgm:pt modelId="{79D83CCB-F86F-B147-B0A1-D5D0BB1B9740}" type="parTrans" cxnId="{21921FCC-AA49-1F45-81F6-3352F7205DD8}">
      <dgm:prSet/>
      <dgm:spPr/>
      <dgm:t>
        <a:bodyPr/>
        <a:lstStyle/>
        <a:p>
          <a:endParaRPr lang="en-US" dirty="0"/>
        </a:p>
      </dgm:t>
    </dgm:pt>
    <dgm:pt modelId="{F754AA2B-80D7-FC40-AA94-683EDF4048E6}" type="sibTrans" cxnId="{21921FCC-AA49-1F45-81F6-3352F7205DD8}">
      <dgm:prSet/>
      <dgm:spPr/>
      <dgm:t>
        <a:bodyPr/>
        <a:lstStyle/>
        <a:p>
          <a:endParaRPr lang="en-US"/>
        </a:p>
      </dgm:t>
    </dgm:pt>
    <dgm:pt modelId="{09AA504E-2BFF-B045-A7AC-74033B967C82}" type="pres">
      <dgm:prSet presAssocID="{4789EEDF-E0B1-8647-8012-4413395098FB}" presName="diagram" presStyleCnt="0">
        <dgm:presLayoutVars>
          <dgm:chPref val="1"/>
          <dgm:dir/>
          <dgm:animOne val="branch"/>
          <dgm:animLvl val="lvl"/>
          <dgm:resizeHandles val="exact"/>
        </dgm:presLayoutVars>
      </dgm:prSet>
      <dgm:spPr/>
    </dgm:pt>
    <dgm:pt modelId="{8E988924-D587-1848-9FDC-E0C4587CC53F}" type="pres">
      <dgm:prSet presAssocID="{941536C0-C93C-114A-8079-428B55374371}" presName="root1" presStyleCnt="0"/>
      <dgm:spPr/>
    </dgm:pt>
    <dgm:pt modelId="{B79F9B1F-CFEB-0F41-993C-7E7F3A187269}" type="pres">
      <dgm:prSet presAssocID="{941536C0-C93C-114A-8079-428B55374371}" presName="LevelOneTextNode" presStyleLbl="node0" presStyleIdx="0" presStyleCnt="1">
        <dgm:presLayoutVars>
          <dgm:chPref val="3"/>
        </dgm:presLayoutVars>
      </dgm:prSet>
      <dgm:spPr/>
    </dgm:pt>
    <dgm:pt modelId="{64AAD582-49D2-D941-AA37-B9C0B07CE06C}" type="pres">
      <dgm:prSet presAssocID="{941536C0-C93C-114A-8079-428B55374371}" presName="level2hierChild" presStyleCnt="0"/>
      <dgm:spPr/>
    </dgm:pt>
    <dgm:pt modelId="{449DE597-E90E-334B-9DEA-D960FD19E845}" type="pres">
      <dgm:prSet presAssocID="{BBAEFED2-78C2-B445-A733-74389AA9B915}" presName="conn2-1" presStyleLbl="parChTrans1D2" presStyleIdx="0" presStyleCnt="4"/>
      <dgm:spPr/>
    </dgm:pt>
    <dgm:pt modelId="{E48C8D74-8AB9-E04D-A6FC-41F245BBC248}" type="pres">
      <dgm:prSet presAssocID="{BBAEFED2-78C2-B445-A733-74389AA9B915}" presName="connTx" presStyleLbl="parChTrans1D2" presStyleIdx="0" presStyleCnt="4"/>
      <dgm:spPr/>
    </dgm:pt>
    <dgm:pt modelId="{3114FC5E-3CF5-8847-BC33-7ED0B143883F}" type="pres">
      <dgm:prSet presAssocID="{D5FE144A-C5B3-C942-8797-F90196A58E39}" presName="root2" presStyleCnt="0"/>
      <dgm:spPr/>
    </dgm:pt>
    <dgm:pt modelId="{450B906D-A9B3-3544-98B7-09A2B6DFB6EA}" type="pres">
      <dgm:prSet presAssocID="{D5FE144A-C5B3-C942-8797-F90196A58E39}" presName="LevelTwoTextNode" presStyleLbl="node2" presStyleIdx="0" presStyleCnt="4" custScaleX="154917">
        <dgm:presLayoutVars>
          <dgm:chPref val="3"/>
        </dgm:presLayoutVars>
      </dgm:prSet>
      <dgm:spPr/>
    </dgm:pt>
    <dgm:pt modelId="{906D2931-BE90-0F49-A5A0-F766792B9B1E}" type="pres">
      <dgm:prSet presAssocID="{D5FE144A-C5B3-C942-8797-F90196A58E39}" presName="level3hierChild" presStyleCnt="0"/>
      <dgm:spPr/>
    </dgm:pt>
    <dgm:pt modelId="{D4F638F9-6F91-C545-AE57-EBE02EC9F657}" type="pres">
      <dgm:prSet presAssocID="{8FCD9115-4904-984F-8F5C-491F3DF92ED5}" presName="conn2-1" presStyleLbl="parChTrans1D3" presStyleIdx="0" presStyleCnt="4"/>
      <dgm:spPr/>
    </dgm:pt>
    <dgm:pt modelId="{71044B1A-A651-3B46-8A49-546129E69A50}" type="pres">
      <dgm:prSet presAssocID="{8FCD9115-4904-984F-8F5C-491F3DF92ED5}" presName="connTx" presStyleLbl="parChTrans1D3" presStyleIdx="0" presStyleCnt="4"/>
      <dgm:spPr/>
    </dgm:pt>
    <dgm:pt modelId="{A2137538-E160-BE4A-BBA0-A5872E0CB612}" type="pres">
      <dgm:prSet presAssocID="{7E9EE9DD-450A-D841-9AC1-737F1CDAB78B}" presName="root2" presStyleCnt="0"/>
      <dgm:spPr/>
    </dgm:pt>
    <dgm:pt modelId="{87D0917D-2A6A-BC43-8AAA-70C194C0DF41}" type="pres">
      <dgm:prSet presAssocID="{7E9EE9DD-450A-D841-9AC1-737F1CDAB78B}" presName="LevelTwoTextNode" presStyleLbl="node3" presStyleIdx="0" presStyleCnt="4" custScaleX="118267">
        <dgm:presLayoutVars>
          <dgm:chPref val="3"/>
        </dgm:presLayoutVars>
      </dgm:prSet>
      <dgm:spPr/>
    </dgm:pt>
    <dgm:pt modelId="{34706F44-F630-E742-ABF4-7429502DB827}" type="pres">
      <dgm:prSet presAssocID="{7E9EE9DD-450A-D841-9AC1-737F1CDAB78B}" presName="level3hierChild" presStyleCnt="0"/>
      <dgm:spPr/>
    </dgm:pt>
    <dgm:pt modelId="{86BC79D4-9AD8-9A4E-8F1E-91A5AD63C315}" type="pres">
      <dgm:prSet presAssocID="{15F543A2-0D2A-9A49-953A-E128D45B688D}" presName="conn2-1" presStyleLbl="parChTrans1D2" presStyleIdx="1" presStyleCnt="4"/>
      <dgm:spPr/>
    </dgm:pt>
    <dgm:pt modelId="{176D211B-25A2-1A49-8D68-E0A9F49282F0}" type="pres">
      <dgm:prSet presAssocID="{15F543A2-0D2A-9A49-953A-E128D45B688D}" presName="connTx" presStyleLbl="parChTrans1D2" presStyleIdx="1" presStyleCnt="4"/>
      <dgm:spPr/>
    </dgm:pt>
    <dgm:pt modelId="{1510B544-B518-1945-A9A6-C745C9DDA578}" type="pres">
      <dgm:prSet presAssocID="{93165954-35EA-1F4D-94FC-561794B188D2}" presName="root2" presStyleCnt="0"/>
      <dgm:spPr/>
    </dgm:pt>
    <dgm:pt modelId="{ED2113F8-84CC-734B-8CD8-B0CDA782BC35}" type="pres">
      <dgm:prSet presAssocID="{93165954-35EA-1F4D-94FC-561794B188D2}" presName="LevelTwoTextNode" presStyleLbl="node2" presStyleIdx="1" presStyleCnt="4" custScaleX="154917">
        <dgm:presLayoutVars>
          <dgm:chPref val="3"/>
        </dgm:presLayoutVars>
      </dgm:prSet>
      <dgm:spPr/>
    </dgm:pt>
    <dgm:pt modelId="{B81A0EC3-8B11-1A4C-9B73-5BC8CB859387}" type="pres">
      <dgm:prSet presAssocID="{93165954-35EA-1F4D-94FC-561794B188D2}" presName="level3hierChild" presStyleCnt="0"/>
      <dgm:spPr/>
    </dgm:pt>
    <dgm:pt modelId="{5FD272B9-7EC2-2643-9954-59749ED71379}" type="pres">
      <dgm:prSet presAssocID="{A64216ED-2209-4146-9DB3-ADDA626A87EC}" presName="conn2-1" presStyleLbl="parChTrans1D3" presStyleIdx="1" presStyleCnt="4"/>
      <dgm:spPr/>
    </dgm:pt>
    <dgm:pt modelId="{7086E079-FB28-2F4C-86D6-5FF3F7D62384}" type="pres">
      <dgm:prSet presAssocID="{A64216ED-2209-4146-9DB3-ADDA626A87EC}" presName="connTx" presStyleLbl="parChTrans1D3" presStyleIdx="1" presStyleCnt="4"/>
      <dgm:spPr/>
    </dgm:pt>
    <dgm:pt modelId="{D4724CA7-8ADF-6F47-B8B8-DD4EAAE98768}" type="pres">
      <dgm:prSet presAssocID="{3C611A42-7C0C-AE42-A2BC-24F57D9CA369}" presName="root2" presStyleCnt="0"/>
      <dgm:spPr/>
    </dgm:pt>
    <dgm:pt modelId="{95F9496C-D426-FE4C-A4C1-2AA3025264F1}" type="pres">
      <dgm:prSet presAssocID="{3C611A42-7C0C-AE42-A2BC-24F57D9CA369}" presName="LevelTwoTextNode" presStyleLbl="node3" presStyleIdx="1" presStyleCnt="4" custScaleX="118267">
        <dgm:presLayoutVars>
          <dgm:chPref val="3"/>
        </dgm:presLayoutVars>
      </dgm:prSet>
      <dgm:spPr/>
    </dgm:pt>
    <dgm:pt modelId="{2910161B-36FF-0B49-921F-7CC7A1543003}" type="pres">
      <dgm:prSet presAssocID="{3C611A42-7C0C-AE42-A2BC-24F57D9CA369}" presName="level3hierChild" presStyleCnt="0"/>
      <dgm:spPr/>
    </dgm:pt>
    <dgm:pt modelId="{540F8C81-911E-214B-BD0C-123DDCB1038B}" type="pres">
      <dgm:prSet presAssocID="{4D374E58-B563-BB44-9E49-0AEF8AE414D6}" presName="conn2-1" presStyleLbl="parChTrans1D2" presStyleIdx="2" presStyleCnt="4"/>
      <dgm:spPr/>
    </dgm:pt>
    <dgm:pt modelId="{8D54479D-7854-7943-8CF1-FE6D0CE022ED}" type="pres">
      <dgm:prSet presAssocID="{4D374E58-B563-BB44-9E49-0AEF8AE414D6}" presName="connTx" presStyleLbl="parChTrans1D2" presStyleIdx="2" presStyleCnt="4"/>
      <dgm:spPr/>
    </dgm:pt>
    <dgm:pt modelId="{94935ACD-9B16-6143-81A5-0A838E78BCFD}" type="pres">
      <dgm:prSet presAssocID="{7A8A2CD4-5858-C341-AC4B-DB19CD4D53A1}" presName="root2" presStyleCnt="0"/>
      <dgm:spPr/>
    </dgm:pt>
    <dgm:pt modelId="{F8F772E8-A108-104C-8A31-9E96EA5A5315}" type="pres">
      <dgm:prSet presAssocID="{7A8A2CD4-5858-C341-AC4B-DB19CD4D53A1}" presName="LevelTwoTextNode" presStyleLbl="node2" presStyleIdx="2" presStyleCnt="4" custScaleX="154917">
        <dgm:presLayoutVars>
          <dgm:chPref val="3"/>
        </dgm:presLayoutVars>
      </dgm:prSet>
      <dgm:spPr/>
    </dgm:pt>
    <dgm:pt modelId="{9CE4C138-505E-6D4F-BDD3-B6A1AD02AF28}" type="pres">
      <dgm:prSet presAssocID="{7A8A2CD4-5858-C341-AC4B-DB19CD4D53A1}" presName="level3hierChild" presStyleCnt="0"/>
      <dgm:spPr/>
    </dgm:pt>
    <dgm:pt modelId="{16809CB4-A0EB-D642-9C3D-3E55E6F4A98F}" type="pres">
      <dgm:prSet presAssocID="{8129AD31-A491-F14A-A035-04B219A614FF}" presName="conn2-1" presStyleLbl="parChTrans1D3" presStyleIdx="2" presStyleCnt="4"/>
      <dgm:spPr/>
    </dgm:pt>
    <dgm:pt modelId="{932C20EF-2AB8-3547-BC94-3F6819D33708}" type="pres">
      <dgm:prSet presAssocID="{8129AD31-A491-F14A-A035-04B219A614FF}" presName="connTx" presStyleLbl="parChTrans1D3" presStyleIdx="2" presStyleCnt="4"/>
      <dgm:spPr/>
    </dgm:pt>
    <dgm:pt modelId="{0AC540F8-1FC1-9142-8477-4B2632C1EB6E}" type="pres">
      <dgm:prSet presAssocID="{64DBE370-FE9C-9148-9D98-45BB499E1E8D}" presName="root2" presStyleCnt="0"/>
      <dgm:spPr/>
    </dgm:pt>
    <dgm:pt modelId="{F86F78BE-0CD1-374B-B800-36D5DDB8954A}" type="pres">
      <dgm:prSet presAssocID="{64DBE370-FE9C-9148-9D98-45BB499E1E8D}" presName="LevelTwoTextNode" presStyleLbl="node3" presStyleIdx="2" presStyleCnt="4" custFlipHor="1" custScaleX="118267">
        <dgm:presLayoutVars>
          <dgm:chPref val="3"/>
        </dgm:presLayoutVars>
      </dgm:prSet>
      <dgm:spPr/>
    </dgm:pt>
    <dgm:pt modelId="{C665C2C4-B1C8-8043-A87F-FFAF727A831E}" type="pres">
      <dgm:prSet presAssocID="{64DBE370-FE9C-9148-9D98-45BB499E1E8D}" presName="level3hierChild" presStyleCnt="0"/>
      <dgm:spPr/>
    </dgm:pt>
    <dgm:pt modelId="{E99D47D6-D754-8C40-9302-E6DE0B02EEF6}" type="pres">
      <dgm:prSet presAssocID="{2F4364D4-CA9D-3C43-8ECB-6F86F3ED833C}" presName="conn2-1" presStyleLbl="parChTrans1D2" presStyleIdx="3" presStyleCnt="4"/>
      <dgm:spPr/>
    </dgm:pt>
    <dgm:pt modelId="{0E24FAA1-BDC4-E345-B421-7CF579BE4B12}" type="pres">
      <dgm:prSet presAssocID="{2F4364D4-CA9D-3C43-8ECB-6F86F3ED833C}" presName="connTx" presStyleLbl="parChTrans1D2" presStyleIdx="3" presStyleCnt="4"/>
      <dgm:spPr/>
    </dgm:pt>
    <dgm:pt modelId="{B3FA7858-29A6-264E-BCBE-4FD64EC3C115}" type="pres">
      <dgm:prSet presAssocID="{D536F5CF-8F7E-0545-B4BF-826A1BB99DA3}" presName="root2" presStyleCnt="0"/>
      <dgm:spPr/>
    </dgm:pt>
    <dgm:pt modelId="{BF59B6E1-5A8A-5B42-A8E9-9AD8E95F1049}" type="pres">
      <dgm:prSet presAssocID="{D536F5CF-8F7E-0545-B4BF-826A1BB99DA3}" presName="LevelTwoTextNode" presStyleLbl="node2" presStyleIdx="3" presStyleCnt="4" custScaleX="155036">
        <dgm:presLayoutVars>
          <dgm:chPref val="3"/>
        </dgm:presLayoutVars>
      </dgm:prSet>
      <dgm:spPr/>
    </dgm:pt>
    <dgm:pt modelId="{DC26C949-61C9-2C4A-B395-507BA6C3C0F5}" type="pres">
      <dgm:prSet presAssocID="{D536F5CF-8F7E-0545-B4BF-826A1BB99DA3}" presName="level3hierChild" presStyleCnt="0"/>
      <dgm:spPr/>
    </dgm:pt>
    <dgm:pt modelId="{F32D6357-C520-484E-9C2A-BE29BE4F9E39}" type="pres">
      <dgm:prSet presAssocID="{79D83CCB-F86F-B147-B0A1-D5D0BB1B9740}" presName="conn2-1" presStyleLbl="parChTrans1D3" presStyleIdx="3" presStyleCnt="4"/>
      <dgm:spPr/>
    </dgm:pt>
    <dgm:pt modelId="{9F00E6DA-01A5-7146-9F65-0DB182A9ED5B}" type="pres">
      <dgm:prSet presAssocID="{79D83CCB-F86F-B147-B0A1-D5D0BB1B9740}" presName="connTx" presStyleLbl="parChTrans1D3" presStyleIdx="3" presStyleCnt="4"/>
      <dgm:spPr/>
    </dgm:pt>
    <dgm:pt modelId="{B79583BD-82FE-C749-9C4B-9D40ADA75E98}" type="pres">
      <dgm:prSet presAssocID="{B4FFFEC3-E9E3-7E4F-8D1D-032859FA65A6}" presName="root2" presStyleCnt="0"/>
      <dgm:spPr/>
    </dgm:pt>
    <dgm:pt modelId="{DD3D5F05-2AC4-8B4A-9283-23622F9EB95A}" type="pres">
      <dgm:prSet presAssocID="{B4FFFEC3-E9E3-7E4F-8D1D-032859FA65A6}" presName="LevelTwoTextNode" presStyleLbl="node3" presStyleIdx="3" presStyleCnt="4" custScaleX="118267">
        <dgm:presLayoutVars>
          <dgm:chPref val="3"/>
        </dgm:presLayoutVars>
      </dgm:prSet>
      <dgm:spPr/>
    </dgm:pt>
    <dgm:pt modelId="{73040836-956A-9148-B9EB-748162FFD91B}" type="pres">
      <dgm:prSet presAssocID="{B4FFFEC3-E9E3-7E4F-8D1D-032859FA65A6}" presName="level3hierChild" presStyleCnt="0"/>
      <dgm:spPr/>
    </dgm:pt>
  </dgm:ptLst>
  <dgm:cxnLst>
    <dgm:cxn modelId="{7D111E16-A9BE-0142-AFA8-22B99077F3C8}" type="presOf" srcId="{93165954-35EA-1F4D-94FC-561794B188D2}" destId="{ED2113F8-84CC-734B-8CD8-B0CDA782BC35}" srcOrd="0" destOrd="0" presId="urn:microsoft.com/office/officeart/2005/8/layout/hierarchy2"/>
    <dgm:cxn modelId="{CFAD031C-7C97-BB43-A5AF-857B67E0642D}" type="presOf" srcId="{B4FFFEC3-E9E3-7E4F-8D1D-032859FA65A6}" destId="{DD3D5F05-2AC4-8B4A-9283-23622F9EB95A}" srcOrd="0" destOrd="0" presId="urn:microsoft.com/office/officeart/2005/8/layout/hierarchy2"/>
    <dgm:cxn modelId="{ED9E043A-0F4F-8040-8AA3-DAE42DA3C406}" type="presOf" srcId="{7A8A2CD4-5858-C341-AC4B-DB19CD4D53A1}" destId="{F8F772E8-A108-104C-8A31-9E96EA5A5315}" srcOrd="0" destOrd="0" presId="urn:microsoft.com/office/officeart/2005/8/layout/hierarchy2"/>
    <dgm:cxn modelId="{69F5A23A-3C26-D443-83AF-7EBED08C0AC8}" type="presOf" srcId="{BBAEFED2-78C2-B445-A733-74389AA9B915}" destId="{449DE597-E90E-334B-9DEA-D960FD19E845}" srcOrd="0" destOrd="0" presId="urn:microsoft.com/office/officeart/2005/8/layout/hierarchy2"/>
    <dgm:cxn modelId="{B6807E3C-F5A3-CE43-9EF7-EB52D23F106B}" type="presOf" srcId="{A64216ED-2209-4146-9DB3-ADDA626A87EC}" destId="{5FD272B9-7EC2-2643-9954-59749ED71379}" srcOrd="0" destOrd="0" presId="urn:microsoft.com/office/officeart/2005/8/layout/hierarchy2"/>
    <dgm:cxn modelId="{10E5F03C-ABDA-F343-9750-15AD714B12A8}" type="presOf" srcId="{A64216ED-2209-4146-9DB3-ADDA626A87EC}" destId="{7086E079-FB28-2F4C-86D6-5FF3F7D62384}" srcOrd="1" destOrd="0" presId="urn:microsoft.com/office/officeart/2005/8/layout/hierarchy2"/>
    <dgm:cxn modelId="{B234DD41-886C-464A-B95F-578E923E9991}" type="presOf" srcId="{4789EEDF-E0B1-8647-8012-4413395098FB}" destId="{09AA504E-2BFF-B045-A7AC-74033B967C82}" srcOrd="0" destOrd="0" presId="urn:microsoft.com/office/officeart/2005/8/layout/hierarchy2"/>
    <dgm:cxn modelId="{3764724B-BA70-6845-BDD3-6D3C360BF8CC}" type="presOf" srcId="{15F543A2-0D2A-9A49-953A-E128D45B688D}" destId="{176D211B-25A2-1A49-8D68-E0A9F49282F0}" srcOrd="1" destOrd="0" presId="urn:microsoft.com/office/officeart/2005/8/layout/hierarchy2"/>
    <dgm:cxn modelId="{31FE0C4F-B88B-2845-88A6-42062E4E5EE4}" type="presOf" srcId="{4D374E58-B563-BB44-9E49-0AEF8AE414D6}" destId="{540F8C81-911E-214B-BD0C-123DDCB1038B}" srcOrd="0" destOrd="0" presId="urn:microsoft.com/office/officeart/2005/8/layout/hierarchy2"/>
    <dgm:cxn modelId="{FA38F550-EF7D-1742-9B85-26A106FDD58C}" type="presOf" srcId="{8FCD9115-4904-984F-8F5C-491F3DF92ED5}" destId="{71044B1A-A651-3B46-8A49-546129E69A50}" srcOrd="1" destOrd="0" presId="urn:microsoft.com/office/officeart/2005/8/layout/hierarchy2"/>
    <dgm:cxn modelId="{FC2B8753-744C-0943-B2CB-B700EAC0627C}" type="presOf" srcId="{2F4364D4-CA9D-3C43-8ECB-6F86F3ED833C}" destId="{E99D47D6-D754-8C40-9302-E6DE0B02EEF6}" srcOrd="0" destOrd="0" presId="urn:microsoft.com/office/officeart/2005/8/layout/hierarchy2"/>
    <dgm:cxn modelId="{7AF9325C-3036-154B-BB8E-759DFC268FE5}" srcId="{941536C0-C93C-114A-8079-428B55374371}" destId="{7A8A2CD4-5858-C341-AC4B-DB19CD4D53A1}" srcOrd="2" destOrd="0" parTransId="{4D374E58-B563-BB44-9E49-0AEF8AE414D6}" sibTransId="{98034E5F-A265-A347-87E9-FD83126F1971}"/>
    <dgm:cxn modelId="{7EAFF45D-D72A-8841-B0C7-E7D7735D52D1}" srcId="{941536C0-C93C-114A-8079-428B55374371}" destId="{D5FE144A-C5B3-C942-8797-F90196A58E39}" srcOrd="0" destOrd="0" parTransId="{BBAEFED2-78C2-B445-A733-74389AA9B915}" sibTransId="{01B7CE10-DD27-8C4E-A219-292C0F949452}"/>
    <dgm:cxn modelId="{6A2CAF66-C601-6844-A2E8-EFCBBE65BCE5}" type="presOf" srcId="{4D374E58-B563-BB44-9E49-0AEF8AE414D6}" destId="{8D54479D-7854-7943-8CF1-FE6D0CE022ED}" srcOrd="1" destOrd="0" presId="urn:microsoft.com/office/officeart/2005/8/layout/hierarchy2"/>
    <dgm:cxn modelId="{2B1B9E67-C6AA-4B49-9DE7-1F04C967A67F}" type="presOf" srcId="{BBAEFED2-78C2-B445-A733-74389AA9B915}" destId="{E48C8D74-8AB9-E04D-A6FC-41F245BBC248}" srcOrd="1" destOrd="0" presId="urn:microsoft.com/office/officeart/2005/8/layout/hierarchy2"/>
    <dgm:cxn modelId="{84C3176D-849D-044D-9A22-6FEEBF0C0E5A}" type="presOf" srcId="{79D83CCB-F86F-B147-B0A1-D5D0BB1B9740}" destId="{9F00E6DA-01A5-7146-9F65-0DB182A9ED5B}" srcOrd="1" destOrd="0" presId="urn:microsoft.com/office/officeart/2005/8/layout/hierarchy2"/>
    <dgm:cxn modelId="{45A19075-B670-7545-955B-7057901AEDC6}" srcId="{941536C0-C93C-114A-8079-428B55374371}" destId="{D536F5CF-8F7E-0545-B4BF-826A1BB99DA3}" srcOrd="3" destOrd="0" parTransId="{2F4364D4-CA9D-3C43-8ECB-6F86F3ED833C}" sibTransId="{214E7D44-733B-A644-9172-C792C126BE5C}"/>
    <dgm:cxn modelId="{CC5A6E79-CE74-554B-B87E-065553E6646A}" type="presOf" srcId="{7E9EE9DD-450A-D841-9AC1-737F1CDAB78B}" destId="{87D0917D-2A6A-BC43-8AAA-70C194C0DF41}" srcOrd="0" destOrd="0" presId="urn:microsoft.com/office/officeart/2005/8/layout/hierarchy2"/>
    <dgm:cxn modelId="{38841D81-17F1-574B-8B36-B8E1D958FB09}" type="presOf" srcId="{D536F5CF-8F7E-0545-B4BF-826A1BB99DA3}" destId="{BF59B6E1-5A8A-5B42-A8E9-9AD8E95F1049}" srcOrd="0" destOrd="0" presId="urn:microsoft.com/office/officeart/2005/8/layout/hierarchy2"/>
    <dgm:cxn modelId="{D28C7581-B74E-9C4C-BF44-B85FB6D42425}" type="presOf" srcId="{79D83CCB-F86F-B147-B0A1-D5D0BB1B9740}" destId="{F32D6357-C520-484E-9C2A-BE29BE4F9E39}" srcOrd="0" destOrd="0" presId="urn:microsoft.com/office/officeart/2005/8/layout/hierarchy2"/>
    <dgm:cxn modelId="{D98CF185-400F-664C-8DBB-92C821BDBFDF}" srcId="{D5FE144A-C5B3-C942-8797-F90196A58E39}" destId="{7E9EE9DD-450A-D841-9AC1-737F1CDAB78B}" srcOrd="0" destOrd="0" parTransId="{8FCD9115-4904-984F-8F5C-491F3DF92ED5}" sibTransId="{A774C7BE-AC11-7A43-9880-789941BCE956}"/>
    <dgm:cxn modelId="{A918C58C-5A2F-974A-9FA4-943CD3A2915C}" srcId="{4789EEDF-E0B1-8647-8012-4413395098FB}" destId="{941536C0-C93C-114A-8079-428B55374371}" srcOrd="0" destOrd="0" parTransId="{3F519CA8-087F-8E40-BF38-B770E2318D4F}" sibTransId="{D329962E-2AC8-C441-BC1F-25EDCFEA47B9}"/>
    <dgm:cxn modelId="{84FE2E91-38C3-5640-A278-475F7E77E5F8}" type="presOf" srcId="{D5FE144A-C5B3-C942-8797-F90196A58E39}" destId="{450B906D-A9B3-3544-98B7-09A2B6DFB6EA}" srcOrd="0" destOrd="0" presId="urn:microsoft.com/office/officeart/2005/8/layout/hierarchy2"/>
    <dgm:cxn modelId="{E0C22F99-0D2D-F64B-A921-EA3F4A961E07}" type="presOf" srcId="{3C611A42-7C0C-AE42-A2BC-24F57D9CA369}" destId="{95F9496C-D426-FE4C-A4C1-2AA3025264F1}" srcOrd="0" destOrd="0" presId="urn:microsoft.com/office/officeart/2005/8/layout/hierarchy2"/>
    <dgm:cxn modelId="{2DD735A0-B2EE-4243-9FD2-853D8CD6FE7D}" type="presOf" srcId="{8FCD9115-4904-984F-8F5C-491F3DF92ED5}" destId="{D4F638F9-6F91-C545-AE57-EBE02EC9F657}" srcOrd="0" destOrd="0" presId="urn:microsoft.com/office/officeart/2005/8/layout/hierarchy2"/>
    <dgm:cxn modelId="{DE3530AD-BB71-904B-BEFF-65868741C6EB}" srcId="{93165954-35EA-1F4D-94FC-561794B188D2}" destId="{3C611A42-7C0C-AE42-A2BC-24F57D9CA369}" srcOrd="0" destOrd="0" parTransId="{A64216ED-2209-4146-9DB3-ADDA626A87EC}" sibTransId="{DFD9D481-B4AC-6D4B-9E0D-51CB40E26275}"/>
    <dgm:cxn modelId="{15E892B0-BD1B-7040-B6D4-D52E052870B8}" srcId="{7A8A2CD4-5858-C341-AC4B-DB19CD4D53A1}" destId="{64DBE370-FE9C-9148-9D98-45BB499E1E8D}" srcOrd="0" destOrd="0" parTransId="{8129AD31-A491-F14A-A035-04B219A614FF}" sibTransId="{E426C55E-9A3D-0947-9330-B68F478892FA}"/>
    <dgm:cxn modelId="{0FBB33BC-FA13-6246-82B6-533A8C622485}" type="presOf" srcId="{2F4364D4-CA9D-3C43-8ECB-6F86F3ED833C}" destId="{0E24FAA1-BDC4-E345-B421-7CF579BE4B12}" srcOrd="1" destOrd="0" presId="urn:microsoft.com/office/officeart/2005/8/layout/hierarchy2"/>
    <dgm:cxn modelId="{21921FCC-AA49-1F45-81F6-3352F7205DD8}" srcId="{D536F5CF-8F7E-0545-B4BF-826A1BB99DA3}" destId="{B4FFFEC3-E9E3-7E4F-8D1D-032859FA65A6}" srcOrd="0" destOrd="0" parTransId="{79D83CCB-F86F-B147-B0A1-D5D0BB1B9740}" sibTransId="{F754AA2B-80D7-FC40-AA94-683EDF4048E6}"/>
    <dgm:cxn modelId="{92751AD6-60CA-DF4E-B837-C7CCA4329B7E}" srcId="{941536C0-C93C-114A-8079-428B55374371}" destId="{93165954-35EA-1F4D-94FC-561794B188D2}" srcOrd="1" destOrd="0" parTransId="{15F543A2-0D2A-9A49-953A-E128D45B688D}" sibTransId="{28394C75-118C-C340-956C-5D6CAAD4D169}"/>
    <dgm:cxn modelId="{55284FD9-AF7E-3A40-8C6D-CC8EB9D0A5FD}" type="presOf" srcId="{64DBE370-FE9C-9148-9D98-45BB499E1E8D}" destId="{F86F78BE-0CD1-374B-B800-36D5DDB8954A}" srcOrd="0" destOrd="0" presId="urn:microsoft.com/office/officeart/2005/8/layout/hierarchy2"/>
    <dgm:cxn modelId="{9857B2E6-0518-5046-B405-3EBAAF5CC44E}" type="presOf" srcId="{941536C0-C93C-114A-8079-428B55374371}" destId="{B79F9B1F-CFEB-0F41-993C-7E7F3A187269}" srcOrd="0" destOrd="0" presId="urn:microsoft.com/office/officeart/2005/8/layout/hierarchy2"/>
    <dgm:cxn modelId="{0900B4F0-418C-E246-B888-F6ECFB218A8D}" type="presOf" srcId="{8129AD31-A491-F14A-A035-04B219A614FF}" destId="{932C20EF-2AB8-3547-BC94-3F6819D33708}" srcOrd="1" destOrd="0" presId="urn:microsoft.com/office/officeart/2005/8/layout/hierarchy2"/>
    <dgm:cxn modelId="{31595AF1-B62D-924B-BFE6-5BFF2E4FC147}" type="presOf" srcId="{8129AD31-A491-F14A-A035-04B219A614FF}" destId="{16809CB4-A0EB-D642-9C3D-3E55E6F4A98F}" srcOrd="0" destOrd="0" presId="urn:microsoft.com/office/officeart/2005/8/layout/hierarchy2"/>
    <dgm:cxn modelId="{7AE46CFD-B635-0C4D-AA3D-AB24A2232D08}" type="presOf" srcId="{15F543A2-0D2A-9A49-953A-E128D45B688D}" destId="{86BC79D4-9AD8-9A4E-8F1E-91A5AD63C315}" srcOrd="0" destOrd="0" presId="urn:microsoft.com/office/officeart/2005/8/layout/hierarchy2"/>
    <dgm:cxn modelId="{70C621D6-A91B-6D45-B260-EF885F2E78F9}" type="presParOf" srcId="{09AA504E-2BFF-B045-A7AC-74033B967C82}" destId="{8E988924-D587-1848-9FDC-E0C4587CC53F}" srcOrd="0" destOrd="0" presId="urn:microsoft.com/office/officeart/2005/8/layout/hierarchy2"/>
    <dgm:cxn modelId="{F23B6EC9-F4A6-EC4B-978F-0785E37E81F2}" type="presParOf" srcId="{8E988924-D587-1848-9FDC-E0C4587CC53F}" destId="{B79F9B1F-CFEB-0F41-993C-7E7F3A187269}" srcOrd="0" destOrd="0" presId="urn:microsoft.com/office/officeart/2005/8/layout/hierarchy2"/>
    <dgm:cxn modelId="{E7AD5A6F-9030-2949-BF7D-863F5CF9D907}" type="presParOf" srcId="{8E988924-D587-1848-9FDC-E0C4587CC53F}" destId="{64AAD582-49D2-D941-AA37-B9C0B07CE06C}" srcOrd="1" destOrd="0" presId="urn:microsoft.com/office/officeart/2005/8/layout/hierarchy2"/>
    <dgm:cxn modelId="{660CB945-109A-B34B-96EF-EE53D8B7D79A}" type="presParOf" srcId="{64AAD582-49D2-D941-AA37-B9C0B07CE06C}" destId="{449DE597-E90E-334B-9DEA-D960FD19E845}" srcOrd="0" destOrd="0" presId="urn:microsoft.com/office/officeart/2005/8/layout/hierarchy2"/>
    <dgm:cxn modelId="{5118767D-0500-9F43-BC3A-5DF341750CE5}" type="presParOf" srcId="{449DE597-E90E-334B-9DEA-D960FD19E845}" destId="{E48C8D74-8AB9-E04D-A6FC-41F245BBC248}" srcOrd="0" destOrd="0" presId="urn:microsoft.com/office/officeart/2005/8/layout/hierarchy2"/>
    <dgm:cxn modelId="{9E51AC54-87C8-044A-95EA-92DFE0B44D25}" type="presParOf" srcId="{64AAD582-49D2-D941-AA37-B9C0B07CE06C}" destId="{3114FC5E-3CF5-8847-BC33-7ED0B143883F}" srcOrd="1" destOrd="0" presId="urn:microsoft.com/office/officeart/2005/8/layout/hierarchy2"/>
    <dgm:cxn modelId="{0D43C262-0E06-504D-991D-2F4EA348333B}" type="presParOf" srcId="{3114FC5E-3CF5-8847-BC33-7ED0B143883F}" destId="{450B906D-A9B3-3544-98B7-09A2B6DFB6EA}" srcOrd="0" destOrd="0" presId="urn:microsoft.com/office/officeart/2005/8/layout/hierarchy2"/>
    <dgm:cxn modelId="{D884A515-4CBF-394A-ACDA-43D8DA61A98F}" type="presParOf" srcId="{3114FC5E-3CF5-8847-BC33-7ED0B143883F}" destId="{906D2931-BE90-0F49-A5A0-F766792B9B1E}" srcOrd="1" destOrd="0" presId="urn:microsoft.com/office/officeart/2005/8/layout/hierarchy2"/>
    <dgm:cxn modelId="{6AA622FB-0187-3241-AA3F-37ED6139E201}" type="presParOf" srcId="{906D2931-BE90-0F49-A5A0-F766792B9B1E}" destId="{D4F638F9-6F91-C545-AE57-EBE02EC9F657}" srcOrd="0" destOrd="0" presId="urn:microsoft.com/office/officeart/2005/8/layout/hierarchy2"/>
    <dgm:cxn modelId="{A6AD7619-2A0C-2C4F-B39D-AB3F917F4172}" type="presParOf" srcId="{D4F638F9-6F91-C545-AE57-EBE02EC9F657}" destId="{71044B1A-A651-3B46-8A49-546129E69A50}" srcOrd="0" destOrd="0" presId="urn:microsoft.com/office/officeart/2005/8/layout/hierarchy2"/>
    <dgm:cxn modelId="{091C356C-66D2-1B41-8C50-115BD87F528D}" type="presParOf" srcId="{906D2931-BE90-0F49-A5A0-F766792B9B1E}" destId="{A2137538-E160-BE4A-BBA0-A5872E0CB612}" srcOrd="1" destOrd="0" presId="urn:microsoft.com/office/officeart/2005/8/layout/hierarchy2"/>
    <dgm:cxn modelId="{E0841F98-597F-924D-8E67-A7BA4FEAA66F}" type="presParOf" srcId="{A2137538-E160-BE4A-BBA0-A5872E0CB612}" destId="{87D0917D-2A6A-BC43-8AAA-70C194C0DF41}" srcOrd="0" destOrd="0" presId="urn:microsoft.com/office/officeart/2005/8/layout/hierarchy2"/>
    <dgm:cxn modelId="{BA27A309-6D54-BC4C-AA08-171292A1A1CE}" type="presParOf" srcId="{A2137538-E160-BE4A-BBA0-A5872E0CB612}" destId="{34706F44-F630-E742-ABF4-7429502DB827}" srcOrd="1" destOrd="0" presId="urn:microsoft.com/office/officeart/2005/8/layout/hierarchy2"/>
    <dgm:cxn modelId="{7594BE4A-997D-3D49-9C91-7EBD02B2C101}" type="presParOf" srcId="{64AAD582-49D2-D941-AA37-B9C0B07CE06C}" destId="{86BC79D4-9AD8-9A4E-8F1E-91A5AD63C315}" srcOrd="2" destOrd="0" presId="urn:microsoft.com/office/officeart/2005/8/layout/hierarchy2"/>
    <dgm:cxn modelId="{D8266268-7D5C-544B-83D5-72B809C39B38}" type="presParOf" srcId="{86BC79D4-9AD8-9A4E-8F1E-91A5AD63C315}" destId="{176D211B-25A2-1A49-8D68-E0A9F49282F0}" srcOrd="0" destOrd="0" presId="urn:microsoft.com/office/officeart/2005/8/layout/hierarchy2"/>
    <dgm:cxn modelId="{B0654C4D-8156-A149-B745-4232061278E4}" type="presParOf" srcId="{64AAD582-49D2-D941-AA37-B9C0B07CE06C}" destId="{1510B544-B518-1945-A9A6-C745C9DDA578}" srcOrd="3" destOrd="0" presId="urn:microsoft.com/office/officeart/2005/8/layout/hierarchy2"/>
    <dgm:cxn modelId="{CF453002-D10B-7849-81DE-070B7F421B84}" type="presParOf" srcId="{1510B544-B518-1945-A9A6-C745C9DDA578}" destId="{ED2113F8-84CC-734B-8CD8-B0CDA782BC35}" srcOrd="0" destOrd="0" presId="urn:microsoft.com/office/officeart/2005/8/layout/hierarchy2"/>
    <dgm:cxn modelId="{1A052815-2D68-4045-9807-3F6BF64BC651}" type="presParOf" srcId="{1510B544-B518-1945-A9A6-C745C9DDA578}" destId="{B81A0EC3-8B11-1A4C-9B73-5BC8CB859387}" srcOrd="1" destOrd="0" presId="urn:microsoft.com/office/officeart/2005/8/layout/hierarchy2"/>
    <dgm:cxn modelId="{16F9ED26-A05E-5940-9253-568F66C022E7}" type="presParOf" srcId="{B81A0EC3-8B11-1A4C-9B73-5BC8CB859387}" destId="{5FD272B9-7EC2-2643-9954-59749ED71379}" srcOrd="0" destOrd="0" presId="urn:microsoft.com/office/officeart/2005/8/layout/hierarchy2"/>
    <dgm:cxn modelId="{B08C1414-6DD9-4742-9C7D-DB9C9208617B}" type="presParOf" srcId="{5FD272B9-7EC2-2643-9954-59749ED71379}" destId="{7086E079-FB28-2F4C-86D6-5FF3F7D62384}" srcOrd="0" destOrd="0" presId="urn:microsoft.com/office/officeart/2005/8/layout/hierarchy2"/>
    <dgm:cxn modelId="{C24C05D7-03A6-1D40-A404-1DF6D582F6A8}" type="presParOf" srcId="{B81A0EC3-8B11-1A4C-9B73-5BC8CB859387}" destId="{D4724CA7-8ADF-6F47-B8B8-DD4EAAE98768}" srcOrd="1" destOrd="0" presId="urn:microsoft.com/office/officeart/2005/8/layout/hierarchy2"/>
    <dgm:cxn modelId="{65C2DBA3-F4C5-4946-9131-0F0068886B65}" type="presParOf" srcId="{D4724CA7-8ADF-6F47-B8B8-DD4EAAE98768}" destId="{95F9496C-D426-FE4C-A4C1-2AA3025264F1}" srcOrd="0" destOrd="0" presId="urn:microsoft.com/office/officeart/2005/8/layout/hierarchy2"/>
    <dgm:cxn modelId="{D128D347-B918-6745-9619-F23FF9ED34D9}" type="presParOf" srcId="{D4724CA7-8ADF-6F47-B8B8-DD4EAAE98768}" destId="{2910161B-36FF-0B49-921F-7CC7A1543003}" srcOrd="1" destOrd="0" presId="urn:microsoft.com/office/officeart/2005/8/layout/hierarchy2"/>
    <dgm:cxn modelId="{FE850B99-A8D5-934D-8C8C-F01756519D24}" type="presParOf" srcId="{64AAD582-49D2-D941-AA37-B9C0B07CE06C}" destId="{540F8C81-911E-214B-BD0C-123DDCB1038B}" srcOrd="4" destOrd="0" presId="urn:microsoft.com/office/officeart/2005/8/layout/hierarchy2"/>
    <dgm:cxn modelId="{B44AF401-529D-F84B-91C2-A6626FCCA0D9}" type="presParOf" srcId="{540F8C81-911E-214B-BD0C-123DDCB1038B}" destId="{8D54479D-7854-7943-8CF1-FE6D0CE022ED}" srcOrd="0" destOrd="0" presId="urn:microsoft.com/office/officeart/2005/8/layout/hierarchy2"/>
    <dgm:cxn modelId="{642C7307-41B2-D34E-A8CF-85C33B712943}" type="presParOf" srcId="{64AAD582-49D2-D941-AA37-B9C0B07CE06C}" destId="{94935ACD-9B16-6143-81A5-0A838E78BCFD}" srcOrd="5" destOrd="0" presId="urn:microsoft.com/office/officeart/2005/8/layout/hierarchy2"/>
    <dgm:cxn modelId="{3BABCC14-2565-D64F-BD03-D9A8395F13D9}" type="presParOf" srcId="{94935ACD-9B16-6143-81A5-0A838E78BCFD}" destId="{F8F772E8-A108-104C-8A31-9E96EA5A5315}" srcOrd="0" destOrd="0" presId="urn:microsoft.com/office/officeart/2005/8/layout/hierarchy2"/>
    <dgm:cxn modelId="{E1493359-7767-3248-9A3A-6ECE2C6CED41}" type="presParOf" srcId="{94935ACD-9B16-6143-81A5-0A838E78BCFD}" destId="{9CE4C138-505E-6D4F-BDD3-B6A1AD02AF28}" srcOrd="1" destOrd="0" presId="urn:microsoft.com/office/officeart/2005/8/layout/hierarchy2"/>
    <dgm:cxn modelId="{D6C10098-DFE5-DA42-B649-D1163C75A496}" type="presParOf" srcId="{9CE4C138-505E-6D4F-BDD3-B6A1AD02AF28}" destId="{16809CB4-A0EB-D642-9C3D-3E55E6F4A98F}" srcOrd="0" destOrd="0" presId="urn:microsoft.com/office/officeart/2005/8/layout/hierarchy2"/>
    <dgm:cxn modelId="{B452FDD5-B8EB-2C43-BB28-D3F434C0524D}" type="presParOf" srcId="{16809CB4-A0EB-D642-9C3D-3E55E6F4A98F}" destId="{932C20EF-2AB8-3547-BC94-3F6819D33708}" srcOrd="0" destOrd="0" presId="urn:microsoft.com/office/officeart/2005/8/layout/hierarchy2"/>
    <dgm:cxn modelId="{2535257D-3A15-3A4F-8C9D-097819EEC9E8}" type="presParOf" srcId="{9CE4C138-505E-6D4F-BDD3-B6A1AD02AF28}" destId="{0AC540F8-1FC1-9142-8477-4B2632C1EB6E}" srcOrd="1" destOrd="0" presId="urn:microsoft.com/office/officeart/2005/8/layout/hierarchy2"/>
    <dgm:cxn modelId="{21F5FD33-29BE-FE49-B01E-0C534DD0C178}" type="presParOf" srcId="{0AC540F8-1FC1-9142-8477-4B2632C1EB6E}" destId="{F86F78BE-0CD1-374B-B800-36D5DDB8954A}" srcOrd="0" destOrd="0" presId="urn:microsoft.com/office/officeart/2005/8/layout/hierarchy2"/>
    <dgm:cxn modelId="{2EF15CE3-6878-A540-83FF-8BC560240F13}" type="presParOf" srcId="{0AC540F8-1FC1-9142-8477-4B2632C1EB6E}" destId="{C665C2C4-B1C8-8043-A87F-FFAF727A831E}" srcOrd="1" destOrd="0" presId="urn:microsoft.com/office/officeart/2005/8/layout/hierarchy2"/>
    <dgm:cxn modelId="{6E721AC5-31FB-D94B-BB4E-C52F46FAE127}" type="presParOf" srcId="{64AAD582-49D2-D941-AA37-B9C0B07CE06C}" destId="{E99D47D6-D754-8C40-9302-E6DE0B02EEF6}" srcOrd="6" destOrd="0" presId="urn:microsoft.com/office/officeart/2005/8/layout/hierarchy2"/>
    <dgm:cxn modelId="{D2D1B71F-3EB8-8741-8C34-F8095E75F78E}" type="presParOf" srcId="{E99D47D6-D754-8C40-9302-E6DE0B02EEF6}" destId="{0E24FAA1-BDC4-E345-B421-7CF579BE4B12}" srcOrd="0" destOrd="0" presId="urn:microsoft.com/office/officeart/2005/8/layout/hierarchy2"/>
    <dgm:cxn modelId="{E4AC220A-55D2-E340-9E26-B3A9F91E32E1}" type="presParOf" srcId="{64AAD582-49D2-D941-AA37-B9C0B07CE06C}" destId="{B3FA7858-29A6-264E-BCBE-4FD64EC3C115}" srcOrd="7" destOrd="0" presId="urn:microsoft.com/office/officeart/2005/8/layout/hierarchy2"/>
    <dgm:cxn modelId="{840B0BD2-2AB1-B14F-80BE-093B4D1B598C}" type="presParOf" srcId="{B3FA7858-29A6-264E-BCBE-4FD64EC3C115}" destId="{BF59B6E1-5A8A-5B42-A8E9-9AD8E95F1049}" srcOrd="0" destOrd="0" presId="urn:microsoft.com/office/officeart/2005/8/layout/hierarchy2"/>
    <dgm:cxn modelId="{98CAC40F-6F07-A445-BC3E-CB417FE82E2A}" type="presParOf" srcId="{B3FA7858-29A6-264E-BCBE-4FD64EC3C115}" destId="{DC26C949-61C9-2C4A-B395-507BA6C3C0F5}" srcOrd="1" destOrd="0" presId="urn:microsoft.com/office/officeart/2005/8/layout/hierarchy2"/>
    <dgm:cxn modelId="{ED40150A-D768-D142-80D8-89BC9968E0F9}" type="presParOf" srcId="{DC26C949-61C9-2C4A-B395-507BA6C3C0F5}" destId="{F32D6357-C520-484E-9C2A-BE29BE4F9E39}" srcOrd="0" destOrd="0" presId="urn:microsoft.com/office/officeart/2005/8/layout/hierarchy2"/>
    <dgm:cxn modelId="{A5B6CBF6-20D1-7741-B32D-02F72E8477CE}" type="presParOf" srcId="{F32D6357-C520-484E-9C2A-BE29BE4F9E39}" destId="{9F00E6DA-01A5-7146-9F65-0DB182A9ED5B}" srcOrd="0" destOrd="0" presId="urn:microsoft.com/office/officeart/2005/8/layout/hierarchy2"/>
    <dgm:cxn modelId="{0E7E4459-DC75-784A-B910-E61BDB66C0F7}" type="presParOf" srcId="{DC26C949-61C9-2C4A-B395-507BA6C3C0F5}" destId="{B79583BD-82FE-C749-9C4B-9D40ADA75E98}" srcOrd="1" destOrd="0" presId="urn:microsoft.com/office/officeart/2005/8/layout/hierarchy2"/>
    <dgm:cxn modelId="{2F16964C-26BC-EC4E-A0D3-0835875882FF}" type="presParOf" srcId="{B79583BD-82FE-C749-9C4B-9D40ADA75E98}" destId="{DD3D5F05-2AC4-8B4A-9283-23622F9EB95A}" srcOrd="0" destOrd="0" presId="urn:microsoft.com/office/officeart/2005/8/layout/hierarchy2"/>
    <dgm:cxn modelId="{0ED5F910-27C2-664B-9991-0C6D4EA34C76}" type="presParOf" srcId="{B79583BD-82FE-C749-9C4B-9D40ADA75E98}" destId="{73040836-956A-9148-B9EB-748162FFD91B}"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589F3B-5481-6241-AF9A-9F00F5A68A58}">
      <dsp:nvSpPr>
        <dsp:cNvPr id="0" name=""/>
        <dsp:cNvSpPr/>
      </dsp:nvSpPr>
      <dsp:spPr>
        <a:xfrm>
          <a:off x="3616" y="211432"/>
          <a:ext cx="1581224" cy="94873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Peace</a:t>
          </a:r>
          <a:endParaRPr lang="en-US" sz="2700" kern="1200" dirty="0"/>
        </a:p>
      </dsp:txBody>
      <dsp:txXfrm>
        <a:off x="31403" y="239219"/>
        <a:ext cx="1525650" cy="893160"/>
      </dsp:txXfrm>
    </dsp:sp>
    <dsp:sp modelId="{B887FFF5-4306-EF46-9C0A-406F1610370E}">
      <dsp:nvSpPr>
        <dsp:cNvPr id="0" name=""/>
        <dsp:cNvSpPr/>
      </dsp:nvSpPr>
      <dsp:spPr>
        <a:xfrm>
          <a:off x="1742963" y="489728"/>
          <a:ext cx="335219" cy="3921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1742963" y="568157"/>
        <a:ext cx="234653" cy="235285"/>
      </dsp:txXfrm>
    </dsp:sp>
    <dsp:sp modelId="{7ACBA76A-FDF0-8546-AECC-79E3E0B5824D}">
      <dsp:nvSpPr>
        <dsp:cNvPr id="0" name=""/>
        <dsp:cNvSpPr/>
      </dsp:nvSpPr>
      <dsp:spPr>
        <a:xfrm>
          <a:off x="2217330" y="211432"/>
          <a:ext cx="1581224" cy="94873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Crisis</a:t>
          </a:r>
        </a:p>
      </dsp:txBody>
      <dsp:txXfrm>
        <a:off x="2245117" y="239219"/>
        <a:ext cx="1525650" cy="893160"/>
      </dsp:txXfrm>
    </dsp:sp>
    <dsp:sp modelId="{A1548E77-BDA8-D241-8F76-2DB16436F133}">
      <dsp:nvSpPr>
        <dsp:cNvPr id="0" name=""/>
        <dsp:cNvSpPr/>
      </dsp:nvSpPr>
      <dsp:spPr>
        <a:xfrm>
          <a:off x="3956677" y="489728"/>
          <a:ext cx="335219" cy="3921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3956677" y="568157"/>
        <a:ext cx="234653" cy="235285"/>
      </dsp:txXfrm>
    </dsp:sp>
    <dsp:sp modelId="{CAD27C15-9A91-D64C-9AFD-1524904DB1E2}">
      <dsp:nvSpPr>
        <dsp:cNvPr id="0" name=""/>
        <dsp:cNvSpPr/>
      </dsp:nvSpPr>
      <dsp:spPr>
        <a:xfrm>
          <a:off x="4431044" y="211432"/>
          <a:ext cx="1581224" cy="94873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Conflict</a:t>
          </a:r>
        </a:p>
      </dsp:txBody>
      <dsp:txXfrm>
        <a:off x="4458831" y="239219"/>
        <a:ext cx="1525650" cy="893160"/>
      </dsp:txXfrm>
    </dsp:sp>
    <dsp:sp modelId="{2A675BFD-C679-614A-A5E4-CABBD5A80E28}">
      <dsp:nvSpPr>
        <dsp:cNvPr id="0" name=""/>
        <dsp:cNvSpPr/>
      </dsp:nvSpPr>
      <dsp:spPr>
        <a:xfrm>
          <a:off x="6170391" y="489728"/>
          <a:ext cx="335219" cy="3921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6170391" y="568157"/>
        <a:ext cx="234653" cy="235285"/>
      </dsp:txXfrm>
    </dsp:sp>
    <dsp:sp modelId="{3B6050DA-FC6B-654E-9E14-6C38C0D7E790}">
      <dsp:nvSpPr>
        <dsp:cNvPr id="0" name=""/>
        <dsp:cNvSpPr/>
      </dsp:nvSpPr>
      <dsp:spPr>
        <a:xfrm>
          <a:off x="6644759" y="211432"/>
          <a:ext cx="1581224" cy="94873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Nuclear use</a:t>
          </a:r>
        </a:p>
      </dsp:txBody>
      <dsp:txXfrm>
        <a:off x="6672546" y="239219"/>
        <a:ext cx="1525650" cy="8931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9F9B1F-CFEB-0F41-993C-7E7F3A187269}">
      <dsp:nvSpPr>
        <dsp:cNvPr id="0" name=""/>
        <dsp:cNvSpPr/>
      </dsp:nvSpPr>
      <dsp:spPr>
        <a:xfrm>
          <a:off x="323" y="1746706"/>
          <a:ext cx="1303451" cy="651725"/>
        </a:xfrm>
        <a:prstGeom prst="roundRect">
          <a:avLst>
            <a:gd name="adj" fmla="val 10000"/>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 Decision</a:t>
          </a:r>
        </a:p>
      </dsp:txBody>
      <dsp:txXfrm>
        <a:off x="19411" y="1765794"/>
        <a:ext cx="1265275" cy="613549"/>
      </dsp:txXfrm>
    </dsp:sp>
    <dsp:sp modelId="{449DE597-E90E-334B-9DEA-D960FD19E845}">
      <dsp:nvSpPr>
        <dsp:cNvPr id="0" name=""/>
        <dsp:cNvSpPr/>
      </dsp:nvSpPr>
      <dsp:spPr>
        <a:xfrm rot="17692822">
          <a:off x="944844" y="1496305"/>
          <a:ext cx="1239243" cy="28300"/>
        </a:xfrm>
        <a:custGeom>
          <a:avLst/>
          <a:gdLst/>
          <a:ahLst/>
          <a:cxnLst/>
          <a:rect l="0" t="0" r="0" b="0"/>
          <a:pathLst>
            <a:path>
              <a:moveTo>
                <a:pt x="0" y="14150"/>
              </a:moveTo>
              <a:lnTo>
                <a:pt x="1239243" y="14150"/>
              </a:lnTo>
            </a:path>
          </a:pathLst>
        </a:custGeom>
        <a:noFill/>
        <a:ln w="100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1533484" y="1479474"/>
        <a:ext cx="61962" cy="61962"/>
      </dsp:txXfrm>
    </dsp:sp>
    <dsp:sp modelId="{450B906D-A9B3-3544-98B7-09A2B6DFB6EA}">
      <dsp:nvSpPr>
        <dsp:cNvPr id="0" name=""/>
        <dsp:cNvSpPr/>
      </dsp:nvSpPr>
      <dsp:spPr>
        <a:xfrm>
          <a:off x="1825156" y="622479"/>
          <a:ext cx="2019268" cy="651725"/>
        </a:xfrm>
        <a:prstGeom prst="roundRect">
          <a:avLst>
            <a:gd name="adj" fmla="val 10000"/>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Negotiate, no compromise</a:t>
          </a:r>
        </a:p>
      </dsp:txBody>
      <dsp:txXfrm>
        <a:off x="1844244" y="641567"/>
        <a:ext cx="1981092" cy="613549"/>
      </dsp:txXfrm>
    </dsp:sp>
    <dsp:sp modelId="{D4F638F9-6F91-C545-AE57-EBE02EC9F657}">
      <dsp:nvSpPr>
        <dsp:cNvPr id="0" name=""/>
        <dsp:cNvSpPr/>
      </dsp:nvSpPr>
      <dsp:spPr>
        <a:xfrm>
          <a:off x="3844424" y="934191"/>
          <a:ext cx="521380" cy="28300"/>
        </a:xfrm>
        <a:custGeom>
          <a:avLst/>
          <a:gdLst/>
          <a:ahLst/>
          <a:cxnLst/>
          <a:rect l="0" t="0" r="0" b="0"/>
          <a:pathLst>
            <a:path>
              <a:moveTo>
                <a:pt x="0" y="14150"/>
              </a:moveTo>
              <a:lnTo>
                <a:pt x="521380" y="14150"/>
              </a:lnTo>
            </a:path>
          </a:pathLst>
        </a:custGeom>
        <a:noFill/>
        <a:ln w="10000"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4092080" y="935307"/>
        <a:ext cx="26069" cy="26069"/>
      </dsp:txXfrm>
    </dsp:sp>
    <dsp:sp modelId="{87D0917D-2A6A-BC43-8AAA-70C194C0DF41}">
      <dsp:nvSpPr>
        <dsp:cNvPr id="0" name=""/>
        <dsp:cNvSpPr/>
      </dsp:nvSpPr>
      <dsp:spPr>
        <a:xfrm>
          <a:off x="4365805" y="622479"/>
          <a:ext cx="493382" cy="651725"/>
        </a:xfrm>
        <a:prstGeom prst="roundRect">
          <a:avLst>
            <a:gd name="adj" fmla="val 10000"/>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a:t>
          </a:r>
        </a:p>
      </dsp:txBody>
      <dsp:txXfrm>
        <a:off x="4380256" y="636930"/>
        <a:ext cx="464480" cy="622823"/>
      </dsp:txXfrm>
    </dsp:sp>
    <dsp:sp modelId="{86BC79D4-9AD8-9A4E-8F1E-91A5AD63C315}">
      <dsp:nvSpPr>
        <dsp:cNvPr id="0" name=""/>
        <dsp:cNvSpPr/>
      </dsp:nvSpPr>
      <dsp:spPr>
        <a:xfrm rot="19457599">
          <a:off x="1243424" y="1871047"/>
          <a:ext cx="642082" cy="28300"/>
        </a:xfrm>
        <a:custGeom>
          <a:avLst/>
          <a:gdLst/>
          <a:ahLst/>
          <a:cxnLst/>
          <a:rect l="0" t="0" r="0" b="0"/>
          <a:pathLst>
            <a:path>
              <a:moveTo>
                <a:pt x="0" y="14150"/>
              </a:moveTo>
              <a:lnTo>
                <a:pt x="642082" y="14150"/>
              </a:lnTo>
            </a:path>
          </a:pathLst>
        </a:custGeom>
        <a:noFill/>
        <a:ln w="100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1548413" y="1869146"/>
        <a:ext cx="32104" cy="32104"/>
      </dsp:txXfrm>
    </dsp:sp>
    <dsp:sp modelId="{ED2113F8-84CC-734B-8CD8-B0CDA782BC35}">
      <dsp:nvSpPr>
        <dsp:cNvPr id="0" name=""/>
        <dsp:cNvSpPr/>
      </dsp:nvSpPr>
      <dsp:spPr>
        <a:xfrm>
          <a:off x="1825156" y="1371964"/>
          <a:ext cx="2019268" cy="651725"/>
        </a:xfrm>
        <a:prstGeom prst="roundRect">
          <a:avLst>
            <a:gd name="adj" fmla="val 10000"/>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Negotiate, compromise</a:t>
          </a:r>
        </a:p>
      </dsp:txBody>
      <dsp:txXfrm>
        <a:off x="1844244" y="1391052"/>
        <a:ext cx="1981092" cy="613549"/>
      </dsp:txXfrm>
    </dsp:sp>
    <dsp:sp modelId="{5FD272B9-7EC2-2643-9954-59749ED71379}">
      <dsp:nvSpPr>
        <dsp:cNvPr id="0" name=""/>
        <dsp:cNvSpPr/>
      </dsp:nvSpPr>
      <dsp:spPr>
        <a:xfrm>
          <a:off x="3844424" y="1683676"/>
          <a:ext cx="521380" cy="28300"/>
        </a:xfrm>
        <a:custGeom>
          <a:avLst/>
          <a:gdLst/>
          <a:ahLst/>
          <a:cxnLst/>
          <a:rect l="0" t="0" r="0" b="0"/>
          <a:pathLst>
            <a:path>
              <a:moveTo>
                <a:pt x="0" y="14150"/>
              </a:moveTo>
              <a:lnTo>
                <a:pt x="521380" y="14150"/>
              </a:lnTo>
            </a:path>
          </a:pathLst>
        </a:custGeom>
        <a:noFill/>
        <a:ln w="10000"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4092080" y="1684792"/>
        <a:ext cx="26069" cy="26069"/>
      </dsp:txXfrm>
    </dsp:sp>
    <dsp:sp modelId="{95F9496C-D426-FE4C-A4C1-2AA3025264F1}">
      <dsp:nvSpPr>
        <dsp:cNvPr id="0" name=""/>
        <dsp:cNvSpPr/>
      </dsp:nvSpPr>
      <dsp:spPr>
        <a:xfrm>
          <a:off x="4365805" y="1371964"/>
          <a:ext cx="493773" cy="651725"/>
        </a:xfrm>
        <a:prstGeom prst="roundRect">
          <a:avLst>
            <a:gd name="adj" fmla="val 10000"/>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a:t>
          </a:r>
        </a:p>
      </dsp:txBody>
      <dsp:txXfrm>
        <a:off x="4380267" y="1386426"/>
        <a:ext cx="464849" cy="622801"/>
      </dsp:txXfrm>
    </dsp:sp>
    <dsp:sp modelId="{540F8C81-911E-214B-BD0C-123DDCB1038B}">
      <dsp:nvSpPr>
        <dsp:cNvPr id="0" name=""/>
        <dsp:cNvSpPr/>
      </dsp:nvSpPr>
      <dsp:spPr>
        <a:xfrm rot="2142401">
          <a:off x="1243424" y="2245790"/>
          <a:ext cx="642082" cy="28300"/>
        </a:xfrm>
        <a:custGeom>
          <a:avLst/>
          <a:gdLst/>
          <a:ahLst/>
          <a:cxnLst/>
          <a:rect l="0" t="0" r="0" b="0"/>
          <a:pathLst>
            <a:path>
              <a:moveTo>
                <a:pt x="0" y="14150"/>
              </a:moveTo>
              <a:lnTo>
                <a:pt x="642082" y="14150"/>
              </a:lnTo>
            </a:path>
          </a:pathLst>
        </a:custGeom>
        <a:noFill/>
        <a:ln w="100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1548413" y="2243888"/>
        <a:ext cx="32104" cy="32104"/>
      </dsp:txXfrm>
    </dsp:sp>
    <dsp:sp modelId="{F8F772E8-A108-104C-8A31-9E96EA5A5315}">
      <dsp:nvSpPr>
        <dsp:cNvPr id="0" name=""/>
        <dsp:cNvSpPr/>
      </dsp:nvSpPr>
      <dsp:spPr>
        <a:xfrm>
          <a:off x="1825156" y="2121448"/>
          <a:ext cx="2019268" cy="651725"/>
        </a:xfrm>
        <a:prstGeom prst="roundRect">
          <a:avLst>
            <a:gd name="adj" fmla="val 10000"/>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Military strikes</a:t>
          </a:r>
        </a:p>
      </dsp:txBody>
      <dsp:txXfrm>
        <a:off x="1844244" y="2140536"/>
        <a:ext cx="1981092" cy="613549"/>
      </dsp:txXfrm>
    </dsp:sp>
    <dsp:sp modelId="{16809CB4-A0EB-D642-9C3D-3E55E6F4A98F}">
      <dsp:nvSpPr>
        <dsp:cNvPr id="0" name=""/>
        <dsp:cNvSpPr/>
      </dsp:nvSpPr>
      <dsp:spPr>
        <a:xfrm>
          <a:off x="3844424" y="2433161"/>
          <a:ext cx="521380" cy="28300"/>
        </a:xfrm>
        <a:custGeom>
          <a:avLst/>
          <a:gdLst/>
          <a:ahLst/>
          <a:cxnLst/>
          <a:rect l="0" t="0" r="0" b="0"/>
          <a:pathLst>
            <a:path>
              <a:moveTo>
                <a:pt x="0" y="14150"/>
              </a:moveTo>
              <a:lnTo>
                <a:pt x="521380" y="14150"/>
              </a:lnTo>
            </a:path>
          </a:pathLst>
        </a:custGeom>
        <a:noFill/>
        <a:ln w="10000"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4092080" y="2434277"/>
        <a:ext cx="26069" cy="26069"/>
      </dsp:txXfrm>
    </dsp:sp>
    <dsp:sp modelId="{F86F78BE-0CD1-374B-B800-36D5DDB8954A}">
      <dsp:nvSpPr>
        <dsp:cNvPr id="0" name=""/>
        <dsp:cNvSpPr/>
      </dsp:nvSpPr>
      <dsp:spPr>
        <a:xfrm flipH="1">
          <a:off x="4365805" y="2121448"/>
          <a:ext cx="493134" cy="651725"/>
        </a:xfrm>
        <a:prstGeom prst="roundRect">
          <a:avLst>
            <a:gd name="adj" fmla="val 10000"/>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a:t>
          </a:r>
        </a:p>
      </dsp:txBody>
      <dsp:txXfrm>
        <a:off x="4380248" y="2135891"/>
        <a:ext cx="464248" cy="622839"/>
      </dsp:txXfrm>
    </dsp:sp>
    <dsp:sp modelId="{E99D47D6-D754-8C40-9302-E6DE0B02EEF6}">
      <dsp:nvSpPr>
        <dsp:cNvPr id="0" name=""/>
        <dsp:cNvSpPr/>
      </dsp:nvSpPr>
      <dsp:spPr>
        <a:xfrm rot="3907178">
          <a:off x="944844" y="2620532"/>
          <a:ext cx="1239243" cy="28300"/>
        </a:xfrm>
        <a:custGeom>
          <a:avLst/>
          <a:gdLst/>
          <a:ahLst/>
          <a:cxnLst/>
          <a:rect l="0" t="0" r="0" b="0"/>
          <a:pathLst>
            <a:path>
              <a:moveTo>
                <a:pt x="0" y="14150"/>
              </a:moveTo>
              <a:lnTo>
                <a:pt x="1239243" y="14150"/>
              </a:lnTo>
            </a:path>
          </a:pathLst>
        </a:custGeom>
        <a:noFill/>
        <a:ln w="100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1533484" y="2603702"/>
        <a:ext cx="61962" cy="61962"/>
      </dsp:txXfrm>
    </dsp:sp>
    <dsp:sp modelId="{BF59B6E1-5A8A-5B42-A8E9-9AD8E95F1049}">
      <dsp:nvSpPr>
        <dsp:cNvPr id="0" name=""/>
        <dsp:cNvSpPr/>
      </dsp:nvSpPr>
      <dsp:spPr>
        <a:xfrm>
          <a:off x="1825156" y="2870933"/>
          <a:ext cx="2020819" cy="651725"/>
        </a:xfrm>
        <a:prstGeom prst="roundRect">
          <a:avLst>
            <a:gd name="adj" fmla="val 10000"/>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Acquiesce</a:t>
          </a:r>
        </a:p>
      </dsp:txBody>
      <dsp:txXfrm>
        <a:off x="1844244" y="2890021"/>
        <a:ext cx="1982643" cy="613549"/>
      </dsp:txXfrm>
    </dsp:sp>
    <dsp:sp modelId="{F32D6357-C520-484E-9C2A-BE29BE4F9E39}">
      <dsp:nvSpPr>
        <dsp:cNvPr id="0" name=""/>
        <dsp:cNvSpPr/>
      </dsp:nvSpPr>
      <dsp:spPr>
        <a:xfrm>
          <a:off x="3845975" y="3182646"/>
          <a:ext cx="521380" cy="28300"/>
        </a:xfrm>
        <a:custGeom>
          <a:avLst/>
          <a:gdLst/>
          <a:ahLst/>
          <a:cxnLst/>
          <a:rect l="0" t="0" r="0" b="0"/>
          <a:pathLst>
            <a:path>
              <a:moveTo>
                <a:pt x="0" y="14150"/>
              </a:moveTo>
              <a:lnTo>
                <a:pt x="521380" y="14150"/>
              </a:lnTo>
            </a:path>
          </a:pathLst>
        </a:custGeom>
        <a:noFill/>
        <a:ln w="10000"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4093631" y="3183762"/>
        <a:ext cx="26069" cy="26069"/>
      </dsp:txXfrm>
    </dsp:sp>
    <dsp:sp modelId="{DD3D5F05-2AC4-8B4A-9283-23622F9EB95A}">
      <dsp:nvSpPr>
        <dsp:cNvPr id="0" name=""/>
        <dsp:cNvSpPr/>
      </dsp:nvSpPr>
      <dsp:spPr>
        <a:xfrm>
          <a:off x="4367356" y="2870933"/>
          <a:ext cx="493773" cy="651725"/>
        </a:xfrm>
        <a:prstGeom prst="roundRect">
          <a:avLst>
            <a:gd name="adj" fmla="val 10000"/>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a:t>
          </a:r>
        </a:p>
      </dsp:txBody>
      <dsp:txXfrm>
        <a:off x="4381818" y="2885395"/>
        <a:ext cx="464849" cy="62280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9F9B1F-CFEB-0F41-993C-7E7F3A187269}">
      <dsp:nvSpPr>
        <dsp:cNvPr id="0" name=""/>
        <dsp:cNvSpPr/>
      </dsp:nvSpPr>
      <dsp:spPr>
        <a:xfrm>
          <a:off x="172" y="1727984"/>
          <a:ext cx="1378339" cy="689169"/>
        </a:xfrm>
        <a:prstGeom prst="roundRect">
          <a:avLst>
            <a:gd name="adj" fmla="val 10000"/>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a:t> Decision</a:t>
          </a:r>
        </a:p>
      </dsp:txBody>
      <dsp:txXfrm>
        <a:off x="20357" y="1748169"/>
        <a:ext cx="1337969" cy="648799"/>
      </dsp:txXfrm>
    </dsp:sp>
    <dsp:sp modelId="{449DE597-E90E-334B-9DEA-D960FD19E845}">
      <dsp:nvSpPr>
        <dsp:cNvPr id="0" name=""/>
        <dsp:cNvSpPr/>
      </dsp:nvSpPr>
      <dsp:spPr>
        <a:xfrm rot="17692822">
          <a:off x="998958" y="1463197"/>
          <a:ext cx="1310442" cy="29926"/>
        </a:xfrm>
        <a:custGeom>
          <a:avLst/>
          <a:gdLst/>
          <a:ahLst/>
          <a:cxnLst/>
          <a:rect l="0" t="0" r="0" b="0"/>
          <a:pathLst>
            <a:path>
              <a:moveTo>
                <a:pt x="0" y="14963"/>
              </a:moveTo>
              <a:lnTo>
                <a:pt x="1310442" y="14963"/>
              </a:lnTo>
            </a:path>
          </a:pathLst>
        </a:custGeom>
        <a:noFill/>
        <a:ln w="100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1621418" y="1445399"/>
        <a:ext cx="65522" cy="65522"/>
      </dsp:txXfrm>
    </dsp:sp>
    <dsp:sp modelId="{450B906D-A9B3-3544-98B7-09A2B6DFB6EA}">
      <dsp:nvSpPr>
        <dsp:cNvPr id="0" name=""/>
        <dsp:cNvSpPr/>
      </dsp:nvSpPr>
      <dsp:spPr>
        <a:xfrm>
          <a:off x="1929847" y="539166"/>
          <a:ext cx="2135282" cy="689169"/>
        </a:xfrm>
        <a:prstGeom prst="roundRect">
          <a:avLst>
            <a:gd name="adj" fmla="val 10000"/>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a:t>Negotiate, no compromise</a:t>
          </a:r>
        </a:p>
      </dsp:txBody>
      <dsp:txXfrm>
        <a:off x="1950032" y="559351"/>
        <a:ext cx="2094912" cy="648799"/>
      </dsp:txXfrm>
    </dsp:sp>
    <dsp:sp modelId="{D4F638F9-6F91-C545-AE57-EBE02EC9F657}">
      <dsp:nvSpPr>
        <dsp:cNvPr id="0" name=""/>
        <dsp:cNvSpPr/>
      </dsp:nvSpPr>
      <dsp:spPr>
        <a:xfrm>
          <a:off x="4065130" y="868788"/>
          <a:ext cx="551335" cy="29926"/>
        </a:xfrm>
        <a:custGeom>
          <a:avLst/>
          <a:gdLst/>
          <a:ahLst/>
          <a:cxnLst/>
          <a:rect l="0" t="0" r="0" b="0"/>
          <a:pathLst>
            <a:path>
              <a:moveTo>
                <a:pt x="0" y="14963"/>
              </a:moveTo>
              <a:lnTo>
                <a:pt x="551335" y="14963"/>
              </a:lnTo>
            </a:path>
          </a:pathLst>
        </a:custGeom>
        <a:noFill/>
        <a:ln w="10000"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4327015" y="869968"/>
        <a:ext cx="27566" cy="27566"/>
      </dsp:txXfrm>
    </dsp:sp>
    <dsp:sp modelId="{87D0917D-2A6A-BC43-8AAA-70C194C0DF41}">
      <dsp:nvSpPr>
        <dsp:cNvPr id="0" name=""/>
        <dsp:cNvSpPr/>
      </dsp:nvSpPr>
      <dsp:spPr>
        <a:xfrm>
          <a:off x="4616466" y="539166"/>
          <a:ext cx="1630120" cy="689169"/>
        </a:xfrm>
        <a:prstGeom prst="roundRect">
          <a:avLst>
            <a:gd name="adj" fmla="val 10000"/>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a:t>High</a:t>
          </a:r>
        </a:p>
      </dsp:txBody>
      <dsp:txXfrm>
        <a:off x="4636651" y="559351"/>
        <a:ext cx="1589750" cy="648799"/>
      </dsp:txXfrm>
    </dsp:sp>
    <dsp:sp modelId="{86BC79D4-9AD8-9A4E-8F1E-91A5AD63C315}">
      <dsp:nvSpPr>
        <dsp:cNvPr id="0" name=""/>
        <dsp:cNvSpPr/>
      </dsp:nvSpPr>
      <dsp:spPr>
        <a:xfrm rot="19457599">
          <a:off x="1314693" y="1859469"/>
          <a:ext cx="678972" cy="29926"/>
        </a:xfrm>
        <a:custGeom>
          <a:avLst/>
          <a:gdLst/>
          <a:ahLst/>
          <a:cxnLst/>
          <a:rect l="0" t="0" r="0" b="0"/>
          <a:pathLst>
            <a:path>
              <a:moveTo>
                <a:pt x="0" y="14963"/>
              </a:moveTo>
              <a:lnTo>
                <a:pt x="678972" y="14963"/>
              </a:lnTo>
            </a:path>
          </a:pathLst>
        </a:custGeom>
        <a:noFill/>
        <a:ln w="100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1637205" y="1857458"/>
        <a:ext cx="33948" cy="33948"/>
      </dsp:txXfrm>
    </dsp:sp>
    <dsp:sp modelId="{ED2113F8-84CC-734B-8CD8-B0CDA782BC35}">
      <dsp:nvSpPr>
        <dsp:cNvPr id="0" name=""/>
        <dsp:cNvSpPr/>
      </dsp:nvSpPr>
      <dsp:spPr>
        <a:xfrm>
          <a:off x="1929847" y="1331711"/>
          <a:ext cx="2135282" cy="689169"/>
        </a:xfrm>
        <a:prstGeom prst="roundRect">
          <a:avLst>
            <a:gd name="adj" fmla="val 10000"/>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a:t>Negotiate, compromise</a:t>
          </a:r>
        </a:p>
      </dsp:txBody>
      <dsp:txXfrm>
        <a:off x="1950032" y="1351896"/>
        <a:ext cx="2094912" cy="648799"/>
      </dsp:txXfrm>
    </dsp:sp>
    <dsp:sp modelId="{5FD272B9-7EC2-2643-9954-59749ED71379}">
      <dsp:nvSpPr>
        <dsp:cNvPr id="0" name=""/>
        <dsp:cNvSpPr/>
      </dsp:nvSpPr>
      <dsp:spPr>
        <a:xfrm>
          <a:off x="4065130" y="1661333"/>
          <a:ext cx="551335" cy="29926"/>
        </a:xfrm>
        <a:custGeom>
          <a:avLst/>
          <a:gdLst/>
          <a:ahLst/>
          <a:cxnLst/>
          <a:rect l="0" t="0" r="0" b="0"/>
          <a:pathLst>
            <a:path>
              <a:moveTo>
                <a:pt x="0" y="14963"/>
              </a:moveTo>
              <a:lnTo>
                <a:pt x="551335" y="14963"/>
              </a:lnTo>
            </a:path>
          </a:pathLst>
        </a:custGeom>
        <a:noFill/>
        <a:ln w="10000"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4327015" y="1662513"/>
        <a:ext cx="27566" cy="27566"/>
      </dsp:txXfrm>
    </dsp:sp>
    <dsp:sp modelId="{95F9496C-D426-FE4C-A4C1-2AA3025264F1}">
      <dsp:nvSpPr>
        <dsp:cNvPr id="0" name=""/>
        <dsp:cNvSpPr/>
      </dsp:nvSpPr>
      <dsp:spPr>
        <a:xfrm>
          <a:off x="4616466" y="1331711"/>
          <a:ext cx="1630120" cy="689169"/>
        </a:xfrm>
        <a:prstGeom prst="roundRect">
          <a:avLst>
            <a:gd name="adj" fmla="val 10000"/>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a:t>Medium</a:t>
          </a:r>
        </a:p>
      </dsp:txBody>
      <dsp:txXfrm>
        <a:off x="4636651" y="1351896"/>
        <a:ext cx="1589750" cy="648799"/>
      </dsp:txXfrm>
    </dsp:sp>
    <dsp:sp modelId="{540F8C81-911E-214B-BD0C-123DDCB1038B}">
      <dsp:nvSpPr>
        <dsp:cNvPr id="0" name=""/>
        <dsp:cNvSpPr/>
      </dsp:nvSpPr>
      <dsp:spPr>
        <a:xfrm rot="2142401">
          <a:off x="1314693" y="2255742"/>
          <a:ext cx="678972" cy="29926"/>
        </a:xfrm>
        <a:custGeom>
          <a:avLst/>
          <a:gdLst/>
          <a:ahLst/>
          <a:cxnLst/>
          <a:rect l="0" t="0" r="0" b="0"/>
          <a:pathLst>
            <a:path>
              <a:moveTo>
                <a:pt x="0" y="14963"/>
              </a:moveTo>
              <a:lnTo>
                <a:pt x="678972" y="14963"/>
              </a:lnTo>
            </a:path>
          </a:pathLst>
        </a:custGeom>
        <a:noFill/>
        <a:ln w="100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1637205" y="2253731"/>
        <a:ext cx="33948" cy="33948"/>
      </dsp:txXfrm>
    </dsp:sp>
    <dsp:sp modelId="{F8F772E8-A108-104C-8A31-9E96EA5A5315}">
      <dsp:nvSpPr>
        <dsp:cNvPr id="0" name=""/>
        <dsp:cNvSpPr/>
      </dsp:nvSpPr>
      <dsp:spPr>
        <a:xfrm>
          <a:off x="1929847" y="2124257"/>
          <a:ext cx="2135282" cy="689169"/>
        </a:xfrm>
        <a:prstGeom prst="roundRect">
          <a:avLst>
            <a:gd name="adj" fmla="val 10000"/>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a:t>Military Strikes</a:t>
          </a:r>
        </a:p>
      </dsp:txBody>
      <dsp:txXfrm>
        <a:off x="1950032" y="2144442"/>
        <a:ext cx="2094912" cy="648799"/>
      </dsp:txXfrm>
    </dsp:sp>
    <dsp:sp modelId="{16809CB4-A0EB-D642-9C3D-3E55E6F4A98F}">
      <dsp:nvSpPr>
        <dsp:cNvPr id="0" name=""/>
        <dsp:cNvSpPr/>
      </dsp:nvSpPr>
      <dsp:spPr>
        <a:xfrm>
          <a:off x="4065130" y="2453878"/>
          <a:ext cx="551335" cy="29926"/>
        </a:xfrm>
        <a:custGeom>
          <a:avLst/>
          <a:gdLst/>
          <a:ahLst/>
          <a:cxnLst/>
          <a:rect l="0" t="0" r="0" b="0"/>
          <a:pathLst>
            <a:path>
              <a:moveTo>
                <a:pt x="0" y="14963"/>
              </a:moveTo>
              <a:lnTo>
                <a:pt x="551335" y="14963"/>
              </a:lnTo>
            </a:path>
          </a:pathLst>
        </a:custGeom>
        <a:noFill/>
        <a:ln w="10000"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4327015" y="2455058"/>
        <a:ext cx="27566" cy="27566"/>
      </dsp:txXfrm>
    </dsp:sp>
    <dsp:sp modelId="{F86F78BE-0CD1-374B-B800-36D5DDB8954A}">
      <dsp:nvSpPr>
        <dsp:cNvPr id="0" name=""/>
        <dsp:cNvSpPr/>
      </dsp:nvSpPr>
      <dsp:spPr>
        <a:xfrm flipH="1">
          <a:off x="4616466" y="2124257"/>
          <a:ext cx="1630120" cy="689169"/>
        </a:xfrm>
        <a:prstGeom prst="roundRect">
          <a:avLst>
            <a:gd name="adj" fmla="val 10000"/>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a:t>Very High</a:t>
          </a:r>
        </a:p>
      </dsp:txBody>
      <dsp:txXfrm>
        <a:off x="4636651" y="2144442"/>
        <a:ext cx="1589750" cy="648799"/>
      </dsp:txXfrm>
    </dsp:sp>
    <dsp:sp modelId="{E99D47D6-D754-8C40-9302-E6DE0B02EEF6}">
      <dsp:nvSpPr>
        <dsp:cNvPr id="0" name=""/>
        <dsp:cNvSpPr/>
      </dsp:nvSpPr>
      <dsp:spPr>
        <a:xfrm rot="3907178">
          <a:off x="998958" y="2652015"/>
          <a:ext cx="1310442" cy="29926"/>
        </a:xfrm>
        <a:custGeom>
          <a:avLst/>
          <a:gdLst/>
          <a:ahLst/>
          <a:cxnLst/>
          <a:rect l="0" t="0" r="0" b="0"/>
          <a:pathLst>
            <a:path>
              <a:moveTo>
                <a:pt x="0" y="14963"/>
              </a:moveTo>
              <a:lnTo>
                <a:pt x="1310442" y="14963"/>
              </a:lnTo>
            </a:path>
          </a:pathLst>
        </a:custGeom>
        <a:noFill/>
        <a:ln w="100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1621418" y="2634217"/>
        <a:ext cx="65522" cy="65522"/>
      </dsp:txXfrm>
    </dsp:sp>
    <dsp:sp modelId="{BF59B6E1-5A8A-5B42-A8E9-9AD8E95F1049}">
      <dsp:nvSpPr>
        <dsp:cNvPr id="0" name=""/>
        <dsp:cNvSpPr/>
      </dsp:nvSpPr>
      <dsp:spPr>
        <a:xfrm>
          <a:off x="1929847" y="2916802"/>
          <a:ext cx="2136922" cy="689169"/>
        </a:xfrm>
        <a:prstGeom prst="roundRect">
          <a:avLst>
            <a:gd name="adj" fmla="val 10000"/>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a:t>Acquiesce</a:t>
          </a:r>
        </a:p>
      </dsp:txBody>
      <dsp:txXfrm>
        <a:off x="1950032" y="2936987"/>
        <a:ext cx="2096552" cy="648799"/>
      </dsp:txXfrm>
    </dsp:sp>
    <dsp:sp modelId="{F32D6357-C520-484E-9C2A-BE29BE4F9E39}">
      <dsp:nvSpPr>
        <dsp:cNvPr id="0" name=""/>
        <dsp:cNvSpPr/>
      </dsp:nvSpPr>
      <dsp:spPr>
        <a:xfrm>
          <a:off x="4066770" y="3246424"/>
          <a:ext cx="551335" cy="29926"/>
        </a:xfrm>
        <a:custGeom>
          <a:avLst/>
          <a:gdLst/>
          <a:ahLst/>
          <a:cxnLst/>
          <a:rect l="0" t="0" r="0" b="0"/>
          <a:pathLst>
            <a:path>
              <a:moveTo>
                <a:pt x="0" y="14963"/>
              </a:moveTo>
              <a:lnTo>
                <a:pt x="551335" y="14963"/>
              </a:lnTo>
            </a:path>
          </a:pathLst>
        </a:custGeom>
        <a:noFill/>
        <a:ln w="10000"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4328655" y="3247604"/>
        <a:ext cx="27566" cy="27566"/>
      </dsp:txXfrm>
    </dsp:sp>
    <dsp:sp modelId="{DD3D5F05-2AC4-8B4A-9283-23622F9EB95A}">
      <dsp:nvSpPr>
        <dsp:cNvPr id="0" name=""/>
        <dsp:cNvSpPr/>
      </dsp:nvSpPr>
      <dsp:spPr>
        <a:xfrm>
          <a:off x="4618106" y="2916802"/>
          <a:ext cx="1630120" cy="689169"/>
        </a:xfrm>
        <a:prstGeom prst="roundRect">
          <a:avLst>
            <a:gd name="adj" fmla="val 10000"/>
          </a:avLst>
        </a:prstGeom>
        <a:solidFill>
          <a:schemeClr val="accent1">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a:t>Very High</a:t>
          </a:r>
        </a:p>
      </dsp:txBody>
      <dsp:txXfrm>
        <a:off x="4638291" y="2936987"/>
        <a:ext cx="1589750" cy="648799"/>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chemeClr val="tx1"/>
                </a:solidFill>
                <a:latin typeface="Tw Cen MT"/>
                <a:ea typeface="+mn-ea"/>
                <a:cs typeface="+mn-cs"/>
              </a:defRPr>
            </a:lvl1pPr>
          </a:lstStyle>
          <a:p>
            <a:pPr>
              <a:defRPr/>
            </a:pPr>
            <a:endParaRPr lang="en-US"/>
          </a:p>
        </p:txBody>
      </p:sp>
      <p:sp>
        <p:nvSpPr>
          <p:cNvPr id="89091"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latin typeface="Tw Cen MT"/>
                <a:ea typeface="+mn-ea"/>
                <a:cs typeface="+mn-cs"/>
              </a:defRPr>
            </a:lvl1pPr>
          </a:lstStyle>
          <a:p>
            <a:pPr>
              <a:defRPr/>
            </a:pPr>
            <a:endParaRPr lang="en-US"/>
          </a:p>
        </p:txBody>
      </p:sp>
      <p:sp>
        <p:nvSpPr>
          <p:cNvPr id="89092"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solidFill>
                  <a:schemeClr val="tx1"/>
                </a:solidFill>
                <a:latin typeface="Tw Cen MT"/>
                <a:ea typeface="+mn-ea"/>
                <a:cs typeface="+mn-cs"/>
              </a:defRPr>
            </a:lvl1pPr>
          </a:lstStyle>
          <a:p>
            <a:pPr>
              <a:defRPr/>
            </a:pPr>
            <a:endParaRPr lang="en-US"/>
          </a:p>
        </p:txBody>
      </p:sp>
      <p:sp>
        <p:nvSpPr>
          <p:cNvPr id="89093"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latin typeface="Tw Cen MT"/>
              </a:defRPr>
            </a:lvl1pPr>
          </a:lstStyle>
          <a:p>
            <a:pPr>
              <a:defRPr/>
            </a:pPr>
            <a:fld id="{E633B6DE-93AA-5B47-A8C4-72690953CD7D}" type="slidenum">
              <a:rPr lang="en-US"/>
              <a:pPr>
                <a:defRPr/>
              </a:pPr>
              <a:t>‹#›</a:t>
            </a:fld>
            <a:endParaRPr lang="en-US" dirty="0"/>
          </a:p>
        </p:txBody>
      </p:sp>
    </p:spTree>
    <p:extLst>
      <p:ext uri="{BB962C8B-B14F-4D97-AF65-F5344CB8AC3E}">
        <p14:creationId xmlns:p14="http://schemas.microsoft.com/office/powerpoint/2010/main" val="355550302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61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w Cen MT"/>
                <a:ea typeface="+mn-ea"/>
                <a:cs typeface="+mn-cs"/>
              </a:defRPr>
            </a:lvl1pPr>
          </a:lstStyle>
          <a:p>
            <a:pPr>
              <a:defRPr/>
            </a:pPr>
            <a:endParaRPr lang="en-US"/>
          </a:p>
        </p:txBody>
      </p:sp>
      <p:sp>
        <p:nvSpPr>
          <p:cNvPr id="17613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w Cen MT"/>
                <a:ea typeface="+mn-ea"/>
                <a:cs typeface="+mn-cs"/>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1098550" y="685800"/>
            <a:ext cx="4660900" cy="3429000"/>
          </a:xfrm>
          <a:prstGeom prst="rect">
            <a:avLst/>
          </a:prstGeom>
          <a:noFill/>
          <a:ln w="9525">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17613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7613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w Cen MT"/>
                <a:ea typeface="+mn-ea"/>
                <a:cs typeface="+mn-cs"/>
              </a:defRPr>
            </a:lvl1pPr>
          </a:lstStyle>
          <a:p>
            <a:pPr>
              <a:defRPr/>
            </a:pPr>
            <a:endParaRPr lang="en-US"/>
          </a:p>
        </p:txBody>
      </p:sp>
      <p:sp>
        <p:nvSpPr>
          <p:cNvPr id="17613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w Cen MT"/>
              </a:defRPr>
            </a:lvl1pPr>
          </a:lstStyle>
          <a:p>
            <a:pPr>
              <a:defRPr/>
            </a:pPr>
            <a:fld id="{F61DF180-EC52-AF4C-B891-B95022D5FFE9}" type="slidenum">
              <a:rPr lang="en-US"/>
              <a:pPr>
                <a:defRPr/>
              </a:pPr>
              <a:t>‹#›</a:t>
            </a:fld>
            <a:endParaRPr lang="en-US" dirty="0"/>
          </a:p>
        </p:txBody>
      </p:sp>
    </p:spTree>
    <p:extLst>
      <p:ext uri="{BB962C8B-B14F-4D97-AF65-F5344CB8AC3E}">
        <p14:creationId xmlns:p14="http://schemas.microsoft.com/office/powerpoint/2010/main" val="4128050802"/>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w Cen MT"/>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Tw Cen MT"/>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Tw Cen MT"/>
        <a:ea typeface="MS PGothic"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Tw Cen MT"/>
        <a:ea typeface="MS PGothic"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Tw Cen MT"/>
        <a:ea typeface="MS PGothic" pitchFamily="34" charset="-128"/>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0"/>
                <a:cs typeface="MS PGothic" charset="0"/>
              </a:defRPr>
            </a:lvl1pPr>
            <a:lvl2pPr marL="742950" indent="-285750">
              <a:defRPr sz="2400">
                <a:solidFill>
                  <a:srgbClr val="000000"/>
                </a:solidFill>
                <a:latin typeface="Times New Roman" charset="0"/>
                <a:ea typeface="MS PGothic" charset="0"/>
                <a:cs typeface="MS PGothic" charset="0"/>
              </a:defRPr>
            </a:lvl2pPr>
            <a:lvl3pPr marL="1143000" indent="-228600">
              <a:defRPr sz="2400">
                <a:solidFill>
                  <a:srgbClr val="000000"/>
                </a:solidFill>
                <a:latin typeface="Times New Roman" charset="0"/>
                <a:ea typeface="MS PGothic" charset="0"/>
                <a:cs typeface="MS PGothic" charset="0"/>
              </a:defRPr>
            </a:lvl3pPr>
            <a:lvl4pPr marL="1600200" indent="-228600">
              <a:defRPr sz="2400">
                <a:solidFill>
                  <a:srgbClr val="000000"/>
                </a:solidFill>
                <a:latin typeface="Times New Roman" charset="0"/>
                <a:ea typeface="MS PGothic" charset="0"/>
                <a:cs typeface="MS PGothic" charset="0"/>
              </a:defRPr>
            </a:lvl4pPr>
            <a:lvl5pPr marL="2057400" indent="-228600">
              <a:defRPr sz="2400">
                <a:solidFill>
                  <a:srgbClr val="000000"/>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9pPr>
          </a:lstStyle>
          <a:p>
            <a:fld id="{595F7D7C-FEE8-0846-A2EA-6D5F0C5AF2CA}" type="slidenum">
              <a:rPr lang="en-US" sz="1200">
                <a:latin typeface="Tw Cen MT" charset="0"/>
              </a:rPr>
              <a:pPr/>
              <a:t>1</a:t>
            </a:fld>
            <a:endParaRPr lang="en-US" sz="1200">
              <a:latin typeface="Tw Cen MT" charset="0"/>
            </a:endParaRPr>
          </a:p>
        </p:txBody>
      </p:sp>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Tw Cen MT" charset="0"/>
              <a:ea typeface="MS PGothic" charset="0"/>
            </a:endParaRPr>
          </a:p>
        </p:txBody>
      </p:sp>
    </p:spTree>
    <p:extLst>
      <p:ext uri="{BB962C8B-B14F-4D97-AF65-F5344CB8AC3E}">
        <p14:creationId xmlns:p14="http://schemas.microsoft.com/office/powerpoint/2010/main" val="33445637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fld id="{71D57605-B75E-FB46-892E-029FAA288DE9}" type="slidenum">
              <a:rPr lang="en-US" altLang="en-US" sz="1200"/>
              <a:pPr/>
              <a:t>10</a:t>
            </a:fld>
            <a:endParaRPr lang="en-US" altLang="en-US" sz="1200"/>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tLang="en-US" dirty="0">
              <a:latin typeface="Tw Cen MT" charset="0"/>
              <a:ea typeface="MS PGothic" charset="-128"/>
            </a:endParaRPr>
          </a:p>
        </p:txBody>
      </p:sp>
    </p:spTree>
    <p:extLst>
      <p:ext uri="{BB962C8B-B14F-4D97-AF65-F5344CB8AC3E}">
        <p14:creationId xmlns:p14="http://schemas.microsoft.com/office/powerpoint/2010/main" val="11658938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fld id="{71D57605-B75E-FB46-892E-029FAA288DE9}" type="slidenum">
              <a:rPr lang="en-US" altLang="en-US" sz="1200"/>
              <a:pPr/>
              <a:t>11</a:t>
            </a:fld>
            <a:endParaRPr lang="en-US" altLang="en-US" sz="1200"/>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latin typeface="Tw Cen MT" charset="0"/>
              <a:ea typeface="MS PGothic" charset="-128"/>
            </a:endParaRPr>
          </a:p>
        </p:txBody>
      </p:sp>
    </p:spTree>
    <p:extLst>
      <p:ext uri="{BB962C8B-B14F-4D97-AF65-F5344CB8AC3E}">
        <p14:creationId xmlns:p14="http://schemas.microsoft.com/office/powerpoint/2010/main" val="164179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fld id="{71D57605-B75E-FB46-892E-029FAA288DE9}" type="slidenum">
              <a:rPr lang="en-US" altLang="en-US" sz="1200"/>
              <a:pPr/>
              <a:t>12</a:t>
            </a:fld>
            <a:endParaRPr lang="en-US" altLang="en-US" sz="1200"/>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tLang="en-US" dirty="0">
                <a:latin typeface="Tw Cen MT" charset="0"/>
                <a:ea typeface="MS PGothic" charset="-128"/>
              </a:rPr>
              <a:t>MB</a:t>
            </a:r>
          </a:p>
        </p:txBody>
      </p:sp>
    </p:spTree>
    <p:extLst>
      <p:ext uri="{BB962C8B-B14F-4D97-AF65-F5344CB8AC3E}">
        <p14:creationId xmlns:p14="http://schemas.microsoft.com/office/powerpoint/2010/main" val="1058663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WT</a:t>
            </a:r>
          </a:p>
        </p:txBody>
      </p:sp>
      <p:sp>
        <p:nvSpPr>
          <p:cNvPr id="4" name="Slide Number Placeholder 3"/>
          <p:cNvSpPr>
            <a:spLocks noGrp="1"/>
          </p:cNvSpPr>
          <p:nvPr>
            <p:ph type="sldNum" sz="quarter" idx="5"/>
          </p:nvPr>
        </p:nvSpPr>
        <p:spPr/>
        <p:txBody>
          <a:bodyPr/>
          <a:lstStyle/>
          <a:p>
            <a:pPr>
              <a:defRPr/>
            </a:pPr>
            <a:fld id="{F61DF180-EC52-AF4C-B891-B95022D5FFE9}" type="slidenum">
              <a:rPr lang="en-US" smtClean="0"/>
              <a:pPr>
                <a:defRPr/>
              </a:pPr>
              <a:t>13</a:t>
            </a:fld>
            <a:endParaRPr lang="en-US" dirty="0"/>
          </a:p>
        </p:txBody>
      </p:sp>
    </p:spTree>
    <p:extLst>
      <p:ext uri="{BB962C8B-B14F-4D97-AF65-F5344CB8AC3E}">
        <p14:creationId xmlns:p14="http://schemas.microsoft.com/office/powerpoint/2010/main" val="27389907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fld id="{71D57605-B75E-FB46-892E-029FAA288DE9}" type="slidenum">
              <a:rPr lang="en-US" altLang="en-US" sz="1200"/>
              <a:pPr/>
              <a:t>14</a:t>
            </a:fld>
            <a:endParaRPr lang="en-US" altLang="en-US" sz="1200"/>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tLang="en-US" dirty="0">
                <a:latin typeface="Tw Cen MT" charset="0"/>
                <a:ea typeface="MS PGothic" charset="-128"/>
              </a:rPr>
              <a:t>Would Kim be deterred from using nuclear weapons, or would he see using nuclear weapons as a way to scare us off from further attacks, and damage our military potential against him?  Need to think more about intra-war deterrence.</a:t>
            </a:r>
          </a:p>
        </p:txBody>
      </p:sp>
    </p:spTree>
    <p:extLst>
      <p:ext uri="{BB962C8B-B14F-4D97-AF65-F5344CB8AC3E}">
        <p14:creationId xmlns:p14="http://schemas.microsoft.com/office/powerpoint/2010/main" val="18884841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fld id="{71D57605-B75E-FB46-892E-029FAA288DE9}" type="slidenum">
              <a:rPr lang="en-US" altLang="en-US" sz="1200"/>
              <a:pPr/>
              <a:t>15</a:t>
            </a:fld>
            <a:endParaRPr lang="en-US" altLang="en-US" sz="1200"/>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tLang="en-US" dirty="0">
                <a:latin typeface="Tw Cen MT" charset="0"/>
                <a:ea typeface="MS PGothic" charset="-128"/>
              </a:rPr>
              <a:t>WT</a:t>
            </a:r>
          </a:p>
        </p:txBody>
      </p:sp>
    </p:spTree>
    <p:extLst>
      <p:ext uri="{BB962C8B-B14F-4D97-AF65-F5344CB8AC3E}">
        <p14:creationId xmlns:p14="http://schemas.microsoft.com/office/powerpoint/2010/main" val="6589423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MB</a:t>
            </a:r>
          </a:p>
        </p:txBody>
      </p:sp>
      <p:sp>
        <p:nvSpPr>
          <p:cNvPr id="4" name="Slide Number Placeholder 3"/>
          <p:cNvSpPr>
            <a:spLocks noGrp="1"/>
          </p:cNvSpPr>
          <p:nvPr>
            <p:ph type="sldNum" sz="quarter" idx="5"/>
          </p:nvPr>
        </p:nvSpPr>
        <p:spPr/>
        <p:txBody>
          <a:bodyPr/>
          <a:lstStyle/>
          <a:p>
            <a:pPr>
              <a:defRPr/>
            </a:pPr>
            <a:fld id="{F61DF180-EC52-AF4C-B891-B95022D5FFE9}" type="slidenum">
              <a:rPr lang="en-US" smtClean="0"/>
              <a:pPr>
                <a:defRPr/>
              </a:pPr>
              <a:t>16</a:t>
            </a:fld>
            <a:endParaRPr lang="en-US" dirty="0"/>
          </a:p>
        </p:txBody>
      </p:sp>
    </p:spTree>
    <p:extLst>
      <p:ext uri="{BB962C8B-B14F-4D97-AF65-F5344CB8AC3E}">
        <p14:creationId xmlns:p14="http://schemas.microsoft.com/office/powerpoint/2010/main" val="1763480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Mention Waltz “More May be Better” – but real policymakers have decisively rejected</a:t>
            </a:r>
          </a:p>
        </p:txBody>
      </p:sp>
      <p:sp>
        <p:nvSpPr>
          <p:cNvPr id="4" name="Slide Number Placeholder 3"/>
          <p:cNvSpPr>
            <a:spLocks noGrp="1"/>
          </p:cNvSpPr>
          <p:nvPr>
            <p:ph type="sldNum" sz="quarter" idx="5"/>
          </p:nvPr>
        </p:nvSpPr>
        <p:spPr/>
        <p:txBody>
          <a:bodyPr/>
          <a:lstStyle/>
          <a:p>
            <a:pPr>
              <a:defRPr/>
            </a:pPr>
            <a:fld id="{F61DF180-EC52-AF4C-B891-B95022D5FFE9}" type="slidenum">
              <a:rPr lang="en-US" smtClean="0"/>
              <a:pPr>
                <a:defRPr/>
              </a:pPr>
              <a:t>17</a:t>
            </a:fld>
            <a:endParaRPr lang="en-US" dirty="0"/>
          </a:p>
        </p:txBody>
      </p:sp>
    </p:spTree>
    <p:extLst>
      <p:ext uri="{BB962C8B-B14F-4D97-AF65-F5344CB8AC3E}">
        <p14:creationId xmlns:p14="http://schemas.microsoft.com/office/powerpoint/2010/main" val="25111235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fld id="{71D57605-B75E-FB46-892E-029FAA288DE9}" type="slidenum">
              <a:rPr lang="en-US" altLang="en-US" sz="1200"/>
              <a:pPr/>
              <a:t>18</a:t>
            </a:fld>
            <a:endParaRPr lang="en-US" altLang="en-US" sz="1200"/>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tLang="en-US" dirty="0">
              <a:latin typeface="Tw Cen MT" charset="0"/>
              <a:ea typeface="MS PGothic" charset="-128"/>
            </a:endParaRPr>
          </a:p>
        </p:txBody>
      </p:sp>
    </p:spTree>
    <p:extLst>
      <p:ext uri="{BB962C8B-B14F-4D97-AF65-F5344CB8AC3E}">
        <p14:creationId xmlns:p14="http://schemas.microsoft.com/office/powerpoint/2010/main" val="4844742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fld id="{71D57605-B75E-FB46-892E-029FAA288DE9}" type="slidenum">
              <a:rPr lang="en-US" altLang="en-US" sz="1200"/>
              <a:pPr/>
              <a:t>19</a:t>
            </a:fld>
            <a:endParaRPr lang="en-US" altLang="en-US" sz="1200"/>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tLang="en-US" dirty="0">
              <a:latin typeface="Tw Cen MT" charset="0"/>
              <a:ea typeface="MS PGothic" charset="-128"/>
            </a:endParaRPr>
          </a:p>
        </p:txBody>
      </p:sp>
    </p:spTree>
    <p:extLst>
      <p:ext uri="{BB962C8B-B14F-4D97-AF65-F5344CB8AC3E}">
        <p14:creationId xmlns:p14="http://schemas.microsoft.com/office/powerpoint/2010/main" val="404436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fld id="{8FE2D0B4-59C0-7F47-90FD-EE3E3CE55400}" type="slidenum">
              <a:rPr lang="en-US" altLang="en-US" sz="1200"/>
              <a:pPr/>
              <a:t>2</a:t>
            </a:fld>
            <a:endParaRPr lang="en-US" altLang="en-US" sz="1200"/>
          </a:p>
        </p:txBody>
      </p:sp>
      <p:sp>
        <p:nvSpPr>
          <p:cNvPr id="19458" name="Rectangle 2"/>
          <p:cNvSpPr>
            <a:spLocks noGrp="1" noRot="1" noChangeAspect="1" noChangeArrowheads="1" noTextEdit="1"/>
          </p:cNvSpPr>
          <p:nvPr>
            <p:ph type="sldImg"/>
          </p:nvPr>
        </p:nvSpPr>
        <p:spPr>
          <a:solidFill>
            <a:srgbClr val="FFFFFF"/>
          </a:solidFill>
          <a:ln/>
        </p:spPr>
      </p:sp>
      <p:sp>
        <p:nvSpPr>
          <p:cNvPr id="19459" name="Rectangle 3"/>
          <p:cNvSpPr>
            <a:spLocks noGrp="1" noChangeArrowheads="1"/>
          </p:cNvSpPr>
          <p:nvPr>
            <p:ph type="body" idx="1"/>
          </p:nvPr>
        </p:nvSpPr>
        <p:spPr>
          <a:solidFill>
            <a:srgbClr val="FFFFFF"/>
          </a:solidFill>
          <a:ln>
            <a:solidFill>
              <a:srgbClr val="000000"/>
            </a:solidFill>
          </a:ln>
        </p:spPr>
        <p:txBody>
          <a:bodyPr/>
          <a:lstStyle/>
          <a:p>
            <a:endParaRPr lang="en-US" altLang="en-US" dirty="0">
              <a:latin typeface="Tw Cen MT" charset="0"/>
              <a:ea typeface="MS PGothic" charset="-128"/>
            </a:endParaRPr>
          </a:p>
        </p:txBody>
      </p:sp>
    </p:spTree>
    <p:extLst>
      <p:ext uri="{BB962C8B-B14F-4D97-AF65-F5344CB8AC3E}">
        <p14:creationId xmlns:p14="http://schemas.microsoft.com/office/powerpoint/2010/main" val="6117420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fld id="{71D57605-B75E-FB46-892E-029FAA288DE9}" type="slidenum">
              <a:rPr lang="en-US" altLang="en-US" sz="1200"/>
              <a:pPr/>
              <a:t>20</a:t>
            </a:fld>
            <a:endParaRPr lang="en-US" altLang="en-US" sz="1200"/>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latin typeface="Tw Cen MT" charset="0"/>
              <a:ea typeface="MS PGothic" charset="-128"/>
            </a:endParaRPr>
          </a:p>
        </p:txBody>
      </p:sp>
    </p:spTree>
    <p:extLst>
      <p:ext uri="{BB962C8B-B14F-4D97-AF65-F5344CB8AC3E}">
        <p14:creationId xmlns:p14="http://schemas.microsoft.com/office/powerpoint/2010/main" val="5310191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a:extLst>
              <a:ext uri="{FF2B5EF4-FFF2-40B4-BE49-F238E27FC236}">
                <a16:creationId xmlns:a16="http://schemas.microsoft.com/office/drawing/2014/main" id="{FC95352F-8026-0349-83F9-DD1638E5AC4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panose="02020603050405020304" pitchFamily="18" charset="0"/>
                <a:ea typeface="MS PGothic" panose="020B0600070205080204" pitchFamily="34" charset="-128"/>
              </a:defRPr>
            </a:lvl1pPr>
            <a:lvl2pPr marL="742950" indent="-285750">
              <a:defRPr sz="2400">
                <a:solidFill>
                  <a:srgbClr val="000000"/>
                </a:solidFill>
                <a:latin typeface="Times New Roman" panose="02020603050405020304" pitchFamily="18" charset="0"/>
                <a:ea typeface="MS PGothic" panose="020B0600070205080204" pitchFamily="34" charset="-128"/>
              </a:defRPr>
            </a:lvl2pPr>
            <a:lvl3pPr marL="1143000" indent="-228600">
              <a:defRPr sz="2400">
                <a:solidFill>
                  <a:srgbClr val="000000"/>
                </a:solidFill>
                <a:latin typeface="Times New Roman" panose="02020603050405020304" pitchFamily="18" charset="0"/>
                <a:ea typeface="MS PGothic" panose="020B0600070205080204" pitchFamily="34" charset="-128"/>
              </a:defRPr>
            </a:lvl3pPr>
            <a:lvl4pPr marL="1600200" indent="-228600">
              <a:defRPr sz="2400">
                <a:solidFill>
                  <a:srgbClr val="000000"/>
                </a:solidFill>
                <a:latin typeface="Times New Roman" panose="02020603050405020304" pitchFamily="18" charset="0"/>
                <a:ea typeface="MS PGothic" panose="020B0600070205080204" pitchFamily="34" charset="-128"/>
              </a:defRPr>
            </a:lvl4pPr>
            <a:lvl5pPr marL="2057400" indent="-228600">
              <a:defRPr sz="2400">
                <a:solidFill>
                  <a:srgbClr val="000000"/>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9pPr>
          </a:lstStyle>
          <a:p>
            <a:fld id="{77A06C3D-7646-2E43-A617-113DE36F4A05}" type="slidenum">
              <a:rPr lang="en-US" altLang="en-US" sz="1200" smtClean="0"/>
              <a:pPr/>
              <a:t>21</a:t>
            </a:fld>
            <a:endParaRPr lang="en-US" altLang="en-US" sz="1200"/>
          </a:p>
        </p:txBody>
      </p:sp>
      <p:sp>
        <p:nvSpPr>
          <p:cNvPr id="52226" name="Rectangle 2">
            <a:extLst>
              <a:ext uri="{FF2B5EF4-FFF2-40B4-BE49-F238E27FC236}">
                <a16:creationId xmlns:a16="http://schemas.microsoft.com/office/drawing/2014/main" id="{18730954-04AC-C246-AC8D-9252F5F889E6}"/>
              </a:ext>
            </a:extLst>
          </p:cNvPr>
          <p:cNvSpPr>
            <a:spLocks noGrp="1" noRot="1" noChangeAspect="1" noChangeArrowheads="1" noTextEdit="1"/>
          </p:cNvSpPr>
          <p:nvPr>
            <p:ph type="sldImg"/>
          </p:nvPr>
        </p:nvSpPr>
        <p:spPr>
          <a:ln/>
        </p:spPr>
      </p:sp>
      <p:sp>
        <p:nvSpPr>
          <p:cNvPr id="52227" name="Rectangle 3">
            <a:extLst>
              <a:ext uri="{FF2B5EF4-FFF2-40B4-BE49-F238E27FC236}">
                <a16:creationId xmlns:a16="http://schemas.microsoft.com/office/drawing/2014/main" id="{A32AF5BE-C4CA-B74F-988F-719758226F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w Cen MT" panose="020B0602020104020603" pitchFamily="34" charset="77"/>
            </a:endParaRPr>
          </a:p>
        </p:txBody>
      </p:sp>
    </p:spTree>
    <p:extLst>
      <p:ext uri="{BB962C8B-B14F-4D97-AF65-F5344CB8AC3E}">
        <p14:creationId xmlns:p14="http://schemas.microsoft.com/office/powerpoint/2010/main" val="10881430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61DF180-EC52-AF4C-B891-B95022D5FFE9}" type="slidenum">
              <a:rPr lang="en-US" smtClean="0"/>
              <a:pPr>
                <a:defRPr/>
              </a:pPr>
              <a:t>22</a:t>
            </a:fld>
            <a:endParaRPr lang="en-US" dirty="0"/>
          </a:p>
        </p:txBody>
      </p:sp>
    </p:spTree>
    <p:extLst>
      <p:ext uri="{BB962C8B-B14F-4D97-AF65-F5344CB8AC3E}">
        <p14:creationId xmlns:p14="http://schemas.microsoft.com/office/powerpoint/2010/main" val="33866583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a:extLst>
              <a:ext uri="{FF2B5EF4-FFF2-40B4-BE49-F238E27FC236}">
                <a16:creationId xmlns:a16="http://schemas.microsoft.com/office/drawing/2014/main" id="{D27489AA-1ED0-8B0B-886C-EA006744FB8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panose="02020603050405020304" pitchFamily="18" charset="0"/>
                <a:ea typeface="MS PGothic" panose="020B0600070205080204" pitchFamily="34" charset="-128"/>
              </a:defRPr>
            </a:lvl1pPr>
            <a:lvl2pPr marL="742950" indent="-285750">
              <a:defRPr sz="2400">
                <a:solidFill>
                  <a:srgbClr val="000000"/>
                </a:solidFill>
                <a:latin typeface="Times New Roman" panose="02020603050405020304" pitchFamily="18" charset="0"/>
                <a:ea typeface="MS PGothic" panose="020B0600070205080204" pitchFamily="34" charset="-128"/>
              </a:defRPr>
            </a:lvl2pPr>
            <a:lvl3pPr marL="1143000" indent="-228600">
              <a:defRPr sz="2400">
                <a:solidFill>
                  <a:srgbClr val="000000"/>
                </a:solidFill>
                <a:latin typeface="Times New Roman" panose="02020603050405020304" pitchFamily="18" charset="0"/>
                <a:ea typeface="MS PGothic" panose="020B0600070205080204" pitchFamily="34" charset="-128"/>
              </a:defRPr>
            </a:lvl3pPr>
            <a:lvl4pPr marL="1600200" indent="-228600">
              <a:defRPr sz="2400">
                <a:solidFill>
                  <a:srgbClr val="000000"/>
                </a:solidFill>
                <a:latin typeface="Times New Roman" panose="02020603050405020304" pitchFamily="18" charset="0"/>
                <a:ea typeface="MS PGothic" panose="020B0600070205080204" pitchFamily="34" charset="-128"/>
              </a:defRPr>
            </a:lvl4pPr>
            <a:lvl5pPr marL="2057400" indent="-228600">
              <a:defRPr sz="2400">
                <a:solidFill>
                  <a:srgbClr val="000000"/>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9pPr>
          </a:lstStyle>
          <a:p>
            <a:fld id="{56E4B1D4-6721-0E47-BBBD-02AB92132D9C}" type="slidenum">
              <a:rPr lang="en-US" altLang="en-US" sz="1200" smtClean="0"/>
              <a:pPr/>
              <a:t>23</a:t>
            </a:fld>
            <a:endParaRPr lang="en-US" altLang="en-US" sz="1200"/>
          </a:p>
        </p:txBody>
      </p:sp>
      <p:sp>
        <p:nvSpPr>
          <p:cNvPr id="22530" name="Rectangle 2">
            <a:extLst>
              <a:ext uri="{FF2B5EF4-FFF2-40B4-BE49-F238E27FC236}">
                <a16:creationId xmlns:a16="http://schemas.microsoft.com/office/drawing/2014/main" id="{00C53EE3-08B1-C05C-04AE-A4A29A814985}"/>
              </a:ext>
            </a:extLst>
          </p:cNvPr>
          <p:cNvSpPr>
            <a:spLocks noGrp="1" noRot="1" noChangeAspect="1" noChangeArrowheads="1" noTextEdit="1"/>
          </p:cNvSpPr>
          <p:nvPr>
            <p:ph type="sldImg"/>
          </p:nvPr>
        </p:nvSpPr>
        <p:spPr>
          <a:ln/>
        </p:spPr>
      </p:sp>
      <p:sp>
        <p:nvSpPr>
          <p:cNvPr id="22531" name="Rectangle 3">
            <a:extLst>
              <a:ext uri="{FF2B5EF4-FFF2-40B4-BE49-F238E27FC236}">
                <a16:creationId xmlns:a16="http://schemas.microsoft.com/office/drawing/2014/main" id="{D0CE7874-CC89-4AAC-128C-15A77D0765B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w Cen MT" panose="020B0602020104020603" pitchFamily="34" charset="77"/>
              </a:rPr>
              <a:t>Talk about the many pathways people have envisioned… Can only analyze what we can imagine… Can try to collect data on the frequency/probability of each step… Use North Korea “kill-chain” scienario as an example.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fld id="{71D57605-B75E-FB46-892E-029FAA288DE9}" type="slidenum">
              <a:rPr lang="en-US" altLang="en-US" sz="1200"/>
              <a:pPr/>
              <a:t>24</a:t>
            </a:fld>
            <a:endParaRPr lang="en-US" altLang="en-US" sz="1200"/>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tLang="en-US" dirty="0">
              <a:latin typeface="Tw Cen MT" charset="0"/>
              <a:ea typeface="MS PGothic" charset="-128"/>
            </a:endParaRPr>
          </a:p>
        </p:txBody>
      </p:sp>
    </p:spTree>
    <p:extLst>
      <p:ext uri="{BB962C8B-B14F-4D97-AF65-F5344CB8AC3E}">
        <p14:creationId xmlns:p14="http://schemas.microsoft.com/office/powerpoint/2010/main" val="14488369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fld id="{BA237A56-91F6-6B41-88E7-EDE8E229FCD8}" type="slidenum">
              <a:rPr lang="en-US" sz="1200">
                <a:latin typeface="Tw Cen MT Condensed Extra Bold"/>
              </a:rPr>
              <a:pPr/>
              <a:t>25</a:t>
            </a:fld>
            <a:endParaRPr lang="en-US" sz="1200" dirty="0">
              <a:latin typeface="Tw Cen MT Condensed Extra Bold"/>
            </a:endParaRPr>
          </a:p>
        </p:txBody>
      </p:sp>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Tw Cen MT Condensed Extra Bold"/>
              <a:ea typeface="ＭＳ Ｐゴシック" charset="0"/>
              <a:cs typeface="ＭＳ Ｐゴシック" charset="0"/>
            </a:endParaRPr>
          </a:p>
        </p:txBody>
      </p:sp>
    </p:spTree>
    <p:extLst>
      <p:ext uri="{BB962C8B-B14F-4D97-AF65-F5344CB8AC3E}">
        <p14:creationId xmlns:p14="http://schemas.microsoft.com/office/powerpoint/2010/main" val="15972029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fld id="{71D57605-B75E-FB46-892E-029FAA288DE9}" type="slidenum">
              <a:rPr lang="en-US" altLang="en-US" sz="1200"/>
              <a:pPr/>
              <a:t>26</a:t>
            </a:fld>
            <a:endParaRPr lang="en-US" altLang="en-US" sz="1200"/>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tLang="en-US" dirty="0">
              <a:latin typeface="Tw Cen MT" charset="0"/>
              <a:ea typeface="MS PGothic" charset="-128"/>
            </a:endParaRPr>
          </a:p>
        </p:txBody>
      </p:sp>
    </p:spTree>
    <p:extLst>
      <p:ext uri="{BB962C8B-B14F-4D97-AF65-F5344CB8AC3E}">
        <p14:creationId xmlns:p14="http://schemas.microsoft.com/office/powerpoint/2010/main" val="8138388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fld id="{71D57605-B75E-FB46-892E-029FAA288DE9}" type="slidenum">
              <a:rPr lang="en-US" altLang="en-US" sz="1200"/>
              <a:pPr/>
              <a:t>27</a:t>
            </a:fld>
            <a:endParaRPr lang="en-US" altLang="en-US" sz="1200"/>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latin typeface="Tw Cen MT" charset="0"/>
              <a:ea typeface="MS PGothic" charset="-128"/>
            </a:endParaRPr>
          </a:p>
        </p:txBody>
      </p:sp>
    </p:spTree>
    <p:extLst>
      <p:ext uri="{BB962C8B-B14F-4D97-AF65-F5344CB8AC3E}">
        <p14:creationId xmlns:p14="http://schemas.microsoft.com/office/powerpoint/2010/main" val="19479873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fld id="{71D57605-B75E-FB46-892E-029FAA288DE9}" type="slidenum">
              <a:rPr lang="en-US" altLang="en-US" sz="1200"/>
              <a:pPr/>
              <a:t>28</a:t>
            </a:fld>
            <a:endParaRPr lang="en-US" altLang="en-US" sz="1200"/>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tLang="en-US" dirty="0">
              <a:latin typeface="Tw Cen MT" charset="0"/>
              <a:ea typeface="MS PGothic" charset="-128"/>
            </a:endParaRPr>
          </a:p>
        </p:txBody>
      </p:sp>
    </p:spTree>
    <p:extLst>
      <p:ext uri="{BB962C8B-B14F-4D97-AF65-F5344CB8AC3E}">
        <p14:creationId xmlns:p14="http://schemas.microsoft.com/office/powerpoint/2010/main" val="38734166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fld id="{71D57605-B75E-FB46-892E-029FAA288DE9}" type="slidenum">
              <a:rPr lang="en-US" altLang="en-US" sz="1200"/>
              <a:pPr/>
              <a:t>29</a:t>
            </a:fld>
            <a:endParaRPr lang="en-US" altLang="en-US" sz="1200"/>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tLang="en-US" dirty="0">
              <a:latin typeface="Tw Cen MT" charset="0"/>
              <a:ea typeface="MS PGothic" charset="-128"/>
            </a:endParaRPr>
          </a:p>
        </p:txBody>
      </p:sp>
    </p:spTree>
    <p:extLst>
      <p:ext uri="{BB962C8B-B14F-4D97-AF65-F5344CB8AC3E}">
        <p14:creationId xmlns:p14="http://schemas.microsoft.com/office/powerpoint/2010/main" val="23240315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fld id="{71D57605-B75E-FB46-892E-029FAA288DE9}" type="slidenum">
              <a:rPr lang="en-US" altLang="en-US" sz="1200"/>
              <a:pPr/>
              <a:t>3</a:t>
            </a:fld>
            <a:endParaRPr lang="en-US" altLang="en-US" sz="1200"/>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tLang="en-US" dirty="0">
              <a:latin typeface="Tw Cen MT" charset="0"/>
              <a:ea typeface="MS PGothic" charset="-128"/>
            </a:endParaRPr>
          </a:p>
        </p:txBody>
      </p:sp>
    </p:spTree>
    <p:extLst>
      <p:ext uri="{BB962C8B-B14F-4D97-AF65-F5344CB8AC3E}">
        <p14:creationId xmlns:p14="http://schemas.microsoft.com/office/powerpoint/2010/main" val="11622523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61DF180-EC52-AF4C-B891-B95022D5FFE9}" type="slidenum">
              <a:rPr lang="en-US" smtClean="0"/>
              <a:pPr>
                <a:defRPr/>
              </a:pPr>
              <a:t>30</a:t>
            </a:fld>
            <a:endParaRPr lang="en-US" dirty="0"/>
          </a:p>
        </p:txBody>
      </p:sp>
    </p:spTree>
    <p:extLst>
      <p:ext uri="{BB962C8B-B14F-4D97-AF65-F5344CB8AC3E}">
        <p14:creationId xmlns:p14="http://schemas.microsoft.com/office/powerpoint/2010/main" val="12971393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fld id="{71D57605-B75E-FB46-892E-029FAA288DE9}" type="slidenum">
              <a:rPr lang="en-US" altLang="en-US" sz="1200"/>
              <a:pPr/>
              <a:t>31</a:t>
            </a:fld>
            <a:endParaRPr lang="en-US" altLang="en-US" sz="1200"/>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tLang="en-US" dirty="0">
              <a:latin typeface="Tw Cen MT" charset="0"/>
              <a:ea typeface="MS PGothic" charset="-128"/>
            </a:endParaRPr>
          </a:p>
        </p:txBody>
      </p:sp>
    </p:spTree>
    <p:extLst>
      <p:ext uri="{BB962C8B-B14F-4D97-AF65-F5344CB8AC3E}">
        <p14:creationId xmlns:p14="http://schemas.microsoft.com/office/powerpoint/2010/main" val="37996453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fld id="{71D57605-B75E-FB46-892E-029FAA288DE9}" type="slidenum">
              <a:rPr lang="en-US" altLang="en-US" sz="1200"/>
              <a:pPr/>
              <a:t>32</a:t>
            </a:fld>
            <a:endParaRPr lang="en-US" altLang="en-US" sz="1200"/>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tLang="en-US" dirty="0">
              <a:latin typeface="Tw Cen MT" charset="0"/>
              <a:ea typeface="MS PGothic" charset="-128"/>
            </a:endParaRPr>
          </a:p>
          <a:p>
            <a:endParaRPr lang="en-US" altLang="en-US" dirty="0">
              <a:latin typeface="Tw Cen MT" charset="0"/>
              <a:ea typeface="MS PGothic" charset="-128"/>
            </a:endParaRPr>
          </a:p>
        </p:txBody>
      </p:sp>
    </p:spTree>
    <p:extLst>
      <p:ext uri="{BB962C8B-B14F-4D97-AF65-F5344CB8AC3E}">
        <p14:creationId xmlns:p14="http://schemas.microsoft.com/office/powerpoint/2010/main" val="4068564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fld id="{71D57605-B75E-FB46-892E-029FAA288DE9}" type="slidenum">
              <a:rPr lang="en-US" altLang="en-US" sz="1200"/>
              <a:pPr/>
              <a:t>33</a:t>
            </a:fld>
            <a:endParaRPr lang="en-US" altLang="en-US" sz="1200"/>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tLang="en-US" dirty="0">
              <a:latin typeface="Tw Cen MT" charset="0"/>
              <a:ea typeface="MS PGothic" charset="-128"/>
            </a:endParaRPr>
          </a:p>
        </p:txBody>
      </p:sp>
    </p:spTree>
    <p:extLst>
      <p:ext uri="{BB962C8B-B14F-4D97-AF65-F5344CB8AC3E}">
        <p14:creationId xmlns:p14="http://schemas.microsoft.com/office/powerpoint/2010/main" val="2839918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61DF180-EC52-AF4C-B891-B95022D5FFE9}" type="slidenum">
              <a:rPr lang="en-US" smtClean="0"/>
              <a:pPr>
                <a:defRPr/>
              </a:pPr>
              <a:t>34</a:t>
            </a:fld>
            <a:endParaRPr lang="en-US" dirty="0"/>
          </a:p>
        </p:txBody>
      </p:sp>
    </p:spTree>
    <p:extLst>
      <p:ext uri="{BB962C8B-B14F-4D97-AF65-F5344CB8AC3E}">
        <p14:creationId xmlns:p14="http://schemas.microsoft.com/office/powerpoint/2010/main" val="28725793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61DF180-EC52-AF4C-B891-B95022D5FFE9}" type="slidenum">
              <a:rPr lang="en-US" smtClean="0"/>
              <a:pPr>
                <a:defRPr/>
              </a:pPr>
              <a:t>35</a:t>
            </a:fld>
            <a:endParaRPr lang="en-US" dirty="0"/>
          </a:p>
        </p:txBody>
      </p:sp>
    </p:spTree>
    <p:extLst>
      <p:ext uri="{BB962C8B-B14F-4D97-AF65-F5344CB8AC3E}">
        <p14:creationId xmlns:p14="http://schemas.microsoft.com/office/powerpoint/2010/main" val="387782923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fld id="{71D57605-B75E-FB46-892E-029FAA288DE9}" type="slidenum">
              <a:rPr lang="en-US" altLang="en-US" sz="1200"/>
              <a:pPr/>
              <a:t>36</a:t>
            </a:fld>
            <a:endParaRPr lang="en-US" altLang="en-US" sz="1200"/>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tLang="en-US" dirty="0">
              <a:latin typeface="Tw Cen MT" charset="0"/>
              <a:ea typeface="MS PGothic" charset="-128"/>
            </a:endParaRPr>
          </a:p>
        </p:txBody>
      </p:sp>
    </p:spTree>
    <p:extLst>
      <p:ext uri="{BB962C8B-B14F-4D97-AF65-F5344CB8AC3E}">
        <p14:creationId xmlns:p14="http://schemas.microsoft.com/office/powerpoint/2010/main" val="17855733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a:t>
            </a:r>
            <a:r>
              <a:rPr lang="en-US" baseline="30000" dirty="0"/>
              <a:t>rd</a:t>
            </a:r>
            <a:r>
              <a:rPr lang="en-US" dirty="0"/>
              <a:t> poll – how many NW states 10 years from now</a:t>
            </a:r>
          </a:p>
        </p:txBody>
      </p:sp>
      <p:sp>
        <p:nvSpPr>
          <p:cNvPr id="4" name="Slide Number Placeholder 3"/>
          <p:cNvSpPr>
            <a:spLocks noGrp="1"/>
          </p:cNvSpPr>
          <p:nvPr>
            <p:ph type="sldNum" sz="quarter" idx="5"/>
          </p:nvPr>
        </p:nvSpPr>
        <p:spPr/>
        <p:txBody>
          <a:bodyPr/>
          <a:lstStyle/>
          <a:p>
            <a:pPr>
              <a:defRPr/>
            </a:pPr>
            <a:fld id="{F61DF180-EC52-AF4C-B891-B95022D5FFE9}" type="slidenum">
              <a:rPr lang="en-US" smtClean="0"/>
              <a:pPr>
                <a:defRPr/>
              </a:pPr>
              <a:t>37</a:t>
            </a:fld>
            <a:endParaRPr lang="en-US" dirty="0"/>
          </a:p>
        </p:txBody>
      </p:sp>
    </p:spTree>
    <p:extLst>
      <p:ext uri="{BB962C8B-B14F-4D97-AF65-F5344CB8AC3E}">
        <p14:creationId xmlns:p14="http://schemas.microsoft.com/office/powerpoint/2010/main" val="35266164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fld id="{71D57605-B75E-FB46-892E-029FAA288DE9}" type="slidenum">
              <a:rPr lang="en-US" altLang="en-US" sz="1200"/>
              <a:pPr/>
              <a:t>38</a:t>
            </a:fld>
            <a:endParaRPr lang="en-US" altLang="en-US" sz="1200"/>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tLang="en-US" dirty="0">
                <a:latin typeface="Tw Cen MT" charset="0"/>
                <a:ea typeface="MS PGothic" charset="-128"/>
              </a:rPr>
              <a:t>MB – after this slide but before the next, do risk-informed approach discussion</a:t>
            </a:r>
          </a:p>
        </p:txBody>
      </p:sp>
    </p:spTree>
    <p:extLst>
      <p:ext uri="{BB962C8B-B14F-4D97-AF65-F5344CB8AC3E}">
        <p14:creationId xmlns:p14="http://schemas.microsoft.com/office/powerpoint/2010/main" val="2629560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fld id="{71D57605-B75E-FB46-892E-029FAA288DE9}" type="slidenum">
              <a:rPr lang="en-US" altLang="en-US" sz="1200"/>
              <a:pPr/>
              <a:t>39</a:t>
            </a:fld>
            <a:endParaRPr lang="en-US" altLang="en-US" sz="1200"/>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tLang="en-US" dirty="0">
                <a:latin typeface="Tw Cen MT" charset="0"/>
                <a:ea typeface="MS PGothic" charset="-128"/>
              </a:rPr>
              <a:t>WT</a:t>
            </a:r>
          </a:p>
        </p:txBody>
      </p:sp>
    </p:spTree>
    <p:extLst>
      <p:ext uri="{BB962C8B-B14F-4D97-AF65-F5344CB8AC3E}">
        <p14:creationId xmlns:p14="http://schemas.microsoft.com/office/powerpoint/2010/main" val="12235741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fld id="{71D57605-B75E-FB46-892E-029FAA288DE9}" type="slidenum">
              <a:rPr lang="en-US" altLang="en-US" sz="1200"/>
              <a:pPr/>
              <a:t>4</a:t>
            </a:fld>
            <a:endParaRPr lang="en-US" altLang="en-US" sz="1200"/>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latin typeface="Tw Cen MT" charset="0"/>
              <a:ea typeface="MS PGothic" charset="-128"/>
            </a:endParaRPr>
          </a:p>
        </p:txBody>
      </p:sp>
    </p:spTree>
    <p:extLst>
      <p:ext uri="{BB962C8B-B14F-4D97-AF65-F5344CB8AC3E}">
        <p14:creationId xmlns:p14="http://schemas.microsoft.com/office/powerpoint/2010/main" val="212153311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fld id="{71D57605-B75E-FB46-892E-029FAA288DE9}" type="slidenum">
              <a:rPr lang="en-US" altLang="en-US" sz="1200"/>
              <a:pPr/>
              <a:t>40</a:t>
            </a:fld>
            <a:endParaRPr lang="en-US" altLang="en-US" sz="1200"/>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tLang="en-US" dirty="0">
                <a:latin typeface="Tw Cen MT" charset="0"/>
                <a:ea typeface="MS PGothic" charset="-128"/>
              </a:rPr>
              <a:t>WT</a:t>
            </a:r>
          </a:p>
        </p:txBody>
      </p:sp>
    </p:spTree>
    <p:extLst>
      <p:ext uri="{BB962C8B-B14F-4D97-AF65-F5344CB8AC3E}">
        <p14:creationId xmlns:p14="http://schemas.microsoft.com/office/powerpoint/2010/main" val="623975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fld id="{04B48752-8103-9E4A-B87A-E3A91BD70945}" type="slidenum">
              <a:rPr lang="en-US" sz="1200">
                <a:latin typeface="Tw Cen MT Condensed Extra Bold"/>
              </a:rPr>
              <a:pPr/>
              <a:t>41</a:t>
            </a:fld>
            <a:endParaRPr lang="en-US" sz="1200" dirty="0">
              <a:latin typeface="Tw Cen MT Condensed Extra Bold"/>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dirty="0">
              <a:latin typeface="Tw Cen MT Condensed Extra Bold"/>
              <a:ea typeface="ＭＳ Ｐゴシック" charset="0"/>
              <a:cs typeface="ＭＳ Ｐゴシック" charset="0"/>
            </a:endParaRPr>
          </a:p>
        </p:txBody>
      </p:sp>
    </p:spTree>
    <p:extLst>
      <p:ext uri="{BB962C8B-B14F-4D97-AF65-F5344CB8AC3E}">
        <p14:creationId xmlns:p14="http://schemas.microsoft.com/office/powerpoint/2010/main" val="239333172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fld id="{04B48752-8103-9E4A-B87A-E3A91BD70945}" type="slidenum">
              <a:rPr lang="en-US" sz="1200">
                <a:latin typeface="Tw Cen MT Condensed Extra Bold"/>
              </a:rPr>
              <a:pPr/>
              <a:t>42</a:t>
            </a:fld>
            <a:endParaRPr lang="en-US" sz="1200" dirty="0">
              <a:latin typeface="Tw Cen MT Condensed Extra Bold"/>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r>
              <a:rPr lang="en-US" dirty="0">
                <a:latin typeface="Tw Cen MT Condensed Extra Bold"/>
                <a:ea typeface="ＭＳ Ｐゴシック" charset="0"/>
                <a:cs typeface="ＭＳ Ｐゴシック" charset="0"/>
              </a:rPr>
              <a:t>If time – do 2</a:t>
            </a:r>
            <a:r>
              <a:rPr lang="en-US" baseline="30000" dirty="0">
                <a:latin typeface="Tw Cen MT Condensed Extra Bold"/>
                <a:ea typeface="ＭＳ Ｐゴシック" charset="0"/>
                <a:cs typeface="ＭＳ Ｐゴシック" charset="0"/>
              </a:rPr>
              <a:t>nd</a:t>
            </a:r>
            <a:r>
              <a:rPr lang="en-US" dirty="0">
                <a:latin typeface="Tw Cen MT Condensed Extra Bold"/>
                <a:ea typeface="ＭＳ Ｐゴシック" charset="0"/>
                <a:cs typeface="ＭＳ Ｐゴシック" charset="0"/>
              </a:rPr>
              <a:t> group exercise after this slide – otherwise, just have discussion in class.</a:t>
            </a:r>
          </a:p>
        </p:txBody>
      </p:sp>
    </p:spTree>
    <p:extLst>
      <p:ext uri="{BB962C8B-B14F-4D97-AF65-F5344CB8AC3E}">
        <p14:creationId xmlns:p14="http://schemas.microsoft.com/office/powerpoint/2010/main" val="18170307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fld id="{04B48752-8103-9E4A-B87A-E3A91BD70945}" type="slidenum">
              <a:rPr lang="en-US" sz="1200">
                <a:latin typeface="Tw Cen MT Condensed Extra Bold"/>
              </a:rPr>
              <a:pPr/>
              <a:t>43</a:t>
            </a:fld>
            <a:endParaRPr lang="en-US" sz="1200" dirty="0">
              <a:latin typeface="Tw Cen MT Condensed Extra Bold"/>
            </a:endParaRPr>
          </a:p>
        </p:txBody>
      </p:sp>
      <p:sp>
        <p:nvSpPr>
          <p:cNvPr id="22530" name="Rectangle 2"/>
          <p:cNvSpPr>
            <a:spLocks noGrp="1" noRot="1" noChangeAspect="1" noChangeArrowheads="1" noTextEdit="1"/>
          </p:cNvSpPr>
          <p:nvPr>
            <p:ph type="sldImg"/>
          </p:nvPr>
        </p:nvSpPr>
        <p:spPr>
          <a:xfrm>
            <a:off x="1098550" y="685800"/>
            <a:ext cx="4660900" cy="3429000"/>
          </a:xfrm>
          <a:ln/>
        </p:spPr>
      </p:sp>
      <p:sp>
        <p:nvSpPr>
          <p:cNvPr id="22531"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Tw Cen MT Condensed Extra Bold"/>
              <a:ea typeface="ＭＳ Ｐゴシック" charset="0"/>
              <a:cs typeface="ＭＳ Ｐゴシック" charset="0"/>
            </a:endParaRPr>
          </a:p>
        </p:txBody>
      </p:sp>
    </p:spTree>
    <p:extLst>
      <p:ext uri="{BB962C8B-B14F-4D97-AF65-F5344CB8AC3E}">
        <p14:creationId xmlns:p14="http://schemas.microsoft.com/office/powerpoint/2010/main" val="29814983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fld id="{A39BF880-10D3-024F-A9B3-3DDE1F7BA7F9}" type="slidenum">
              <a:rPr lang="en-US" sz="1200">
                <a:latin typeface="Tw Cen MT Condensed Extra Bold"/>
              </a:rPr>
              <a:pPr/>
              <a:t>44</a:t>
            </a:fld>
            <a:endParaRPr lang="en-US" sz="1200" dirty="0">
              <a:latin typeface="Tw Cen MT Condensed Extra Bold"/>
            </a:endParaRPr>
          </a:p>
        </p:txBody>
      </p:sp>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Tw Cen MT Condensed Extra Bold"/>
              <a:ea typeface="ＭＳ Ｐゴシック" charset="0"/>
              <a:cs typeface="ＭＳ Ｐゴシック" charset="0"/>
            </a:endParaRPr>
          </a:p>
        </p:txBody>
      </p:sp>
    </p:spTree>
    <p:extLst>
      <p:ext uri="{BB962C8B-B14F-4D97-AF65-F5344CB8AC3E}">
        <p14:creationId xmlns:p14="http://schemas.microsoft.com/office/powerpoint/2010/main" val="102419942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fld id="{BA237A56-91F6-6B41-88E7-EDE8E229FCD8}" type="slidenum">
              <a:rPr lang="en-US" sz="1200">
                <a:latin typeface="Tw Cen MT Condensed Extra Bold"/>
              </a:rPr>
              <a:pPr/>
              <a:t>45</a:t>
            </a:fld>
            <a:endParaRPr lang="en-US" sz="1200" dirty="0">
              <a:latin typeface="Tw Cen MT Condensed Extra Bold"/>
            </a:endParaRPr>
          </a:p>
        </p:txBody>
      </p:sp>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Tw Cen MT Condensed Extra Bold"/>
              <a:ea typeface="ＭＳ Ｐゴシック" charset="0"/>
              <a:cs typeface="ＭＳ Ｐゴシック" charset="0"/>
            </a:endParaRPr>
          </a:p>
        </p:txBody>
      </p:sp>
    </p:spTree>
    <p:extLst>
      <p:ext uri="{BB962C8B-B14F-4D97-AF65-F5344CB8AC3E}">
        <p14:creationId xmlns:p14="http://schemas.microsoft.com/office/powerpoint/2010/main" val="354449927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fld id="{BA237A56-91F6-6B41-88E7-EDE8E229FCD8}" type="slidenum">
              <a:rPr lang="en-US" sz="1200">
                <a:latin typeface="Tw Cen MT Condensed Extra Bold"/>
              </a:rPr>
              <a:pPr/>
              <a:t>46</a:t>
            </a:fld>
            <a:endParaRPr lang="en-US" sz="1200" dirty="0">
              <a:latin typeface="Tw Cen MT Condensed Extra Bold"/>
            </a:endParaRPr>
          </a:p>
        </p:txBody>
      </p:sp>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Tw Cen MT Condensed Extra Bold"/>
              <a:ea typeface="ＭＳ Ｐゴシック" charset="0"/>
              <a:cs typeface="ＭＳ Ｐゴシック" charset="0"/>
            </a:endParaRPr>
          </a:p>
        </p:txBody>
      </p:sp>
    </p:spTree>
    <p:extLst>
      <p:ext uri="{BB962C8B-B14F-4D97-AF65-F5344CB8AC3E}">
        <p14:creationId xmlns:p14="http://schemas.microsoft.com/office/powerpoint/2010/main" val="35522074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a:extLst>
              <a:ext uri="{FF2B5EF4-FFF2-40B4-BE49-F238E27FC236}">
                <a16:creationId xmlns:a16="http://schemas.microsoft.com/office/drawing/2014/main" id="{4AD8A2F8-EE86-B2B5-71A4-452B16D453E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panose="02020603050405020304" pitchFamily="18" charset="0"/>
                <a:ea typeface="MS PGothic" panose="020B0600070205080204" pitchFamily="34" charset="-128"/>
              </a:defRPr>
            </a:lvl1pPr>
            <a:lvl2pPr marL="742950" indent="-285750">
              <a:defRPr sz="2400">
                <a:solidFill>
                  <a:srgbClr val="000000"/>
                </a:solidFill>
                <a:latin typeface="Times New Roman" panose="02020603050405020304" pitchFamily="18" charset="0"/>
                <a:ea typeface="MS PGothic" panose="020B0600070205080204" pitchFamily="34" charset="-128"/>
              </a:defRPr>
            </a:lvl2pPr>
            <a:lvl3pPr marL="1143000" indent="-228600">
              <a:defRPr sz="2400">
                <a:solidFill>
                  <a:srgbClr val="000000"/>
                </a:solidFill>
                <a:latin typeface="Times New Roman" panose="02020603050405020304" pitchFamily="18" charset="0"/>
                <a:ea typeface="MS PGothic" panose="020B0600070205080204" pitchFamily="34" charset="-128"/>
              </a:defRPr>
            </a:lvl3pPr>
            <a:lvl4pPr marL="1600200" indent="-228600">
              <a:defRPr sz="2400">
                <a:solidFill>
                  <a:srgbClr val="000000"/>
                </a:solidFill>
                <a:latin typeface="Times New Roman" panose="02020603050405020304" pitchFamily="18" charset="0"/>
                <a:ea typeface="MS PGothic" panose="020B0600070205080204" pitchFamily="34" charset="-128"/>
              </a:defRPr>
            </a:lvl4pPr>
            <a:lvl5pPr marL="2057400" indent="-228600">
              <a:defRPr sz="2400">
                <a:solidFill>
                  <a:srgbClr val="000000"/>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9pPr>
          </a:lstStyle>
          <a:p>
            <a:fld id="{226B6189-96E9-324B-A9DA-F5982175D08A}" type="slidenum">
              <a:rPr lang="en-US" altLang="en-US" sz="1200" smtClean="0"/>
              <a:pPr/>
              <a:t>5</a:t>
            </a:fld>
            <a:endParaRPr lang="en-US" altLang="en-US" sz="1200"/>
          </a:p>
        </p:txBody>
      </p:sp>
      <p:sp>
        <p:nvSpPr>
          <p:cNvPr id="20482" name="Rectangle 2">
            <a:extLst>
              <a:ext uri="{FF2B5EF4-FFF2-40B4-BE49-F238E27FC236}">
                <a16:creationId xmlns:a16="http://schemas.microsoft.com/office/drawing/2014/main" id="{0DC906FC-A5A1-8BC6-35ED-A96FF49F9B97}"/>
              </a:ext>
            </a:extLst>
          </p:cNvPr>
          <p:cNvSpPr>
            <a:spLocks noGrp="1" noRot="1" noChangeAspect="1" noChangeArrowheads="1" noTextEdit="1"/>
          </p:cNvSpPr>
          <p:nvPr>
            <p:ph type="sldImg"/>
          </p:nvPr>
        </p:nvSpPr>
        <p:spPr>
          <a:ln/>
        </p:spPr>
      </p:sp>
      <p:sp>
        <p:nvSpPr>
          <p:cNvPr id="20483" name="Rectangle 3">
            <a:extLst>
              <a:ext uri="{FF2B5EF4-FFF2-40B4-BE49-F238E27FC236}">
                <a16:creationId xmlns:a16="http://schemas.microsoft.com/office/drawing/2014/main" id="{48E046A3-BDD7-2CBC-855E-054D3EE261C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Tw Cen MT" panose="020B0602020104020603" pitchFamily="34" charset="77"/>
            </a:endParaRPr>
          </a:p>
        </p:txBody>
      </p:sp>
    </p:spTree>
    <p:extLst>
      <p:ext uri="{BB962C8B-B14F-4D97-AF65-F5344CB8AC3E}">
        <p14:creationId xmlns:p14="http://schemas.microsoft.com/office/powerpoint/2010/main" val="6957664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a:extLst>
              <a:ext uri="{FF2B5EF4-FFF2-40B4-BE49-F238E27FC236}">
                <a16:creationId xmlns:a16="http://schemas.microsoft.com/office/drawing/2014/main" id="{352B8F36-BD84-9628-7904-842915DF1C7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panose="02020603050405020304" pitchFamily="18" charset="0"/>
                <a:ea typeface="MS PGothic" panose="020B0600070205080204" pitchFamily="34" charset="-128"/>
              </a:defRPr>
            </a:lvl1pPr>
            <a:lvl2pPr marL="742950" indent="-285750">
              <a:defRPr sz="2400">
                <a:solidFill>
                  <a:srgbClr val="000000"/>
                </a:solidFill>
                <a:latin typeface="Times New Roman" panose="02020603050405020304" pitchFamily="18" charset="0"/>
                <a:ea typeface="MS PGothic" panose="020B0600070205080204" pitchFamily="34" charset="-128"/>
              </a:defRPr>
            </a:lvl2pPr>
            <a:lvl3pPr marL="1143000" indent="-228600">
              <a:defRPr sz="2400">
                <a:solidFill>
                  <a:srgbClr val="000000"/>
                </a:solidFill>
                <a:latin typeface="Times New Roman" panose="02020603050405020304" pitchFamily="18" charset="0"/>
                <a:ea typeface="MS PGothic" panose="020B0600070205080204" pitchFamily="34" charset="-128"/>
              </a:defRPr>
            </a:lvl3pPr>
            <a:lvl4pPr marL="1600200" indent="-228600">
              <a:defRPr sz="2400">
                <a:solidFill>
                  <a:srgbClr val="000000"/>
                </a:solidFill>
                <a:latin typeface="Times New Roman" panose="02020603050405020304" pitchFamily="18" charset="0"/>
                <a:ea typeface="MS PGothic" panose="020B0600070205080204" pitchFamily="34" charset="-128"/>
              </a:defRPr>
            </a:lvl4pPr>
            <a:lvl5pPr marL="2057400" indent="-228600">
              <a:defRPr sz="2400">
                <a:solidFill>
                  <a:srgbClr val="000000"/>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9pPr>
          </a:lstStyle>
          <a:p>
            <a:fld id="{34A696F0-2D27-9F49-BDB1-43363E18E260}" type="slidenum">
              <a:rPr lang="en-US" altLang="en-US" sz="1200" smtClean="0"/>
              <a:pPr/>
              <a:t>6</a:t>
            </a:fld>
            <a:endParaRPr lang="en-US" altLang="en-US" sz="1200"/>
          </a:p>
        </p:txBody>
      </p:sp>
      <p:sp>
        <p:nvSpPr>
          <p:cNvPr id="16386" name="Rectangle 2">
            <a:extLst>
              <a:ext uri="{FF2B5EF4-FFF2-40B4-BE49-F238E27FC236}">
                <a16:creationId xmlns:a16="http://schemas.microsoft.com/office/drawing/2014/main" id="{E9AAE206-FD94-96BE-06B1-F85FCCD5666D}"/>
              </a:ext>
            </a:extLst>
          </p:cNvPr>
          <p:cNvSpPr>
            <a:spLocks noGrp="1" noRot="1" noChangeAspect="1" noChangeArrowheads="1" noTextEdit="1"/>
          </p:cNvSpPr>
          <p:nvPr>
            <p:ph type="sldImg"/>
          </p:nvPr>
        </p:nvSpPr>
        <p:spPr>
          <a:ln/>
        </p:spPr>
      </p:sp>
      <p:sp>
        <p:nvSpPr>
          <p:cNvPr id="16387" name="Rectangle 3">
            <a:extLst>
              <a:ext uri="{FF2B5EF4-FFF2-40B4-BE49-F238E27FC236}">
                <a16:creationId xmlns:a16="http://schemas.microsoft.com/office/drawing/2014/main" id="{B4BD8FE7-61AD-F1ED-9E9D-FECB2741FDF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w Cen MT" panose="020B0602020104020603" pitchFamily="34" charset="77"/>
              </a:rPr>
              <a:t>MB</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fld id="{71D57605-B75E-FB46-892E-029FAA288DE9}" type="slidenum">
              <a:rPr lang="en-US" altLang="en-US" sz="1200"/>
              <a:pPr/>
              <a:t>7</a:t>
            </a:fld>
            <a:endParaRPr lang="en-US" altLang="en-US" sz="1200"/>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latin typeface="Tw Cen MT" charset="0"/>
              <a:ea typeface="MS PGothic" charset="-128"/>
            </a:endParaRPr>
          </a:p>
        </p:txBody>
      </p:sp>
    </p:spTree>
    <p:extLst>
      <p:ext uri="{BB962C8B-B14F-4D97-AF65-F5344CB8AC3E}">
        <p14:creationId xmlns:p14="http://schemas.microsoft.com/office/powerpoint/2010/main" val="14768806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fld id="{71D57605-B75E-FB46-892E-029FAA288DE9}" type="slidenum">
              <a:rPr lang="en-US" altLang="en-US" sz="1200"/>
              <a:pPr/>
              <a:t>8</a:t>
            </a:fld>
            <a:endParaRPr lang="en-US" altLang="en-US" sz="1200"/>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tLang="en-US" dirty="0">
                <a:latin typeface="Tw Cen MT" charset="0"/>
                <a:ea typeface="MS PGothic" charset="-128"/>
              </a:rPr>
              <a:t>Senior Russian strategists today are arguing that using a few nuclear weapons against several NATO countries would provoke fear that would cause NATO to back down, that Russia could deter any serious American response, and this would actually REDUCE the chance of a large-scale nuclear war.</a:t>
            </a:r>
          </a:p>
        </p:txBody>
      </p:sp>
    </p:spTree>
    <p:extLst>
      <p:ext uri="{BB962C8B-B14F-4D97-AF65-F5344CB8AC3E}">
        <p14:creationId xmlns:p14="http://schemas.microsoft.com/office/powerpoint/2010/main" val="38591095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a:extLst>
              <a:ext uri="{FF2B5EF4-FFF2-40B4-BE49-F238E27FC236}">
                <a16:creationId xmlns:a16="http://schemas.microsoft.com/office/drawing/2014/main" id="{1AF60171-81DF-A94D-B63D-FD8D857CEAD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panose="02020603050405020304" pitchFamily="18" charset="0"/>
                <a:ea typeface="MS PGothic" panose="020B0600070205080204" pitchFamily="34" charset="-128"/>
              </a:defRPr>
            </a:lvl1pPr>
            <a:lvl2pPr marL="742950" indent="-285750">
              <a:defRPr sz="2400">
                <a:solidFill>
                  <a:srgbClr val="000000"/>
                </a:solidFill>
                <a:latin typeface="Times New Roman" panose="02020603050405020304" pitchFamily="18" charset="0"/>
                <a:ea typeface="MS PGothic" panose="020B0600070205080204" pitchFamily="34" charset="-128"/>
              </a:defRPr>
            </a:lvl2pPr>
            <a:lvl3pPr marL="1143000" indent="-228600">
              <a:defRPr sz="2400">
                <a:solidFill>
                  <a:srgbClr val="000000"/>
                </a:solidFill>
                <a:latin typeface="Times New Roman" panose="02020603050405020304" pitchFamily="18" charset="0"/>
                <a:ea typeface="MS PGothic" panose="020B0600070205080204" pitchFamily="34" charset="-128"/>
              </a:defRPr>
            </a:lvl3pPr>
            <a:lvl4pPr marL="1600200" indent="-228600">
              <a:defRPr sz="2400">
                <a:solidFill>
                  <a:srgbClr val="000000"/>
                </a:solidFill>
                <a:latin typeface="Times New Roman" panose="02020603050405020304" pitchFamily="18" charset="0"/>
                <a:ea typeface="MS PGothic" panose="020B0600070205080204" pitchFamily="34" charset="-128"/>
              </a:defRPr>
            </a:lvl4pPr>
            <a:lvl5pPr marL="2057400" indent="-228600">
              <a:defRPr sz="2400">
                <a:solidFill>
                  <a:srgbClr val="000000"/>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9pPr>
          </a:lstStyle>
          <a:p>
            <a:fld id="{38D903C0-130A-9B4D-8BF6-4116DC9D680B}" type="slidenum">
              <a:rPr lang="en-US" altLang="en-US" sz="1200" smtClean="0"/>
              <a:pPr/>
              <a:t>9</a:t>
            </a:fld>
            <a:endParaRPr lang="en-US" altLang="en-US" sz="1200"/>
          </a:p>
        </p:txBody>
      </p:sp>
      <p:sp>
        <p:nvSpPr>
          <p:cNvPr id="20482" name="Rectangle 2">
            <a:extLst>
              <a:ext uri="{FF2B5EF4-FFF2-40B4-BE49-F238E27FC236}">
                <a16:creationId xmlns:a16="http://schemas.microsoft.com/office/drawing/2014/main" id="{3C5BC6C3-5185-FF41-A0AC-EB4711109B9F}"/>
              </a:ext>
            </a:extLst>
          </p:cNvPr>
          <p:cNvSpPr>
            <a:spLocks noGrp="1" noRot="1" noChangeAspect="1" noChangeArrowheads="1" noTextEdit="1"/>
          </p:cNvSpPr>
          <p:nvPr>
            <p:ph type="sldImg"/>
          </p:nvPr>
        </p:nvSpPr>
        <p:spPr>
          <a:ln/>
        </p:spPr>
      </p:sp>
      <p:sp>
        <p:nvSpPr>
          <p:cNvPr id="20483" name="Rectangle 3">
            <a:extLst>
              <a:ext uri="{FF2B5EF4-FFF2-40B4-BE49-F238E27FC236}">
                <a16:creationId xmlns:a16="http://schemas.microsoft.com/office/drawing/2014/main" id="{BF9865C3-D4BD-4D42-8AE9-3E8AB6233C7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Tw Cen MT" panose="020B0602020104020603" pitchFamily="34" charset="77"/>
              </a:rPr>
              <a:t>BUT: the fundamental power of nuclear weapons, is not changing; U.S. building new strategic weapons designed to last decades that look a great deal like the previous ones.  Over next couple of decades, continuity in nuclear balances likely to be as important as change.</a:t>
            </a:r>
          </a:p>
          <a:p>
            <a:endParaRPr lang="en-US" altLang="en-US" dirty="0">
              <a:latin typeface="Tw Cen MT" panose="020B0602020104020603" pitchFamily="34" charset="77"/>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latin typeface="Tw Cen MT" charset="0"/>
                <a:ea typeface="MS PGothic" charset="-128"/>
              </a:rPr>
              <a:t>1</a:t>
            </a:r>
            <a:r>
              <a:rPr lang="en-US" altLang="en-US" baseline="30000" dirty="0">
                <a:latin typeface="Tw Cen MT" charset="0"/>
                <a:ea typeface="MS PGothic" charset="-128"/>
              </a:rPr>
              <a:t>st</a:t>
            </a:r>
            <a:r>
              <a:rPr lang="en-US" altLang="en-US" dirty="0">
                <a:latin typeface="Tw Cen MT" charset="0"/>
                <a:ea typeface="MS PGothic" charset="-128"/>
              </a:rPr>
              <a:t> poll: likelihood of nuclear use in next 10 years; 2</a:t>
            </a:r>
            <a:r>
              <a:rPr lang="en-US" altLang="en-US" baseline="30000" dirty="0">
                <a:latin typeface="Tw Cen MT" charset="0"/>
                <a:ea typeface="MS PGothic" charset="-128"/>
              </a:rPr>
              <a:t>nd</a:t>
            </a:r>
            <a:r>
              <a:rPr lang="en-US" altLang="en-US" dirty="0">
                <a:latin typeface="Tw Cen MT" charset="0"/>
                <a:ea typeface="MS PGothic" charset="-128"/>
              </a:rPr>
              <a:t> poll, where might it start</a:t>
            </a:r>
          </a:p>
          <a:p>
            <a:endParaRPr lang="en-US" altLang="en-US" dirty="0">
              <a:latin typeface="Tw Cen MT" panose="020B0602020104020603" pitchFamily="34" charset="77"/>
            </a:endParaRPr>
          </a:p>
        </p:txBody>
      </p:sp>
    </p:spTree>
    <p:extLst>
      <p:ext uri="{BB962C8B-B14F-4D97-AF65-F5344CB8AC3E}">
        <p14:creationId xmlns:p14="http://schemas.microsoft.com/office/powerpoint/2010/main" val="31049264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4" name="Rectangle 3"/>
          <p:cNvSpPr/>
          <p:nvPr/>
        </p:nvSpPr>
        <p:spPr bwMode="white">
          <a:xfrm>
            <a:off x="0" y="5970588"/>
            <a:ext cx="9326563"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5" name="Rectangle 4"/>
          <p:cNvSpPr/>
          <p:nvPr/>
        </p:nvSpPr>
        <p:spPr>
          <a:xfrm>
            <a:off x="-9525" y="6053138"/>
            <a:ext cx="229393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6" name="Rectangle 5"/>
          <p:cNvSpPr/>
          <p:nvPr/>
        </p:nvSpPr>
        <p:spPr>
          <a:xfrm>
            <a:off x="2406650" y="6043613"/>
            <a:ext cx="6919913"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8" name="Title 7"/>
          <p:cNvSpPr>
            <a:spLocks noGrp="1"/>
          </p:cNvSpPr>
          <p:nvPr>
            <p:ph type="ctrTitle"/>
          </p:nvPr>
        </p:nvSpPr>
        <p:spPr>
          <a:xfrm>
            <a:off x="2409362" y="4038601"/>
            <a:ext cx="6606315" cy="1828800"/>
          </a:xfrm>
        </p:spPr>
        <p:txBody>
          <a:bodyPr anchor="b"/>
          <a:lstStyle>
            <a:lvl1pPr>
              <a:defRPr cap="all" baseline="0"/>
            </a:lvl1pPr>
          </a:lstStyle>
          <a:p>
            <a:r>
              <a:rPr lang="en-US"/>
              <a:t>Click to edit Master title style</a:t>
            </a:r>
          </a:p>
        </p:txBody>
      </p:sp>
      <p:sp>
        <p:nvSpPr>
          <p:cNvPr id="9" name="Subtitle 8"/>
          <p:cNvSpPr>
            <a:spLocks noGrp="1"/>
          </p:cNvSpPr>
          <p:nvPr>
            <p:ph type="subTitle" idx="1"/>
          </p:nvPr>
        </p:nvSpPr>
        <p:spPr>
          <a:xfrm>
            <a:off x="2409362" y="6050037"/>
            <a:ext cx="683948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7" name="Date Placeholder 27"/>
          <p:cNvSpPr>
            <a:spLocks noGrp="1"/>
          </p:cNvSpPr>
          <p:nvPr>
            <p:ph type="dt" sz="half" idx="10"/>
          </p:nvPr>
        </p:nvSpPr>
        <p:spPr>
          <a:xfrm>
            <a:off x="77788" y="6069013"/>
            <a:ext cx="2098675" cy="685800"/>
          </a:xfrm>
        </p:spPr>
        <p:txBody>
          <a:bodyPr>
            <a:noAutofit/>
          </a:bodyPr>
          <a:lstStyle>
            <a:lvl1pPr algn="ctr">
              <a:defRPr sz="2000">
                <a:solidFill>
                  <a:srgbClr val="FFFFFF"/>
                </a:solidFill>
              </a:defRPr>
            </a:lvl1pPr>
          </a:lstStyle>
          <a:p>
            <a:pPr>
              <a:defRPr/>
            </a:pPr>
            <a:endParaRPr lang="en-US"/>
          </a:p>
        </p:txBody>
      </p:sp>
      <p:sp>
        <p:nvSpPr>
          <p:cNvPr id="10" name="Footer Placeholder 16"/>
          <p:cNvSpPr>
            <a:spLocks noGrp="1"/>
          </p:cNvSpPr>
          <p:nvPr>
            <p:ph type="ftr" sz="quarter" idx="11"/>
          </p:nvPr>
        </p:nvSpPr>
        <p:spPr>
          <a:xfrm>
            <a:off x="2127250" y="236538"/>
            <a:ext cx="5984875" cy="365125"/>
          </a:xfrm>
        </p:spPr>
        <p:txBody>
          <a:bodyPr/>
          <a:lstStyle>
            <a:lvl1pPr algn="r">
              <a:defRPr>
                <a:solidFill>
                  <a:schemeClr val="tx2"/>
                </a:solidFill>
              </a:defRPr>
            </a:lvl1pPr>
          </a:lstStyle>
          <a:p>
            <a:pPr>
              <a:defRPr/>
            </a:pPr>
            <a:endParaRPr lang="en-US"/>
          </a:p>
        </p:txBody>
      </p:sp>
      <p:sp>
        <p:nvSpPr>
          <p:cNvPr id="11" name="Slide Number Placeholder 28"/>
          <p:cNvSpPr>
            <a:spLocks noGrp="1"/>
          </p:cNvSpPr>
          <p:nvPr>
            <p:ph type="sldNum" sz="quarter" idx="12"/>
          </p:nvPr>
        </p:nvSpPr>
        <p:spPr>
          <a:xfrm>
            <a:off x="8161338" y="228600"/>
            <a:ext cx="854075" cy="381000"/>
          </a:xfrm>
        </p:spPr>
        <p:txBody>
          <a:bodyPr/>
          <a:lstStyle>
            <a:lvl1pPr>
              <a:defRPr>
                <a:solidFill>
                  <a:schemeClr val="tx2"/>
                </a:solidFill>
              </a:defRPr>
            </a:lvl1pPr>
          </a:lstStyle>
          <a:p>
            <a:pPr>
              <a:defRPr/>
            </a:pPr>
            <a:fld id="{E9838685-4D40-4D42-9EEF-8012B30C132A}" type="slidenum">
              <a:rPr lang="en-US"/>
              <a:pPr>
                <a:defRPr/>
              </a:pPr>
              <a:t>‹#›</a:t>
            </a:fld>
            <a:endParaRPr lang="en-US" dirty="0"/>
          </a:p>
        </p:txBody>
      </p:sp>
    </p:spTree>
    <p:extLst>
      <p:ext uri="{BB962C8B-B14F-4D97-AF65-F5344CB8AC3E}">
        <p14:creationId xmlns:p14="http://schemas.microsoft.com/office/powerpoint/2010/main" val="2754131229"/>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4880" y="228600"/>
            <a:ext cx="8316185" cy="990600"/>
          </a:xfrm>
        </p:spPr>
        <p:txBody>
          <a:bodyPr/>
          <a:lstStyle/>
          <a:p>
            <a:r>
              <a:rPr lang="en-US"/>
              <a:t>Click to edit Master title style</a:t>
            </a:r>
          </a:p>
        </p:txBody>
      </p:sp>
      <p:sp>
        <p:nvSpPr>
          <p:cNvPr id="8" name="Content Placeholder 7"/>
          <p:cNvSpPr>
            <a:spLocks noGrp="1"/>
          </p:cNvSpPr>
          <p:nvPr>
            <p:ph sz="quarter" idx="1"/>
          </p:nvPr>
        </p:nvSpPr>
        <p:spPr>
          <a:xfrm>
            <a:off x="624880" y="1600200"/>
            <a:ext cx="8316185"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CEE9B65C-A2F4-DE41-A344-01017070889D}" type="slidenum">
              <a:rPr lang="en-US"/>
              <a:pPr>
                <a:defRPr/>
              </a:pPr>
              <a:t>‹#›</a:t>
            </a:fld>
            <a:endParaRPr lang="en-US" dirty="0"/>
          </a:p>
        </p:txBody>
      </p:sp>
    </p:spTree>
    <p:extLst>
      <p:ext uri="{BB962C8B-B14F-4D97-AF65-F5344CB8AC3E}">
        <p14:creationId xmlns:p14="http://schemas.microsoft.com/office/powerpoint/2010/main" val="1882726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3"/>
          <p:cNvSpPr/>
          <p:nvPr/>
        </p:nvSpPr>
        <p:spPr bwMode="white">
          <a:xfrm>
            <a:off x="0" y="1524000"/>
            <a:ext cx="9326563"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5" name="Rectangle 4"/>
          <p:cNvSpPr/>
          <p:nvPr/>
        </p:nvSpPr>
        <p:spPr>
          <a:xfrm>
            <a:off x="0" y="1600200"/>
            <a:ext cx="13208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6" name="Rectangle 5"/>
          <p:cNvSpPr/>
          <p:nvPr/>
        </p:nvSpPr>
        <p:spPr>
          <a:xfrm>
            <a:off x="1398588" y="1600200"/>
            <a:ext cx="7927975"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3" name="Text Placeholder 2"/>
          <p:cNvSpPr>
            <a:spLocks noGrp="1"/>
          </p:cNvSpPr>
          <p:nvPr>
            <p:ph type="body" idx="1"/>
          </p:nvPr>
        </p:nvSpPr>
        <p:spPr>
          <a:xfrm>
            <a:off x="1398985" y="2743201"/>
            <a:ext cx="7265329"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2" name="Title 1"/>
          <p:cNvSpPr>
            <a:spLocks noGrp="1"/>
          </p:cNvSpPr>
          <p:nvPr>
            <p:ph type="title"/>
          </p:nvPr>
        </p:nvSpPr>
        <p:spPr>
          <a:xfrm>
            <a:off x="1398984" y="1600200"/>
            <a:ext cx="7772136" cy="990600"/>
          </a:xfrm>
        </p:spPr>
        <p:txBody>
          <a:bodyPr/>
          <a:lstStyle>
            <a:lvl1pPr algn="l">
              <a:buNone/>
              <a:defRPr sz="4400" b="0" cap="none">
                <a:solidFill>
                  <a:srgbClr val="FFFFFF"/>
                </a:solidFill>
              </a:defRPr>
            </a:lvl1pPr>
          </a:lstStyle>
          <a:p>
            <a:r>
              <a:rPr lang="en-US"/>
              <a:t>Click to edit Master title style</a:t>
            </a:r>
          </a:p>
        </p:txBody>
      </p:sp>
      <p:sp>
        <p:nvSpPr>
          <p:cNvPr id="7" name="Date Placeholder 11"/>
          <p:cNvSpPr>
            <a:spLocks noGrp="1"/>
          </p:cNvSpPr>
          <p:nvPr>
            <p:ph type="dt" sz="half" idx="10"/>
          </p:nvPr>
        </p:nvSpPr>
        <p:spPr/>
        <p:txBody>
          <a:bodyPr/>
          <a:lstStyle>
            <a:lvl1pPr>
              <a:defRPr/>
            </a:lvl1pPr>
          </a:lstStyle>
          <a:p>
            <a:pPr>
              <a:defRPr/>
            </a:pPr>
            <a:endParaRPr lang="en-US"/>
          </a:p>
        </p:txBody>
      </p:sp>
      <p:sp>
        <p:nvSpPr>
          <p:cNvPr id="8" name="Slide Number Placeholder 12"/>
          <p:cNvSpPr>
            <a:spLocks noGrp="1"/>
          </p:cNvSpPr>
          <p:nvPr>
            <p:ph type="sldNum" sz="quarter" idx="11"/>
          </p:nvPr>
        </p:nvSpPr>
        <p:spPr>
          <a:xfrm>
            <a:off x="0" y="1752600"/>
            <a:ext cx="1320800" cy="701675"/>
          </a:xfrm>
        </p:spPr>
        <p:txBody>
          <a:bodyPr>
            <a:noAutofit/>
          </a:bodyPr>
          <a:lstStyle>
            <a:lvl1pPr>
              <a:defRPr sz="2400"/>
            </a:lvl1pPr>
          </a:lstStyle>
          <a:p>
            <a:pPr>
              <a:defRPr/>
            </a:pPr>
            <a:fld id="{FC699A85-291C-8E4B-9C57-A49112364B74}" type="slidenum">
              <a:rPr lang="en-US"/>
              <a:pPr>
                <a:defRPr/>
              </a:pPr>
              <a:t>‹#›</a:t>
            </a:fld>
            <a:endParaRPr lang="en-US" dirty="0"/>
          </a:p>
        </p:txBody>
      </p:sp>
      <p:sp>
        <p:nvSpPr>
          <p:cNvPr id="9" name="Footer Placeholder 13"/>
          <p:cNvSpPr>
            <a:spLocks noGrp="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359501120"/>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621771" y="1589567"/>
            <a:ext cx="3963789"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941632" y="1589567"/>
            <a:ext cx="3963789"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7"/>
          <p:cNvSpPr>
            <a:spLocks noGrp="1"/>
          </p:cNvSpPr>
          <p:nvPr>
            <p:ph type="dt" sz="half" idx="10"/>
          </p:nvPr>
        </p:nvSpPr>
        <p:spPr/>
        <p:txBody>
          <a:bodyPr rtlCol="0"/>
          <a:lstStyle>
            <a:lvl1pPr>
              <a:defRPr/>
            </a:lvl1pPr>
          </a:lstStyle>
          <a:p>
            <a:pPr>
              <a:defRPr/>
            </a:pPr>
            <a:endParaRPr lang="en-US"/>
          </a:p>
        </p:txBody>
      </p:sp>
      <p:sp>
        <p:nvSpPr>
          <p:cNvPr id="6" name="Slide Number Placeholder 9"/>
          <p:cNvSpPr>
            <a:spLocks noGrp="1"/>
          </p:cNvSpPr>
          <p:nvPr>
            <p:ph type="sldNum" sz="quarter" idx="11"/>
          </p:nvPr>
        </p:nvSpPr>
        <p:spPr/>
        <p:txBody>
          <a:bodyPr/>
          <a:lstStyle>
            <a:lvl1pPr>
              <a:defRPr/>
            </a:lvl1pPr>
          </a:lstStyle>
          <a:p>
            <a:pPr>
              <a:defRPr/>
            </a:pPr>
            <a:fld id="{32C3A198-158A-2248-A180-9B4002094236}" type="slidenum">
              <a:rPr lang="en-US"/>
              <a:pPr>
                <a:defRPr/>
              </a:pPr>
              <a:t>‹#›</a:t>
            </a:fld>
            <a:endParaRPr lang="en-US" dirty="0"/>
          </a:p>
        </p:txBody>
      </p:sp>
      <p:sp>
        <p:nvSpPr>
          <p:cNvPr id="7" name="Footer Placeholder 11"/>
          <p:cNvSpPr>
            <a:spLocks noGrp="1"/>
          </p:cNvSpPr>
          <p:nvPr>
            <p:ph type="ftr" sz="quarter" idx="12"/>
          </p:nvPr>
        </p:nvSpPr>
        <p:spPr/>
        <p:txBody>
          <a:bodyPr rtlCol="0"/>
          <a:lstStyle>
            <a:lvl1pPr>
              <a:defRPr/>
            </a:lvl1pPr>
          </a:lstStyle>
          <a:p>
            <a:pPr>
              <a:defRPr/>
            </a:pPr>
            <a:endParaRPr lang="en-US"/>
          </a:p>
        </p:txBody>
      </p:sp>
    </p:spTree>
    <p:extLst>
      <p:ext uri="{BB962C8B-B14F-4D97-AF65-F5344CB8AC3E}">
        <p14:creationId xmlns:p14="http://schemas.microsoft.com/office/powerpoint/2010/main" val="736100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4051" y="273050"/>
            <a:ext cx="8316185" cy="869950"/>
          </a:xfrm>
        </p:spPr>
        <p:txBody>
          <a:bodyPr/>
          <a:lstStyle>
            <a:lvl1pPr>
              <a:defRPr/>
            </a:lvl1pPr>
          </a:lstStyle>
          <a:p>
            <a:r>
              <a:rPr lang="en-US"/>
              <a:t>Click to edit Master title style</a:t>
            </a:r>
          </a:p>
        </p:txBody>
      </p:sp>
      <p:sp>
        <p:nvSpPr>
          <p:cNvPr id="11" name="Content Placeholder 10"/>
          <p:cNvSpPr>
            <a:spLocks noGrp="1"/>
          </p:cNvSpPr>
          <p:nvPr>
            <p:ph sz="quarter" idx="2"/>
          </p:nvPr>
        </p:nvSpPr>
        <p:spPr>
          <a:xfrm>
            <a:off x="621771" y="2438400"/>
            <a:ext cx="3963789"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4"/>
          </p:nvPr>
        </p:nvSpPr>
        <p:spPr>
          <a:xfrm>
            <a:off x="4896447" y="2438400"/>
            <a:ext cx="3963789"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5"/>
          <p:cNvSpPr>
            <a:spLocks noGrp="1"/>
          </p:cNvSpPr>
          <p:nvPr>
            <p:ph type="body" sz="quarter" idx="1"/>
          </p:nvPr>
        </p:nvSpPr>
        <p:spPr>
          <a:xfrm>
            <a:off x="621771" y="1752600"/>
            <a:ext cx="3963789" cy="640080"/>
          </a:xfrm>
          <a:solidFill>
            <a:schemeClr val="accent2"/>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15" name="Text Placeholder 14"/>
          <p:cNvSpPr>
            <a:spLocks noGrp="1"/>
          </p:cNvSpPr>
          <p:nvPr>
            <p:ph type="body" sz="quarter" idx="3"/>
          </p:nvPr>
        </p:nvSpPr>
        <p:spPr>
          <a:xfrm>
            <a:off x="4896447" y="1752600"/>
            <a:ext cx="3963789" cy="640080"/>
          </a:xfrm>
          <a:solidFill>
            <a:schemeClr val="accent4"/>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7" name="Date Placeholder 9"/>
          <p:cNvSpPr>
            <a:spLocks noGrp="1"/>
          </p:cNvSpPr>
          <p:nvPr>
            <p:ph type="dt" sz="half" idx="10"/>
          </p:nvPr>
        </p:nvSpPr>
        <p:spPr/>
        <p:txBody>
          <a:bodyPr rtlCol="0"/>
          <a:lstStyle>
            <a:lvl1pPr>
              <a:defRPr/>
            </a:lvl1pPr>
          </a:lstStyle>
          <a:p>
            <a:pPr>
              <a:defRPr/>
            </a:pPr>
            <a:endParaRPr lang="en-US"/>
          </a:p>
        </p:txBody>
      </p:sp>
      <p:sp>
        <p:nvSpPr>
          <p:cNvPr id="8" name="Slide Number Placeholder 11"/>
          <p:cNvSpPr>
            <a:spLocks noGrp="1"/>
          </p:cNvSpPr>
          <p:nvPr>
            <p:ph type="sldNum" sz="quarter" idx="11"/>
          </p:nvPr>
        </p:nvSpPr>
        <p:spPr/>
        <p:txBody>
          <a:bodyPr/>
          <a:lstStyle>
            <a:lvl1pPr>
              <a:defRPr/>
            </a:lvl1pPr>
          </a:lstStyle>
          <a:p>
            <a:pPr>
              <a:defRPr/>
            </a:pPr>
            <a:fld id="{E8987589-D102-FD4F-AB2E-FB2809F5151D}" type="slidenum">
              <a:rPr lang="en-US"/>
              <a:pPr>
                <a:defRPr/>
              </a:pPr>
              <a:t>‹#›</a:t>
            </a:fld>
            <a:endParaRPr lang="en-US" dirty="0"/>
          </a:p>
        </p:txBody>
      </p:sp>
      <p:sp>
        <p:nvSpPr>
          <p:cNvPr id="9" name="Footer Placeholder 13"/>
          <p:cNvSpPr>
            <a:spLocks noGrp="1"/>
          </p:cNvSpPr>
          <p:nvPr>
            <p:ph type="ftr" sz="quarter" idx="12"/>
          </p:nvPr>
        </p:nvSpPr>
        <p:spPr/>
        <p:txBody>
          <a:bodyPr rtlCol="0"/>
          <a:lstStyle>
            <a:lvl1pPr>
              <a:defRPr/>
            </a:lvl1pPr>
          </a:lstStyle>
          <a:p>
            <a:pPr>
              <a:defRPr/>
            </a:pPr>
            <a:endParaRPr lang="en-US"/>
          </a:p>
        </p:txBody>
      </p:sp>
    </p:spTree>
    <p:extLst>
      <p:ext uri="{BB962C8B-B14F-4D97-AF65-F5344CB8AC3E}">
        <p14:creationId xmlns:p14="http://schemas.microsoft.com/office/powerpoint/2010/main" val="1217326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13"/>
          <p:cNvSpPr>
            <a:spLocks noGrp="1"/>
          </p:cNvSpPr>
          <p:nvPr>
            <p:ph type="dt" sz="half" idx="10"/>
          </p:nvPr>
        </p:nvSpPr>
        <p:spPr/>
        <p:txBody>
          <a:bodyPr/>
          <a:lstStyle>
            <a:lvl1pPr>
              <a:defRPr/>
            </a:lvl1pPr>
          </a:lstStyle>
          <a:p>
            <a:pPr>
              <a:defRPr/>
            </a:pPr>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A2934D87-876A-A044-A2CB-27EE5583EFA4}" type="slidenum">
              <a:rPr lang="en-US"/>
              <a:pPr>
                <a:defRPr/>
              </a:pPr>
              <a:t>‹#›</a:t>
            </a:fld>
            <a:endParaRPr lang="en-US" dirty="0"/>
          </a:p>
        </p:txBody>
      </p:sp>
    </p:spTree>
    <p:extLst>
      <p:ext uri="{BB962C8B-B14F-4D97-AF65-F5344CB8AC3E}">
        <p14:creationId xmlns:p14="http://schemas.microsoft.com/office/powerpoint/2010/main" val="16096631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a:xfrm>
            <a:off x="0" y="6248400"/>
            <a:ext cx="544513" cy="381000"/>
          </a:xfrm>
        </p:spPr>
        <p:txBody>
          <a:bodyPr/>
          <a:lstStyle>
            <a:lvl1pPr>
              <a:defRPr>
                <a:solidFill>
                  <a:schemeClr val="tx2"/>
                </a:solidFill>
              </a:defRPr>
            </a:lvl1pPr>
          </a:lstStyle>
          <a:p>
            <a:pPr>
              <a:defRPr/>
            </a:pPr>
            <a:fld id="{2BC22A1D-E491-394D-8DD8-2B5987FEC38A}" type="slidenum">
              <a:rPr lang="en-US"/>
              <a:pPr>
                <a:defRPr/>
              </a:pPr>
              <a:t>‹#›</a:t>
            </a:fld>
            <a:endParaRPr lang="en-US" dirty="0"/>
          </a:p>
        </p:txBody>
      </p:sp>
    </p:spTree>
    <p:extLst>
      <p:ext uri="{BB962C8B-B14F-4D97-AF65-F5344CB8AC3E}">
        <p14:creationId xmlns:p14="http://schemas.microsoft.com/office/powerpoint/2010/main" val="725631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1771" y="273050"/>
            <a:ext cx="8238464" cy="869950"/>
          </a:xfrm>
        </p:spPr>
        <p:txBody>
          <a:bodyPr/>
          <a:lstStyle>
            <a:lvl1pPr algn="l">
              <a:buNone/>
              <a:defRPr sz="4400" b="0"/>
            </a:lvl1pPr>
          </a:lstStyle>
          <a:p>
            <a:r>
              <a:rPr lang="en-US"/>
              <a:t>Click to edit Master title style</a:t>
            </a:r>
          </a:p>
        </p:txBody>
      </p:sp>
      <p:sp>
        <p:nvSpPr>
          <p:cNvPr id="3" name="Text Placeholder 2"/>
          <p:cNvSpPr>
            <a:spLocks noGrp="1"/>
          </p:cNvSpPr>
          <p:nvPr>
            <p:ph type="body" idx="2"/>
          </p:nvPr>
        </p:nvSpPr>
        <p:spPr>
          <a:xfrm>
            <a:off x="621772" y="1752600"/>
            <a:ext cx="1632149"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9" name="Content Placeholder 8"/>
          <p:cNvSpPr>
            <a:spLocks noGrp="1"/>
          </p:cNvSpPr>
          <p:nvPr>
            <p:ph sz="quarter" idx="1"/>
          </p:nvPr>
        </p:nvSpPr>
        <p:spPr>
          <a:xfrm>
            <a:off x="2409362" y="1752600"/>
            <a:ext cx="6528594"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5090A3A1-542D-7749-8EBF-ED6183B2210C}" type="slidenum">
              <a:rPr lang="en-US"/>
              <a:pPr>
                <a:defRPr/>
              </a:pPr>
              <a:t>‹#›</a:t>
            </a:fld>
            <a:endParaRPr lang="en-US" dirty="0"/>
          </a:p>
        </p:txBody>
      </p:sp>
    </p:spTree>
    <p:extLst>
      <p:ext uri="{BB962C8B-B14F-4D97-AF65-F5344CB8AC3E}">
        <p14:creationId xmlns:p14="http://schemas.microsoft.com/office/powerpoint/2010/main" val="16687686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388938" y="266701"/>
            <a:ext cx="7927976" cy="1104900"/>
          </a:xfrm>
        </p:spPr>
        <p:txBody>
          <a:bodyPr/>
          <a:lstStyle/>
          <a:p>
            <a:r>
              <a:rPr lang="en-US"/>
              <a:t>Click to edit Master title style</a:t>
            </a:r>
          </a:p>
        </p:txBody>
      </p:sp>
      <p:sp>
        <p:nvSpPr>
          <p:cNvPr id="3" name="Text Placeholder 2"/>
          <p:cNvSpPr>
            <a:spLocks noGrp="1"/>
          </p:cNvSpPr>
          <p:nvPr>
            <p:ph type="body" sz="half" idx="1"/>
          </p:nvPr>
        </p:nvSpPr>
        <p:spPr>
          <a:xfrm>
            <a:off x="1009650" y="1676400"/>
            <a:ext cx="3865563"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5027613" y="1676400"/>
            <a:ext cx="3865563" cy="4114800"/>
          </a:xfrm>
        </p:spPr>
        <p:txBody>
          <a:bodyPr>
            <a:normAutofit/>
          </a:bodyPr>
          <a:lstStyle/>
          <a:p>
            <a:pPr lvl="0"/>
            <a:endParaRPr lang="en-US" noProof="0" dirty="0"/>
          </a:p>
        </p:txBody>
      </p:sp>
      <p:sp>
        <p:nvSpPr>
          <p:cNvPr id="5" name="Date Placeholder 13"/>
          <p:cNvSpPr>
            <a:spLocks noGrp="1"/>
          </p:cNvSpPr>
          <p:nvPr>
            <p:ph type="dt" sz="half" idx="10"/>
          </p:nvPr>
        </p:nvSpPr>
        <p:spPr/>
        <p:txBody>
          <a:bodyPr/>
          <a:lstStyle>
            <a:lvl1pPr>
              <a:defRPr/>
            </a:lvl1pPr>
          </a:lstStyle>
          <a:p>
            <a:pPr>
              <a:defRPr/>
            </a:pPr>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fld id="{5FC1429C-E928-7F45-9C08-2A0FBAC443CA}" type="slidenum">
              <a:rPr lang="en-US" altLang="en-US"/>
              <a:pPr/>
              <a:t>‹#›</a:t>
            </a:fld>
            <a:endParaRPr lang="en-US" altLang="en-US"/>
          </a:p>
        </p:txBody>
      </p:sp>
    </p:spTree>
    <p:extLst>
      <p:ext uri="{BB962C8B-B14F-4D97-AF65-F5344CB8AC3E}">
        <p14:creationId xmlns:p14="http://schemas.microsoft.com/office/powerpoint/2010/main" val="17856533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622300" y="228600"/>
            <a:ext cx="8315325" cy="9906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12"/>
          <p:cNvSpPr>
            <a:spLocks noGrp="1"/>
          </p:cNvSpPr>
          <p:nvPr>
            <p:ph type="body" idx="1"/>
          </p:nvPr>
        </p:nvSpPr>
        <p:spPr bwMode="auto">
          <a:xfrm>
            <a:off x="625475" y="1600200"/>
            <a:ext cx="8315325" cy="4525963"/>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3"/>
          <p:cNvSpPr>
            <a:spLocks noGrp="1"/>
          </p:cNvSpPr>
          <p:nvPr>
            <p:ph type="dt" sz="half" idx="2"/>
          </p:nvPr>
        </p:nvSpPr>
        <p:spPr>
          <a:xfrm>
            <a:off x="6218238" y="6248400"/>
            <a:ext cx="2719387" cy="365125"/>
          </a:xfrm>
          <a:prstGeom prst="rect">
            <a:avLst/>
          </a:prstGeom>
        </p:spPr>
        <p:txBody>
          <a:bodyPr vert="horz" anchor="ctr" anchorCtr="0"/>
          <a:lstStyle>
            <a:lvl1pPr algn="l" eaLnBrk="1" latinLnBrk="0" hangingPunct="1">
              <a:defRPr kumimoji="0" sz="1400">
                <a:solidFill>
                  <a:schemeClr val="tx2"/>
                </a:solidFill>
                <a:latin typeface="Tw Cen MT"/>
                <a:ea typeface="MS PGothic" pitchFamily="34" charset="-128"/>
                <a:cs typeface="+mn-cs"/>
              </a:defRPr>
            </a:lvl1pPr>
          </a:lstStyle>
          <a:p>
            <a:pPr>
              <a:defRPr/>
            </a:pPr>
            <a:endParaRPr lang="en-US"/>
          </a:p>
        </p:txBody>
      </p:sp>
      <p:sp>
        <p:nvSpPr>
          <p:cNvPr id="3" name="Footer Placeholder 2"/>
          <p:cNvSpPr>
            <a:spLocks noGrp="1"/>
          </p:cNvSpPr>
          <p:nvPr>
            <p:ph type="ftr" sz="quarter" idx="3"/>
          </p:nvPr>
        </p:nvSpPr>
        <p:spPr>
          <a:xfrm>
            <a:off x="622300" y="6248400"/>
            <a:ext cx="5529263" cy="365125"/>
          </a:xfrm>
          <a:prstGeom prst="rect">
            <a:avLst/>
          </a:prstGeom>
        </p:spPr>
        <p:txBody>
          <a:bodyPr vert="horz" anchor="ctr"/>
          <a:lstStyle>
            <a:lvl1pPr algn="r" eaLnBrk="1" latinLnBrk="0" hangingPunct="1">
              <a:defRPr kumimoji="0" sz="1400">
                <a:solidFill>
                  <a:schemeClr val="tx2"/>
                </a:solidFill>
                <a:latin typeface="Tw Cen MT"/>
                <a:ea typeface="MS PGothic" pitchFamily="34" charset="-128"/>
                <a:cs typeface="+mn-cs"/>
              </a:defRPr>
            </a:lvl1pPr>
          </a:lstStyle>
          <a:p>
            <a:pPr>
              <a:defRPr/>
            </a:pPr>
            <a:endParaRPr lang="en-US"/>
          </a:p>
        </p:txBody>
      </p:sp>
      <p:sp>
        <p:nvSpPr>
          <p:cNvPr id="7" name="Rectangle 6"/>
          <p:cNvSpPr/>
          <p:nvPr/>
        </p:nvSpPr>
        <p:spPr bwMode="white">
          <a:xfrm>
            <a:off x="0" y="1235075"/>
            <a:ext cx="9326563"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8" name="Rectangle 7"/>
          <p:cNvSpPr/>
          <p:nvPr/>
        </p:nvSpPr>
        <p:spPr>
          <a:xfrm>
            <a:off x="0" y="1279525"/>
            <a:ext cx="544513"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9" name="Rectangle 8"/>
          <p:cNvSpPr/>
          <p:nvPr/>
        </p:nvSpPr>
        <p:spPr>
          <a:xfrm>
            <a:off x="601663" y="1279525"/>
            <a:ext cx="872490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23" name="Slide Number Placeholder 22"/>
          <p:cNvSpPr>
            <a:spLocks noGrp="1"/>
          </p:cNvSpPr>
          <p:nvPr>
            <p:ph type="sldNum" sz="quarter" idx="4"/>
          </p:nvPr>
        </p:nvSpPr>
        <p:spPr>
          <a:xfrm>
            <a:off x="0" y="1271588"/>
            <a:ext cx="544513" cy="244475"/>
          </a:xfrm>
          <a:prstGeom prst="rect">
            <a:avLst/>
          </a:prstGeom>
        </p:spPr>
        <p:txBody>
          <a:bodyPr vert="horz" wrap="square" lIns="91440" tIns="45720" rIns="91440" bIns="45720" numCol="1" anchor="ctr" anchorCtr="0" compatLnSpc="1">
            <a:prstTxWarp prst="textNoShape">
              <a:avLst/>
            </a:prstTxWarp>
            <a:normAutofit/>
          </a:bodyPr>
          <a:lstStyle>
            <a:lvl1pPr algn="ctr" eaLnBrk="1" hangingPunct="1">
              <a:defRPr sz="1400" b="1">
                <a:solidFill>
                  <a:srgbClr val="FFFFFF"/>
                </a:solidFill>
                <a:latin typeface="Tw Cen MT"/>
              </a:defRPr>
            </a:lvl1pPr>
          </a:lstStyle>
          <a:p>
            <a:pPr>
              <a:defRPr/>
            </a:pPr>
            <a:fld id="{59261BA6-3182-7E4F-9E51-594672CD1D9D}"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927" r:id="rId1"/>
    <p:sldLayoutId id="2147483922" r:id="rId2"/>
    <p:sldLayoutId id="2147483928" r:id="rId3"/>
    <p:sldLayoutId id="2147483929" r:id="rId4"/>
    <p:sldLayoutId id="2147483930" r:id="rId5"/>
    <p:sldLayoutId id="2147483923" r:id="rId6"/>
    <p:sldLayoutId id="2147483931" r:id="rId7"/>
    <p:sldLayoutId id="2147483924" r:id="rId8"/>
    <p:sldLayoutId id="2147483932" r:id="rId9"/>
  </p:sldLayoutIdLst>
  <p:hf hdr="0" ftr="0" dt="0"/>
  <p:txStyles>
    <p:titleStyle>
      <a:lvl1pPr algn="l" rtl="0" eaLnBrk="1" fontAlgn="base" hangingPunct="1">
        <a:spcBef>
          <a:spcPct val="0"/>
        </a:spcBef>
        <a:spcAft>
          <a:spcPct val="0"/>
        </a:spcAft>
        <a:defRPr sz="4000" kern="1200">
          <a:solidFill>
            <a:schemeClr val="tx2"/>
          </a:solidFill>
          <a:latin typeface="+mj-lt"/>
          <a:ea typeface="ＭＳ Ｐゴシック" charset="0"/>
          <a:cs typeface="ＭＳ Ｐゴシック" charset="0"/>
        </a:defRPr>
      </a:lvl1pPr>
      <a:lvl2pPr algn="l" rtl="0" eaLnBrk="1" fontAlgn="base" hangingPunct="1">
        <a:spcBef>
          <a:spcPct val="0"/>
        </a:spcBef>
        <a:spcAft>
          <a:spcPct val="0"/>
        </a:spcAft>
        <a:defRPr sz="4000">
          <a:solidFill>
            <a:schemeClr val="tx2"/>
          </a:solidFill>
          <a:latin typeface="Tw Cen MT Condensed Extra Bold" pitchFamily="34" charset="0"/>
          <a:ea typeface="ＭＳ Ｐゴシック" charset="0"/>
          <a:cs typeface="ＭＳ Ｐゴシック" charset="0"/>
        </a:defRPr>
      </a:lvl2pPr>
      <a:lvl3pPr algn="l" rtl="0" eaLnBrk="1" fontAlgn="base" hangingPunct="1">
        <a:spcBef>
          <a:spcPct val="0"/>
        </a:spcBef>
        <a:spcAft>
          <a:spcPct val="0"/>
        </a:spcAft>
        <a:defRPr sz="4000">
          <a:solidFill>
            <a:schemeClr val="tx2"/>
          </a:solidFill>
          <a:latin typeface="Tw Cen MT Condensed Extra Bold" pitchFamily="34" charset="0"/>
          <a:ea typeface="ＭＳ Ｐゴシック" charset="0"/>
          <a:cs typeface="ＭＳ Ｐゴシック" charset="0"/>
        </a:defRPr>
      </a:lvl3pPr>
      <a:lvl4pPr algn="l" rtl="0" eaLnBrk="1" fontAlgn="base" hangingPunct="1">
        <a:spcBef>
          <a:spcPct val="0"/>
        </a:spcBef>
        <a:spcAft>
          <a:spcPct val="0"/>
        </a:spcAft>
        <a:defRPr sz="4000">
          <a:solidFill>
            <a:schemeClr val="tx2"/>
          </a:solidFill>
          <a:latin typeface="Tw Cen MT Condensed Extra Bold" pitchFamily="34" charset="0"/>
          <a:ea typeface="ＭＳ Ｐゴシック" charset="0"/>
          <a:cs typeface="ＭＳ Ｐゴシック" charset="0"/>
        </a:defRPr>
      </a:lvl4pPr>
      <a:lvl5pPr algn="l" rtl="0" eaLnBrk="1" fontAlgn="base" hangingPunct="1">
        <a:spcBef>
          <a:spcPct val="0"/>
        </a:spcBef>
        <a:spcAft>
          <a:spcPct val="0"/>
        </a:spcAft>
        <a:defRPr sz="4000">
          <a:solidFill>
            <a:schemeClr val="tx2"/>
          </a:solidFill>
          <a:latin typeface="Tw Cen MT Condensed Extra Bold" pitchFamily="34" charset="0"/>
          <a:ea typeface="ＭＳ Ｐゴシック" charset="0"/>
          <a:cs typeface="ＭＳ Ｐゴシック" charset="0"/>
        </a:defRPr>
      </a:lvl5pPr>
      <a:lvl6pPr marL="457200" algn="l" rtl="0" eaLnBrk="1" fontAlgn="base" hangingPunct="1">
        <a:spcBef>
          <a:spcPct val="0"/>
        </a:spcBef>
        <a:spcAft>
          <a:spcPct val="0"/>
        </a:spcAft>
        <a:defRPr sz="4400">
          <a:solidFill>
            <a:schemeClr val="tx2"/>
          </a:solidFill>
          <a:latin typeface="Tw Cen MT Condensed Extra Bold" pitchFamily="34" charset="0"/>
        </a:defRPr>
      </a:lvl6pPr>
      <a:lvl7pPr marL="914400" algn="l" rtl="0" eaLnBrk="1" fontAlgn="base" hangingPunct="1">
        <a:spcBef>
          <a:spcPct val="0"/>
        </a:spcBef>
        <a:spcAft>
          <a:spcPct val="0"/>
        </a:spcAft>
        <a:defRPr sz="4400">
          <a:solidFill>
            <a:schemeClr val="tx2"/>
          </a:solidFill>
          <a:latin typeface="Tw Cen MT Condensed Extra Bold" pitchFamily="34" charset="0"/>
        </a:defRPr>
      </a:lvl7pPr>
      <a:lvl8pPr marL="1371600" algn="l" rtl="0" eaLnBrk="1" fontAlgn="base" hangingPunct="1">
        <a:spcBef>
          <a:spcPct val="0"/>
        </a:spcBef>
        <a:spcAft>
          <a:spcPct val="0"/>
        </a:spcAft>
        <a:defRPr sz="4400">
          <a:solidFill>
            <a:schemeClr val="tx2"/>
          </a:solidFill>
          <a:latin typeface="Tw Cen MT Condensed Extra Bold" pitchFamily="34" charset="0"/>
        </a:defRPr>
      </a:lvl8pPr>
      <a:lvl9pPr marL="1828800" algn="l" rtl="0" eaLnBrk="1" fontAlgn="base" hangingPunct="1">
        <a:spcBef>
          <a:spcPct val="0"/>
        </a:spcBef>
        <a:spcAft>
          <a:spcPct val="0"/>
        </a:spcAft>
        <a:defRPr sz="4400">
          <a:solidFill>
            <a:schemeClr val="tx2"/>
          </a:solidFill>
          <a:latin typeface="Tw Cen MT Condensed Extra Bold" pitchFamily="34" charset="0"/>
        </a:defRPr>
      </a:lvl9pPr>
    </p:titleStyle>
    <p:bodyStyle>
      <a:lvl1pPr marL="319088" indent="-319088" algn="l" rtl="0" eaLnBrk="1" fontAlgn="base" hangingPunct="1">
        <a:spcBef>
          <a:spcPts val="700"/>
        </a:spcBef>
        <a:spcAft>
          <a:spcPct val="0"/>
        </a:spcAft>
        <a:buClr>
          <a:schemeClr val="accent1"/>
        </a:buClr>
        <a:buSzPct val="80000"/>
        <a:buFont typeface="Wingdings" charset="0"/>
        <a:buChar char="q"/>
        <a:defRPr sz="2400" kern="1200">
          <a:solidFill>
            <a:schemeClr val="tx1"/>
          </a:solidFill>
          <a:latin typeface="+mn-lt"/>
          <a:ea typeface="ＭＳ Ｐゴシック" charset="0"/>
          <a:cs typeface="ＭＳ Ｐゴシック" charset="0"/>
        </a:defRPr>
      </a:lvl1pPr>
      <a:lvl2pPr marL="730250" indent="-365125" algn="l" rtl="0" eaLnBrk="1" fontAlgn="base" hangingPunct="1">
        <a:spcBef>
          <a:spcPts val="550"/>
        </a:spcBef>
        <a:spcAft>
          <a:spcPct val="0"/>
        </a:spcAft>
        <a:buClr>
          <a:schemeClr val="tx1"/>
        </a:buClr>
        <a:buSzPct val="100000"/>
        <a:buFont typeface="Wingdings" charset="0"/>
        <a:buChar char="—"/>
        <a:defRPr sz="2000" kern="1200">
          <a:solidFill>
            <a:schemeClr val="tx1"/>
          </a:solidFill>
          <a:latin typeface="+mn-lt"/>
          <a:ea typeface="ＭＳ Ｐゴシック" charset="0"/>
          <a:cs typeface="+mn-cs"/>
        </a:defRPr>
      </a:lvl2pPr>
      <a:lvl3pPr marL="914400" indent="-228600" algn="l" rtl="0" eaLnBrk="1" fontAlgn="base" hangingPunct="1">
        <a:spcBef>
          <a:spcPts val="500"/>
        </a:spcBef>
        <a:spcAft>
          <a:spcPct val="0"/>
        </a:spcAft>
        <a:buClr>
          <a:schemeClr val="accent2"/>
        </a:buClr>
        <a:buSzPct val="75000"/>
        <a:buFont typeface="Wingdings" charset="0"/>
        <a:buChar char=""/>
        <a:defRPr sz="2300" kern="1200">
          <a:solidFill>
            <a:schemeClr val="tx1"/>
          </a:solidFill>
          <a:latin typeface="+mn-lt"/>
          <a:ea typeface="ＭＳ Ｐゴシック" charset="0"/>
          <a:cs typeface="+mn-cs"/>
        </a:defRPr>
      </a:lvl3pPr>
      <a:lvl4pPr marL="1371600" indent="-228600" algn="l" rtl="0" eaLnBrk="1" fontAlgn="base" hangingPunct="1">
        <a:spcBef>
          <a:spcPts val="400"/>
        </a:spcBef>
        <a:spcAft>
          <a:spcPct val="0"/>
        </a:spcAft>
        <a:buClr>
          <a:srgbClr val="6BB1C9"/>
        </a:buClr>
        <a:buSzPct val="75000"/>
        <a:buFont typeface="Wingdings" charset="0"/>
        <a:buChar char=""/>
        <a:defRPr sz="2000" kern="1200">
          <a:solidFill>
            <a:schemeClr val="tx1"/>
          </a:solidFill>
          <a:latin typeface="+mn-lt"/>
          <a:ea typeface="ＭＳ Ｐゴシック" charset="0"/>
          <a:cs typeface="+mn-cs"/>
        </a:defRPr>
      </a:lvl4pPr>
      <a:lvl5pPr marL="1828800" indent="-228600" algn="l" rtl="0" eaLnBrk="1" fontAlgn="base" hangingPunct="1">
        <a:spcBef>
          <a:spcPts val="400"/>
        </a:spcBef>
        <a:spcAft>
          <a:spcPct val="0"/>
        </a:spcAft>
        <a:buClr>
          <a:srgbClr val="6585CF"/>
        </a:buClr>
        <a:buSzPct val="65000"/>
        <a:buFont typeface="Wingdings" charset="0"/>
        <a:buChar char=""/>
        <a:defRPr sz="2000" kern="1200">
          <a:solidFill>
            <a:schemeClr val="tx1"/>
          </a:solidFill>
          <a:latin typeface="+mn-lt"/>
          <a:ea typeface="ＭＳ Ｐゴシック" charset="0"/>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8" Type="http://schemas.openxmlformats.org/officeDocument/2006/relationships/hyperlink" Target="https://www.belfercenter.org/NuclearSecurity2019" TargetMode="External"/><Relationship Id="rId3" Type="http://schemas.openxmlformats.org/officeDocument/2006/relationships/notesSlide" Target="../notesSlides/notesSlide21.xml"/><Relationship Id="rId7" Type="http://schemas.openxmlformats.org/officeDocument/2006/relationships/hyperlink" Target="https://tinyurl.com/2o7gqcm3" TargetMode="External"/><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hyperlink" Target="https://tinyurl.com/ypz7osd8" TargetMode="External"/><Relationship Id="rId5" Type="http://schemas.openxmlformats.org/officeDocument/2006/relationships/hyperlink" Target="https://scholar.harvard.edu/matthew_bunn" TargetMode="External"/><Relationship Id="rId4" Type="http://schemas.openxmlformats.org/officeDocument/2006/relationships/hyperlink" Target="http://belfercenter.org/mta" TargetMode="External"/><Relationship Id="rId9" Type="http://schemas.openxmlformats.org/officeDocument/2006/relationships/hyperlink" Target="https://tinyurl.com/y5u4p7xh"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3.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9.png"/></Relationships>
</file>

<file path=ppt/slides/_rels/slide4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a:xfrm>
            <a:off x="471488" y="1981200"/>
            <a:ext cx="8382000" cy="1143000"/>
          </a:xfrm>
        </p:spPr>
        <p:txBody>
          <a:bodyPr/>
          <a:lstStyle/>
          <a:p>
            <a:pPr algn="ctr"/>
            <a:r>
              <a:rPr lang="en-US" sz="3600" b="1" cap="none" dirty="0">
                <a:solidFill>
                  <a:schemeClr val="bg1"/>
                </a:solidFill>
                <a:latin typeface="Tw Cen MT Condensed Extra Bold" charset="0"/>
              </a:rPr>
              <a:t>A Darkening Horizon:</a:t>
            </a:r>
            <a:br>
              <a:rPr lang="en-US" sz="3600" b="1" cap="none" dirty="0">
                <a:solidFill>
                  <a:schemeClr val="bg1"/>
                </a:solidFill>
                <a:latin typeface="Tw Cen MT Condensed Extra Bold" charset="0"/>
              </a:rPr>
            </a:br>
            <a:r>
              <a:rPr lang="en-US" sz="3600" b="1" cap="none" dirty="0">
                <a:solidFill>
                  <a:schemeClr val="bg1"/>
                </a:solidFill>
                <a:latin typeface="Tw Cen MT Condensed Extra Bold" charset="0"/>
              </a:rPr>
              <a:t>Nuclear Challenges Around the World</a:t>
            </a:r>
          </a:p>
        </p:txBody>
      </p:sp>
      <p:sp>
        <p:nvSpPr>
          <p:cNvPr id="9219" name="Rectangle 3"/>
          <p:cNvSpPr>
            <a:spLocks noGrp="1" noChangeArrowheads="1"/>
          </p:cNvSpPr>
          <p:nvPr>
            <p:ph type="subTitle" idx="1"/>
          </p:nvPr>
        </p:nvSpPr>
        <p:spPr>
          <a:xfrm>
            <a:off x="623887" y="3505200"/>
            <a:ext cx="7849393" cy="2286000"/>
          </a:xfrm>
        </p:spPr>
        <p:txBody>
          <a:bodyPr>
            <a:noAutofit/>
          </a:bodyPr>
          <a:lstStyle/>
          <a:p>
            <a:pPr>
              <a:lnSpc>
                <a:spcPct val="90000"/>
              </a:lnSpc>
            </a:pPr>
            <a:r>
              <a:rPr lang="en-US" sz="2400" dirty="0">
                <a:solidFill>
                  <a:schemeClr val="bg1"/>
                </a:solidFill>
              </a:rPr>
              <a:t>Matthew Bunn</a:t>
            </a:r>
          </a:p>
          <a:p>
            <a:pPr>
              <a:lnSpc>
                <a:spcPct val="90000"/>
              </a:lnSpc>
            </a:pPr>
            <a:r>
              <a:rPr lang="en-US" sz="2400" dirty="0">
                <a:solidFill>
                  <a:schemeClr val="bg1"/>
                </a:solidFill>
              </a:rPr>
              <a:t>James R. Schlesinger Professor of the Practice of Energy, National Security, and Foreign Policy, Harvard Kennedy School</a:t>
            </a:r>
          </a:p>
          <a:p>
            <a:pPr>
              <a:lnSpc>
                <a:spcPct val="90000"/>
              </a:lnSpc>
            </a:pPr>
            <a:r>
              <a:rPr lang="en-US" sz="2400" dirty="0">
                <a:solidFill>
                  <a:schemeClr val="bg1"/>
                </a:solidFill>
              </a:rPr>
              <a:t>Global Santa Fe</a:t>
            </a:r>
            <a:br>
              <a:rPr lang="en-US" sz="2400" dirty="0">
                <a:solidFill>
                  <a:schemeClr val="bg1"/>
                </a:solidFill>
              </a:rPr>
            </a:br>
            <a:r>
              <a:rPr lang="en-US" sz="2400">
                <a:solidFill>
                  <a:schemeClr val="bg1"/>
                </a:solidFill>
              </a:rPr>
              <a:t>6 December </a:t>
            </a:r>
            <a:r>
              <a:rPr lang="en-US" sz="2400" dirty="0">
                <a:solidFill>
                  <a:schemeClr val="bg1"/>
                </a:solidFill>
              </a:rPr>
              <a:t>2023</a:t>
            </a:r>
          </a:p>
          <a:p>
            <a:pPr>
              <a:lnSpc>
                <a:spcPct val="90000"/>
              </a:lnSpc>
            </a:pPr>
            <a:r>
              <a:rPr lang="en-US" sz="2400" dirty="0" err="1">
                <a:solidFill>
                  <a:schemeClr val="bg1"/>
                </a:solidFill>
              </a:rPr>
              <a:t>belfercenter.org</a:t>
            </a:r>
            <a:r>
              <a:rPr lang="en-US" sz="2400" dirty="0">
                <a:solidFill>
                  <a:schemeClr val="bg1"/>
                </a:solidFill>
              </a:rPr>
              <a:t>/</a:t>
            </a:r>
            <a:r>
              <a:rPr lang="en-US" sz="2400" dirty="0" err="1">
                <a:solidFill>
                  <a:schemeClr val="bg1"/>
                </a:solidFill>
              </a:rPr>
              <a:t>managingtheatom</a:t>
            </a:r>
            <a:endParaRPr lang="en-US" sz="2400" dirty="0">
              <a:solidFill>
                <a:schemeClr val="bg1"/>
              </a:solidFill>
            </a:endParaRPr>
          </a:p>
        </p:txBody>
      </p:sp>
      <p:pic>
        <p:nvPicPr>
          <p:cNvPr id="14340" name="Picture 5" descr="HKSlogo_belfer.jpg"/>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473075" y="381000"/>
            <a:ext cx="4799013" cy="819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4341" name="TextBox 1"/>
          <p:cNvSpPr txBox="1">
            <a:spLocks noChangeArrowheads="1"/>
          </p:cNvSpPr>
          <p:nvPr/>
        </p:nvSpPr>
        <p:spPr bwMode="auto">
          <a:xfrm>
            <a:off x="1081088" y="1230313"/>
            <a:ext cx="3200400"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t">
            <a:spAutoFit/>
          </a:bodyPr>
          <a:lstStyle>
            <a:lvl1pPr>
              <a:defRPr sz="2400">
                <a:solidFill>
                  <a:srgbClr val="000000"/>
                </a:solidFill>
                <a:latin typeface="Times New Roman" charset="0"/>
                <a:ea typeface="MS PGothic" charset="0"/>
                <a:cs typeface="MS PGothic" charset="0"/>
              </a:defRPr>
            </a:lvl1pPr>
            <a:lvl2pPr marL="742950" indent="-285750">
              <a:defRPr sz="2400">
                <a:solidFill>
                  <a:srgbClr val="000000"/>
                </a:solidFill>
                <a:latin typeface="Times New Roman" charset="0"/>
                <a:ea typeface="MS PGothic" charset="0"/>
                <a:cs typeface="MS PGothic" charset="0"/>
              </a:defRPr>
            </a:lvl2pPr>
            <a:lvl3pPr marL="1143000" indent="-228600">
              <a:defRPr sz="2400">
                <a:solidFill>
                  <a:srgbClr val="000000"/>
                </a:solidFill>
                <a:latin typeface="Times New Roman" charset="0"/>
                <a:ea typeface="MS PGothic" charset="0"/>
                <a:cs typeface="MS PGothic" charset="0"/>
              </a:defRPr>
            </a:lvl3pPr>
            <a:lvl4pPr marL="1600200" indent="-228600">
              <a:defRPr sz="2400">
                <a:solidFill>
                  <a:srgbClr val="000000"/>
                </a:solidFill>
                <a:latin typeface="Times New Roman" charset="0"/>
                <a:ea typeface="MS PGothic" charset="0"/>
                <a:cs typeface="MS PGothic" charset="0"/>
              </a:defRPr>
            </a:lvl4pPr>
            <a:lvl5pPr marL="2057400" indent="-228600">
              <a:defRPr sz="2400">
                <a:solidFill>
                  <a:srgbClr val="000000"/>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rgbClr val="000000"/>
                </a:solidFill>
                <a:latin typeface="Times New Roman" charset="0"/>
                <a:ea typeface="MS PGothic" charset="0"/>
                <a:cs typeface="MS PGothic" charset="0"/>
              </a:defRPr>
            </a:lvl9pPr>
          </a:lstStyle>
          <a:p>
            <a:r>
              <a:rPr lang="en-US" sz="1800" dirty="0">
                <a:latin typeface="Arial Rounded MT Bold" charset="0"/>
              </a:rPr>
              <a:t>Managing the Atom Project</a:t>
            </a:r>
            <a:endParaRPr lang="en-US" sz="1800" dirty="0">
              <a:solidFill>
                <a:schemeClr val="tx1"/>
              </a:solidFill>
              <a:latin typeface="Arial Rounded MT Bold" charset="0"/>
            </a:endParaRPr>
          </a:p>
        </p:txBody>
      </p:sp>
    </p:spTree>
    <p:extLst>
      <p:ext uri="{BB962C8B-B14F-4D97-AF65-F5344CB8AC3E}">
        <p14:creationId xmlns:p14="http://schemas.microsoft.com/office/powerpoint/2010/main" val="33391909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544513" y="457200"/>
            <a:ext cx="7927975" cy="1104900"/>
          </a:xfrm>
        </p:spPr>
        <p:txBody>
          <a:bodyPr>
            <a:noAutofit/>
          </a:bodyPr>
          <a:lstStyle/>
          <a:p>
            <a:pPr eaLnBrk="1" fontAlgn="auto" hangingPunct="1">
              <a:spcAft>
                <a:spcPts val="0"/>
              </a:spcAft>
              <a:defRPr/>
            </a:pPr>
            <a:r>
              <a:rPr lang="en-US" sz="3600" dirty="0">
                <a:ea typeface="+mj-ea"/>
                <a:cs typeface="+mj-cs"/>
              </a:rPr>
              <a:t>Dateline: Russia</a:t>
            </a:r>
          </a:p>
        </p:txBody>
      </p:sp>
      <p:sp>
        <p:nvSpPr>
          <p:cNvPr id="22530" name="Rectangle 3"/>
          <p:cNvSpPr>
            <a:spLocks noGrp="1" noChangeArrowheads="1"/>
          </p:cNvSpPr>
          <p:nvPr>
            <p:ph type="body" sz="half" idx="1"/>
          </p:nvPr>
        </p:nvSpPr>
        <p:spPr>
          <a:xfrm>
            <a:off x="488156" y="1600200"/>
            <a:ext cx="4098925" cy="3810000"/>
          </a:xfrm>
        </p:spPr>
        <p:txBody>
          <a:bodyPr/>
          <a:lstStyle/>
          <a:p>
            <a:pPr marL="318770" indent="-318770">
              <a:lnSpc>
                <a:spcPct val="90000"/>
              </a:lnSpc>
            </a:pPr>
            <a:r>
              <a:rPr lang="en-US" altLang="en-US" dirty="0">
                <a:ea typeface="ＭＳ Ｐゴシック" charset="-128"/>
              </a:rPr>
              <a:t>Aggressive war in Ukraine; nuclear threats, modernization, novel weapons, exercises; cyberattacks; election interference</a:t>
            </a:r>
            <a:r>
              <a:rPr lang="is-IS" altLang="en-US" dirty="0">
                <a:ea typeface="ＭＳ Ｐゴシック" charset="-128"/>
              </a:rPr>
              <a:t>…</a:t>
            </a:r>
            <a:endParaRPr lang="en-US" altLang="en-US" dirty="0">
              <a:ea typeface="ＭＳ Ｐゴシック" charset="-128"/>
            </a:endParaRPr>
          </a:p>
          <a:p>
            <a:pPr eaLnBrk="1" hangingPunct="1">
              <a:lnSpc>
                <a:spcPct val="90000"/>
              </a:lnSpc>
            </a:pPr>
            <a:r>
              <a:rPr lang="en-US" altLang="en-US" dirty="0">
                <a:ea typeface="ＭＳ Ｐゴシック" charset="-128"/>
              </a:rPr>
              <a:t>Intense U.S.-Russian tensions</a:t>
            </a:r>
          </a:p>
          <a:p>
            <a:pPr lvl="1">
              <a:lnSpc>
                <a:spcPct val="90000"/>
              </a:lnSpc>
            </a:pPr>
            <a:r>
              <a:rPr lang="en-US" altLang="en-US" dirty="0">
                <a:ea typeface="ＭＳ Ｐゴシック" charset="-128"/>
              </a:rPr>
              <a:t>Almost all communication cut off – risk of escalation to direct conflict</a:t>
            </a:r>
          </a:p>
          <a:p>
            <a:pPr marL="318770" indent="-318770">
              <a:lnSpc>
                <a:spcPct val="90000"/>
              </a:lnSpc>
            </a:pPr>
            <a:r>
              <a:rPr lang="en-US" altLang="en-US" dirty="0">
                <a:ea typeface="ＭＳ Ｐゴシック" charset="-128"/>
              </a:rPr>
              <a:t>Russian forces, command and control vulnerable; arms control in crisis; potential for launch on false alarm or unintended crisis escalation</a:t>
            </a:r>
          </a:p>
        </p:txBody>
      </p:sp>
      <p:sp>
        <p:nvSpPr>
          <p:cNvPr id="22532" name="Text Box 5"/>
          <p:cNvSpPr txBox="1">
            <a:spLocks noChangeArrowheads="1"/>
          </p:cNvSpPr>
          <p:nvPr/>
        </p:nvSpPr>
        <p:spPr bwMode="auto">
          <a:xfrm>
            <a:off x="4640262" y="4806851"/>
            <a:ext cx="1828800" cy="338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699">
                <a:solidFill>
                  <a:srgbClr val="000000"/>
                </a:solidFill>
                <a:miter lim="800000"/>
                <a:headEnd type="none" w="sm" len="sm"/>
                <a:tailEnd type="none" w="sm" len="sm"/>
              </a14:hiddenLine>
            </a:ext>
          </a:extLst>
        </p:spPr>
        <p:txBody>
          <a:bodyPr>
            <a:spAutoFit/>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spcBef>
                <a:spcPct val="50000"/>
              </a:spcBef>
            </a:pPr>
            <a:r>
              <a:rPr lang="en-US" altLang="en-US" sz="1600" i="1" dirty="0">
                <a:solidFill>
                  <a:schemeClr val="tx1"/>
                </a:solidFill>
                <a:latin typeface="Tw Cen MT Condensed" charset="0"/>
                <a:ea typeface="Tw Cen MT Condensed" charset="0"/>
                <a:cs typeface="Tw Cen MT Condensed" charset="0"/>
              </a:rPr>
              <a:t>Source: </a:t>
            </a:r>
            <a:r>
              <a:rPr lang="en-US" altLang="en-US" sz="1600" dirty="0">
                <a:solidFill>
                  <a:schemeClr val="tx1"/>
                </a:solidFill>
                <a:latin typeface="Tw Cen MT Condensed" charset="0"/>
                <a:ea typeface="Tw Cen MT Condensed" charset="0"/>
                <a:cs typeface="Tw Cen MT Condensed" charset="0"/>
              </a:rPr>
              <a:t>ITAR-TASS</a:t>
            </a:r>
            <a:endParaRPr lang="en-US" altLang="en-US" sz="1600" i="1" dirty="0">
              <a:solidFill>
                <a:schemeClr val="tx1"/>
              </a:solidFill>
              <a:latin typeface="Tw Cen MT Condensed" charset="0"/>
              <a:ea typeface="Tw Cen MT Condensed" charset="0"/>
              <a:cs typeface="Tw Cen MT Condensed" charset="0"/>
            </a:endParaRPr>
          </a:p>
        </p:txBody>
      </p:sp>
      <p:sp>
        <p:nvSpPr>
          <p:cNvPr id="2" name="Slide Number Placeholder 1"/>
          <p:cNvSpPr>
            <a:spLocks noGrp="1"/>
          </p:cNvSpPr>
          <p:nvPr>
            <p:ph type="sldNum" sz="quarter" idx="12"/>
          </p:nvPr>
        </p:nvSpPr>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lnSpc>
                <a:spcPct val="80000"/>
              </a:lnSpc>
            </a:pPr>
            <a:fld id="{44D87D99-F948-7D48-AA78-9B9D39E88FB0}" type="slidenum">
              <a:rPr lang="en-US" altLang="en-US" sz="1200">
                <a:solidFill>
                  <a:srgbClr val="FFFFFF"/>
                </a:solidFill>
                <a:latin typeface="Tw Cen MT" charset="0"/>
              </a:rPr>
              <a:pPr>
                <a:lnSpc>
                  <a:spcPct val="80000"/>
                </a:lnSpc>
              </a:pPr>
              <a:t>10</a:t>
            </a:fld>
            <a:endParaRPr lang="en-US" altLang="en-US" sz="1200">
              <a:solidFill>
                <a:srgbClr val="FFFFFF"/>
              </a:solidFill>
              <a:latin typeface="Tw Cen MT" charset="0"/>
            </a:endParaRPr>
          </a:p>
        </p:txBody>
      </p:sp>
      <p:pic>
        <p:nvPicPr>
          <p:cNvPr id="3" name="Picture 2"/>
          <p:cNvPicPr>
            <a:picLocks noChangeAspect="1"/>
          </p:cNvPicPr>
          <p:nvPr/>
        </p:nvPicPr>
        <p:blipFill>
          <a:blip r:embed="rId3"/>
          <a:stretch>
            <a:fillRect/>
          </a:stretch>
        </p:blipFill>
        <p:spPr>
          <a:xfrm>
            <a:off x="4663281" y="1828800"/>
            <a:ext cx="4419601" cy="2978051"/>
          </a:xfrm>
          <a:prstGeom prst="rect">
            <a:avLst/>
          </a:prstGeom>
        </p:spPr>
      </p:pic>
    </p:spTree>
    <p:extLst>
      <p:ext uri="{BB962C8B-B14F-4D97-AF65-F5344CB8AC3E}">
        <p14:creationId xmlns:p14="http://schemas.microsoft.com/office/powerpoint/2010/main" val="2442438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544513" y="152400"/>
            <a:ext cx="7927975" cy="1104900"/>
          </a:xfrm>
        </p:spPr>
        <p:txBody>
          <a:bodyPr>
            <a:noAutofit/>
          </a:bodyPr>
          <a:lstStyle/>
          <a:p>
            <a:pPr eaLnBrk="1" fontAlgn="auto" hangingPunct="1">
              <a:spcAft>
                <a:spcPts val="0"/>
              </a:spcAft>
              <a:defRPr/>
            </a:pPr>
            <a:r>
              <a:rPr lang="en-US" sz="3600" dirty="0">
                <a:ea typeface="+mj-ea"/>
                <a:cs typeface="+mj-cs"/>
              </a:rPr>
              <a:t>Will Russia use nuclear weapons</a:t>
            </a:r>
            <a:br>
              <a:rPr lang="en-US" sz="3600" dirty="0">
                <a:ea typeface="+mj-ea"/>
                <a:cs typeface="+mj-cs"/>
              </a:rPr>
            </a:br>
            <a:r>
              <a:rPr lang="en-US" sz="3600" dirty="0">
                <a:ea typeface="+mj-ea"/>
                <a:cs typeface="+mj-cs"/>
              </a:rPr>
              <a:t>during the Ukraine war?</a:t>
            </a:r>
          </a:p>
        </p:txBody>
      </p:sp>
      <p:sp>
        <p:nvSpPr>
          <p:cNvPr id="22530" name="Rectangle 3"/>
          <p:cNvSpPr>
            <a:spLocks noGrp="1" noChangeArrowheads="1"/>
          </p:cNvSpPr>
          <p:nvPr>
            <p:ph type="body" sz="half" idx="1"/>
          </p:nvPr>
        </p:nvSpPr>
        <p:spPr>
          <a:xfrm>
            <a:off x="488156" y="1600200"/>
            <a:ext cx="4175125" cy="3810000"/>
          </a:xfrm>
        </p:spPr>
        <p:txBody>
          <a:bodyPr/>
          <a:lstStyle/>
          <a:p>
            <a:pPr marL="318770" indent="-318770">
              <a:lnSpc>
                <a:spcPct val="90000"/>
              </a:lnSpc>
            </a:pPr>
            <a:r>
              <a:rPr lang="en-US" altLang="en-US" dirty="0">
                <a:ea typeface="ＭＳ Ｐゴシック" charset="-128"/>
              </a:rPr>
              <a:t>Russian leaders might think could break “hurting stalemate,” stop a Ukrainian breakthrough, or end NATO support with nuclear use</a:t>
            </a:r>
          </a:p>
          <a:p>
            <a:pPr marL="729932" lvl="1" indent="-318770">
              <a:lnSpc>
                <a:spcPct val="90000"/>
              </a:lnSpc>
            </a:pPr>
            <a:r>
              <a:rPr lang="en-US" altLang="en-US" dirty="0">
                <a:ea typeface="ＭＳ Ｐゴシック" charset="-128"/>
              </a:rPr>
              <a:t>Destroy armored formations</a:t>
            </a:r>
          </a:p>
          <a:p>
            <a:pPr marL="729932" lvl="1" indent="-318770">
              <a:lnSpc>
                <a:spcPct val="90000"/>
              </a:lnSpc>
            </a:pPr>
            <a:r>
              <a:rPr lang="en-US" altLang="en-US" dirty="0">
                <a:ea typeface="ＭＳ Ｐゴシック" charset="-128"/>
              </a:rPr>
              <a:t>Threaten cities and demand surrender (Putin has referred to “precedent” of Hiroshima and Nagasaki)</a:t>
            </a:r>
          </a:p>
          <a:p>
            <a:pPr marL="729932" lvl="1" indent="-318770">
              <a:lnSpc>
                <a:spcPct val="90000"/>
              </a:lnSpc>
            </a:pPr>
            <a:r>
              <a:rPr lang="en-US" altLang="en-US" dirty="0">
                <a:ea typeface="ＭＳ Ｐゴシック" charset="-128"/>
              </a:rPr>
              <a:t>Use against NATO countries</a:t>
            </a:r>
          </a:p>
          <a:p>
            <a:pPr marL="318770" indent="-318770">
              <a:lnSpc>
                <a:spcPct val="90000"/>
              </a:lnSpc>
            </a:pPr>
            <a:r>
              <a:rPr lang="en-US" altLang="en-US" dirty="0">
                <a:ea typeface="ＭＳ Ｐゴシック" charset="-128"/>
              </a:rPr>
              <a:t>US has threatened “catastrophic” response</a:t>
            </a:r>
          </a:p>
          <a:p>
            <a:pPr marL="729932" lvl="1" indent="-318770">
              <a:lnSpc>
                <a:spcPct val="90000"/>
              </a:lnSpc>
            </a:pPr>
            <a:r>
              <a:rPr lang="en-US" altLang="en-US" dirty="0">
                <a:ea typeface="ＭＳ Ｐゴシック" charset="-128"/>
              </a:rPr>
              <a:t>Might Russia conclude it could deter substantial retaliation? </a:t>
            </a:r>
          </a:p>
        </p:txBody>
      </p:sp>
      <p:sp>
        <p:nvSpPr>
          <p:cNvPr id="22532" name="Text Box 5"/>
          <p:cNvSpPr txBox="1">
            <a:spLocks noChangeArrowheads="1"/>
          </p:cNvSpPr>
          <p:nvPr/>
        </p:nvSpPr>
        <p:spPr bwMode="auto">
          <a:xfrm>
            <a:off x="4815681" y="4267200"/>
            <a:ext cx="3810000"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699">
                <a:solidFill>
                  <a:srgbClr val="000000"/>
                </a:solidFill>
                <a:miter lim="800000"/>
                <a:headEnd type="none" w="sm" len="sm"/>
                <a:tailEnd type="none" w="sm" len="sm"/>
              </a14:hiddenLine>
            </a:ext>
          </a:extLst>
        </p:spPr>
        <p:txBody>
          <a:bodyPr wrap="square">
            <a:spAutoFit/>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spcBef>
                <a:spcPct val="50000"/>
              </a:spcBef>
            </a:pPr>
            <a:r>
              <a:rPr lang="en-US" altLang="en-US" sz="1600" dirty="0">
                <a:solidFill>
                  <a:schemeClr val="tx1"/>
                </a:solidFill>
                <a:latin typeface="Tw Cen MT Condensed" charset="0"/>
                <a:ea typeface="Tw Cen MT Condensed" charset="0"/>
                <a:cs typeface="Tw Cen MT Condensed" charset="0"/>
              </a:rPr>
              <a:t>Loading an </a:t>
            </a:r>
            <a:r>
              <a:rPr lang="en-US" altLang="en-US" sz="1600" dirty="0" err="1">
                <a:solidFill>
                  <a:schemeClr val="tx1"/>
                </a:solidFill>
                <a:latin typeface="Tw Cen MT Condensed" charset="0"/>
                <a:ea typeface="Tw Cen MT Condensed" charset="0"/>
                <a:cs typeface="Tw Cen MT Condensed" charset="0"/>
              </a:rPr>
              <a:t>Iskander</a:t>
            </a:r>
            <a:r>
              <a:rPr lang="en-US" altLang="en-US" sz="1600" dirty="0">
                <a:solidFill>
                  <a:schemeClr val="tx1"/>
                </a:solidFill>
                <a:latin typeface="Tw Cen MT Condensed" charset="0"/>
                <a:ea typeface="Tw Cen MT Condensed" charset="0"/>
                <a:cs typeface="Tw Cen MT Condensed" charset="0"/>
              </a:rPr>
              <a:t> missile, 2015  </a:t>
            </a:r>
            <a:r>
              <a:rPr lang="en-US" altLang="en-US" sz="1600" i="1" dirty="0">
                <a:solidFill>
                  <a:schemeClr val="tx1"/>
                </a:solidFill>
                <a:latin typeface="Tw Cen MT Condensed" charset="0"/>
                <a:ea typeface="Tw Cen MT Condensed" charset="0"/>
                <a:cs typeface="Tw Cen MT Condensed" charset="0"/>
              </a:rPr>
              <a:t>Source: </a:t>
            </a:r>
            <a:r>
              <a:rPr lang="en-US" altLang="en-US" sz="1600" dirty="0">
                <a:solidFill>
                  <a:schemeClr val="tx1"/>
                </a:solidFill>
                <a:latin typeface="Tw Cen MT Condensed" charset="0"/>
                <a:ea typeface="Tw Cen MT Condensed" charset="0"/>
                <a:cs typeface="Tw Cen MT Condensed" charset="0"/>
              </a:rPr>
              <a:t>Reuters</a:t>
            </a:r>
            <a:endParaRPr lang="en-US" altLang="en-US" sz="1600" i="1" dirty="0">
              <a:solidFill>
                <a:schemeClr val="tx1"/>
              </a:solidFill>
              <a:latin typeface="Tw Cen MT Condensed" charset="0"/>
              <a:ea typeface="Tw Cen MT Condensed" charset="0"/>
              <a:cs typeface="Tw Cen MT Condensed" charset="0"/>
            </a:endParaRPr>
          </a:p>
        </p:txBody>
      </p:sp>
      <p:sp>
        <p:nvSpPr>
          <p:cNvPr id="2" name="Slide Number Placeholder 1"/>
          <p:cNvSpPr>
            <a:spLocks noGrp="1"/>
          </p:cNvSpPr>
          <p:nvPr>
            <p:ph type="sldNum" sz="quarter" idx="12"/>
          </p:nvPr>
        </p:nvSpPr>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lnSpc>
                <a:spcPct val="80000"/>
              </a:lnSpc>
            </a:pPr>
            <a:fld id="{44D87D99-F948-7D48-AA78-9B9D39E88FB0}" type="slidenum">
              <a:rPr lang="en-US" altLang="en-US" sz="1200">
                <a:solidFill>
                  <a:srgbClr val="FFFFFF"/>
                </a:solidFill>
                <a:latin typeface="Tw Cen MT" charset="0"/>
              </a:rPr>
              <a:pPr>
                <a:lnSpc>
                  <a:spcPct val="80000"/>
                </a:lnSpc>
              </a:pPr>
              <a:t>11</a:t>
            </a:fld>
            <a:endParaRPr lang="en-US" altLang="en-US" sz="1200">
              <a:solidFill>
                <a:srgbClr val="FFFFFF"/>
              </a:solidFill>
              <a:latin typeface="Tw Cen MT" charset="0"/>
            </a:endParaRPr>
          </a:p>
        </p:txBody>
      </p:sp>
      <p:pic>
        <p:nvPicPr>
          <p:cNvPr id="1026" name="Picture 2" descr="Russian servicemen equip an Iskander tactical missile system at the Army-2015 international military-technical forum in Kubinka, outside Moscow, in June 2015.  | REUTERS">
            <a:extLst>
              <a:ext uri="{FF2B5EF4-FFF2-40B4-BE49-F238E27FC236}">
                <a16:creationId xmlns:a16="http://schemas.microsoft.com/office/drawing/2014/main" id="{8B9E2650-F7E4-9768-CBAA-423A3A0509C5}"/>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4833464" y="1714500"/>
            <a:ext cx="4340698" cy="2552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31176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544513" y="457200"/>
            <a:ext cx="7927975" cy="1104900"/>
          </a:xfrm>
        </p:spPr>
        <p:txBody>
          <a:bodyPr>
            <a:noAutofit/>
          </a:bodyPr>
          <a:lstStyle/>
          <a:p>
            <a:pPr eaLnBrk="1" fontAlgn="auto" hangingPunct="1">
              <a:spcAft>
                <a:spcPts val="0"/>
              </a:spcAft>
              <a:defRPr/>
            </a:pPr>
            <a:r>
              <a:rPr lang="en-US" sz="3600" dirty="0">
                <a:ea typeface="+mj-ea"/>
                <a:cs typeface="+mj-cs"/>
              </a:rPr>
              <a:t>Dateline: China</a:t>
            </a:r>
          </a:p>
        </p:txBody>
      </p:sp>
      <p:sp>
        <p:nvSpPr>
          <p:cNvPr id="22530" name="Rectangle 3"/>
          <p:cNvSpPr>
            <a:spLocks noGrp="1" noChangeArrowheads="1"/>
          </p:cNvSpPr>
          <p:nvPr>
            <p:ph type="body" sz="half" idx="1"/>
          </p:nvPr>
        </p:nvSpPr>
        <p:spPr>
          <a:xfrm>
            <a:off x="544513" y="1676400"/>
            <a:ext cx="4423568" cy="3810000"/>
          </a:xfrm>
        </p:spPr>
        <p:txBody>
          <a:bodyPr/>
          <a:lstStyle/>
          <a:p>
            <a:pPr eaLnBrk="1" hangingPunct="1">
              <a:lnSpc>
                <a:spcPct val="90000"/>
              </a:lnSpc>
            </a:pPr>
            <a:r>
              <a:rPr lang="en-US" altLang="en-US" dirty="0">
                <a:ea typeface="ＭＳ Ｐゴシック" charset="-128"/>
              </a:rPr>
              <a:t>Much smaller nuclear force, but major modernization underway</a:t>
            </a:r>
          </a:p>
          <a:p>
            <a:pPr lvl="1">
              <a:lnSpc>
                <a:spcPct val="90000"/>
              </a:lnSpc>
            </a:pPr>
            <a:r>
              <a:rPr lang="en-US" altLang="en-US" dirty="0">
                <a:ea typeface="ＭＳ Ｐゴシック" charset="-128"/>
              </a:rPr>
              <a:t>~400 weapons, but increasing</a:t>
            </a:r>
          </a:p>
          <a:p>
            <a:pPr lvl="1">
              <a:lnSpc>
                <a:spcPct val="90000"/>
              </a:lnSpc>
            </a:pPr>
            <a:r>
              <a:rPr lang="en-US" altLang="en-US" dirty="0">
                <a:ea typeface="ＭＳ Ｐゴシック" charset="-128"/>
              </a:rPr>
              <a:t>100s of nuclear missile silos under construction – possibly a goal of parity with the United States</a:t>
            </a:r>
          </a:p>
          <a:p>
            <a:pPr marL="318770" indent="-318770" eaLnBrk="1" hangingPunct="1">
              <a:lnSpc>
                <a:spcPct val="90000"/>
              </a:lnSpc>
            </a:pPr>
            <a:r>
              <a:rPr lang="en-US" altLang="en-US" dirty="0">
                <a:ea typeface="ＭＳ Ｐゴシック" charset="-128"/>
              </a:rPr>
              <a:t>Heightened U.S.-China tensions – Taiwan, South and East China seas, trade, cyber, other issues</a:t>
            </a:r>
          </a:p>
          <a:p>
            <a:pPr eaLnBrk="1" hangingPunct="1">
              <a:lnSpc>
                <a:spcPct val="90000"/>
              </a:lnSpc>
            </a:pPr>
            <a:r>
              <a:rPr lang="en-US" altLang="en-US" dirty="0">
                <a:ea typeface="ＭＳ Ｐゴシック" charset="-128"/>
              </a:rPr>
              <a:t>No arms control, verification, or dialogue on strategic issues in place</a:t>
            </a:r>
          </a:p>
          <a:p>
            <a:pPr lvl="1">
              <a:lnSpc>
                <a:spcPct val="90000"/>
              </a:lnSpc>
            </a:pPr>
            <a:r>
              <a:rPr lang="en-US" altLang="en-US" dirty="0">
                <a:ea typeface="ＭＳ Ｐゴシック" charset="-128"/>
              </a:rPr>
              <a:t>China (and Russia) concerned over U.S. missile defenses, conventional strike capabilities, nuclear forces</a:t>
            </a:r>
          </a:p>
        </p:txBody>
      </p:sp>
      <p:sp>
        <p:nvSpPr>
          <p:cNvPr id="22532" name="Text Box 5"/>
          <p:cNvSpPr txBox="1">
            <a:spLocks noChangeArrowheads="1"/>
          </p:cNvSpPr>
          <p:nvPr/>
        </p:nvSpPr>
        <p:spPr bwMode="auto">
          <a:xfrm>
            <a:off x="4968081" y="5757862"/>
            <a:ext cx="1828800" cy="338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699">
                <a:solidFill>
                  <a:srgbClr val="000000"/>
                </a:solidFill>
                <a:miter lim="800000"/>
                <a:headEnd type="none" w="sm" len="sm"/>
                <a:tailEnd type="none" w="sm" len="sm"/>
              </a14:hiddenLine>
            </a:ext>
          </a:extLst>
        </p:spPr>
        <p:txBody>
          <a:bodyPr>
            <a:spAutoFit/>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spcBef>
                <a:spcPct val="50000"/>
              </a:spcBef>
            </a:pPr>
            <a:r>
              <a:rPr lang="en-US" altLang="en-US" sz="1600" i="1" dirty="0">
                <a:solidFill>
                  <a:schemeClr val="tx1"/>
                </a:solidFill>
                <a:latin typeface="Tw Cen MT Condensed" charset="0"/>
                <a:ea typeface="Tw Cen MT Condensed" charset="0"/>
                <a:cs typeface="Tw Cen MT Condensed" charset="0"/>
              </a:rPr>
              <a:t>Source: </a:t>
            </a:r>
            <a:r>
              <a:rPr lang="en-US" altLang="en-US" sz="1600" dirty="0">
                <a:solidFill>
                  <a:schemeClr val="tx1"/>
                </a:solidFill>
                <a:latin typeface="Tw Cen MT Condensed" charset="0"/>
                <a:ea typeface="Tw Cen MT Condensed" charset="0"/>
                <a:cs typeface="Tw Cen MT Condensed" charset="0"/>
              </a:rPr>
              <a:t>AP, Li Gang</a:t>
            </a:r>
          </a:p>
        </p:txBody>
      </p:sp>
      <p:sp>
        <p:nvSpPr>
          <p:cNvPr id="2" name="Slide Number Placeholder 1"/>
          <p:cNvSpPr>
            <a:spLocks noGrp="1"/>
          </p:cNvSpPr>
          <p:nvPr>
            <p:ph type="sldNum" sz="quarter" idx="12"/>
          </p:nvPr>
        </p:nvSpPr>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lnSpc>
                <a:spcPct val="80000"/>
              </a:lnSpc>
            </a:pPr>
            <a:fld id="{44D87D99-F948-7D48-AA78-9B9D39E88FB0}" type="slidenum">
              <a:rPr lang="en-US" altLang="en-US" sz="1200">
                <a:solidFill>
                  <a:srgbClr val="FFFFFF"/>
                </a:solidFill>
                <a:latin typeface="Tw Cen MT" charset="0"/>
              </a:rPr>
              <a:pPr>
                <a:lnSpc>
                  <a:spcPct val="80000"/>
                </a:lnSpc>
              </a:pPr>
              <a:t>12</a:t>
            </a:fld>
            <a:endParaRPr lang="en-US" altLang="en-US" sz="1200">
              <a:solidFill>
                <a:srgbClr val="FFFFFF"/>
              </a:solidFill>
              <a:latin typeface="Tw Cen MT" charset="0"/>
            </a:endParaRPr>
          </a:p>
        </p:txBody>
      </p:sp>
      <p:pic>
        <p:nvPicPr>
          <p:cNvPr id="3" name="Picture 2">
            <a:extLst>
              <a:ext uri="{FF2B5EF4-FFF2-40B4-BE49-F238E27FC236}">
                <a16:creationId xmlns:a16="http://schemas.microsoft.com/office/drawing/2014/main" id="{9736B47F-CD2D-044C-8D2D-003D14E61FFA}"/>
              </a:ext>
            </a:extLst>
          </p:cNvPr>
          <p:cNvPicPr>
            <a:picLocks noChangeAspect="1"/>
          </p:cNvPicPr>
          <p:nvPr/>
        </p:nvPicPr>
        <p:blipFill>
          <a:blip r:embed="rId3"/>
          <a:stretch>
            <a:fillRect/>
          </a:stretch>
        </p:blipFill>
        <p:spPr>
          <a:xfrm>
            <a:off x="5044281" y="1752600"/>
            <a:ext cx="4038600" cy="4038600"/>
          </a:xfrm>
          <a:prstGeom prst="rect">
            <a:avLst/>
          </a:prstGeom>
        </p:spPr>
      </p:pic>
    </p:spTree>
    <p:extLst>
      <p:ext uri="{BB962C8B-B14F-4D97-AF65-F5344CB8AC3E}">
        <p14:creationId xmlns:p14="http://schemas.microsoft.com/office/powerpoint/2010/main" val="7845335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normAutofit fontScale="85000" lnSpcReduction="20000"/>
          </a:bodyPr>
          <a:lstStyle/>
          <a:p>
            <a:fld id="{C609B9A4-B33C-9A4D-B12E-475EB4DA68EA}" type="slidenum">
              <a:rPr lang="en-US"/>
              <a:pPr/>
              <a:t>13</a:t>
            </a:fld>
            <a:endParaRPr lang="en-US"/>
          </a:p>
        </p:txBody>
      </p:sp>
      <p:sp>
        <p:nvSpPr>
          <p:cNvPr id="21506" name="Rectangle 2"/>
          <p:cNvSpPr>
            <a:spLocks noGrp="1" noChangeArrowheads="1"/>
          </p:cNvSpPr>
          <p:nvPr>
            <p:ph type="title"/>
          </p:nvPr>
        </p:nvSpPr>
        <p:spPr>
          <a:xfrm>
            <a:off x="624880" y="533400"/>
            <a:ext cx="8316185" cy="990600"/>
          </a:xfrm>
        </p:spPr>
        <p:txBody>
          <a:bodyPr/>
          <a:lstStyle/>
          <a:p>
            <a:r>
              <a:rPr lang="en-US" sz="3600" dirty="0"/>
              <a:t>Dateline: North Korea</a:t>
            </a:r>
          </a:p>
        </p:txBody>
      </p:sp>
      <p:sp>
        <p:nvSpPr>
          <p:cNvPr id="21507" name="Rectangle 3"/>
          <p:cNvSpPr>
            <a:spLocks noGrp="1" noChangeArrowheads="1"/>
          </p:cNvSpPr>
          <p:nvPr>
            <p:ph type="body" idx="1"/>
          </p:nvPr>
        </p:nvSpPr>
        <p:spPr>
          <a:xfrm>
            <a:off x="624880" y="1600200"/>
            <a:ext cx="5029001" cy="4495800"/>
          </a:xfrm>
        </p:spPr>
        <p:txBody>
          <a:bodyPr/>
          <a:lstStyle/>
          <a:p>
            <a:pPr marL="318770" indent="-318770"/>
            <a:r>
              <a:rPr lang="en-US" dirty="0"/>
              <a:t>Unpredictable dictator armed </a:t>
            </a:r>
            <a:r>
              <a:rPr lang="en-US"/>
              <a:t>with dozens of </a:t>
            </a:r>
            <a:r>
              <a:rPr lang="en-US" dirty="0"/>
              <a:t>nuclear weapons, ballistic missiles</a:t>
            </a:r>
          </a:p>
          <a:p>
            <a:pPr marL="729932" lvl="1" indent="-318770"/>
            <a:r>
              <a:rPr lang="en-US" dirty="0"/>
              <a:t>Flurry of missile testing, nuclear test any day, HEU, Pu production unabated</a:t>
            </a:r>
          </a:p>
          <a:p>
            <a:pPr lvl="1"/>
            <a:r>
              <a:rPr lang="en-US" dirty="0"/>
              <a:t>Has threatened to rain “nuclear fire” on ROK, Japan, United States</a:t>
            </a:r>
          </a:p>
          <a:p>
            <a:pPr marL="318770" indent="-318770"/>
            <a:r>
              <a:rPr lang="en-US" dirty="0"/>
              <a:t>History of provocations against ROK – could lead to conflict</a:t>
            </a:r>
          </a:p>
          <a:p>
            <a:pPr marL="318770" indent="-318770"/>
            <a:r>
              <a:rPr lang="en-US" dirty="0"/>
              <a:t>Agreements, sanctions, threats have all failed </a:t>
            </a:r>
          </a:p>
          <a:p>
            <a:pPr marL="318770" indent="-318770"/>
            <a:r>
              <a:rPr lang="en-US" dirty="0"/>
              <a:t>No clear prospects for “denuclearization”</a:t>
            </a: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a:ext>
            </a:extLst>
          </a:blip>
          <a:srcRect b="-7787"/>
          <a:stretch/>
        </p:blipFill>
        <p:spPr>
          <a:xfrm>
            <a:off x="5653881" y="1790907"/>
            <a:ext cx="3428841" cy="4457493"/>
          </a:xfrm>
          <a:prstGeom prst="rect">
            <a:avLst/>
          </a:prstGeom>
        </p:spPr>
      </p:pic>
      <p:sp>
        <p:nvSpPr>
          <p:cNvPr id="3" name="TextBox 2"/>
          <p:cNvSpPr txBox="1"/>
          <p:nvPr/>
        </p:nvSpPr>
        <p:spPr>
          <a:xfrm>
            <a:off x="5577681" y="5911334"/>
            <a:ext cx="2590800" cy="369332"/>
          </a:xfrm>
          <a:prstGeom prst="rect">
            <a:avLst/>
          </a:prstGeom>
          <a:noFill/>
        </p:spPr>
        <p:txBody>
          <a:bodyPr wrap="square" rtlCol="0">
            <a:spAutoFit/>
          </a:bodyPr>
          <a:lstStyle/>
          <a:p>
            <a:r>
              <a:rPr lang="en-US" sz="1800" dirty="0">
                <a:latin typeface="+mn-lt"/>
                <a:ea typeface="Tw Cen MT Condensed Extra Bold" charset="0"/>
                <a:cs typeface="Tw Cen MT Condensed Extra Bold" charset="0"/>
              </a:rPr>
              <a:t>Source: KCNA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544513" y="152400"/>
            <a:ext cx="7927975" cy="1104900"/>
          </a:xfrm>
        </p:spPr>
        <p:txBody>
          <a:bodyPr>
            <a:noAutofit/>
          </a:bodyPr>
          <a:lstStyle/>
          <a:p>
            <a:pPr eaLnBrk="1" fontAlgn="auto" hangingPunct="1">
              <a:spcAft>
                <a:spcPts val="0"/>
              </a:spcAft>
              <a:defRPr/>
            </a:pPr>
            <a:r>
              <a:rPr lang="en-US" sz="3600" dirty="0">
                <a:ea typeface="+mj-ea"/>
                <a:cs typeface="+mj-cs"/>
              </a:rPr>
              <a:t>From Kim’s perspective:</a:t>
            </a:r>
            <a:br>
              <a:rPr lang="en-US" sz="3600" dirty="0">
                <a:ea typeface="+mj-ea"/>
                <a:cs typeface="+mj-cs"/>
              </a:rPr>
            </a:br>
            <a:r>
              <a:rPr lang="en-US" sz="3600" dirty="0">
                <a:ea typeface="+mj-ea"/>
                <a:cs typeface="+mj-cs"/>
              </a:rPr>
              <a:t>A potential conflict scenario</a:t>
            </a:r>
          </a:p>
        </p:txBody>
      </p:sp>
      <p:sp>
        <p:nvSpPr>
          <p:cNvPr id="22530" name="Rectangle 3"/>
          <p:cNvSpPr>
            <a:spLocks noGrp="1" noChangeArrowheads="1"/>
          </p:cNvSpPr>
          <p:nvPr>
            <p:ph type="body" sz="half" idx="1"/>
          </p:nvPr>
        </p:nvSpPr>
        <p:spPr>
          <a:xfrm>
            <a:off x="488156" y="1600200"/>
            <a:ext cx="4479925" cy="5105400"/>
          </a:xfrm>
        </p:spPr>
        <p:txBody>
          <a:bodyPr/>
          <a:lstStyle/>
          <a:p>
            <a:pPr marL="318770" indent="-318770">
              <a:lnSpc>
                <a:spcPct val="90000"/>
              </a:lnSpc>
            </a:pPr>
            <a:r>
              <a:rPr lang="en-US" altLang="en-US" dirty="0">
                <a:ea typeface="ＭＳ Ｐゴシック" charset="-128"/>
              </a:rPr>
              <a:t>Imagine:</a:t>
            </a:r>
          </a:p>
          <a:p>
            <a:pPr marL="729932" lvl="1" indent="-318770">
              <a:lnSpc>
                <a:spcPct val="90000"/>
              </a:lnSpc>
            </a:pPr>
            <a:r>
              <a:rPr lang="en-US" altLang="en-US" dirty="0">
                <a:ea typeface="ＭＳ Ｐゴシック" charset="-128"/>
              </a:rPr>
              <a:t>A major North Korean provocation – e.g., shelling an island again</a:t>
            </a:r>
          </a:p>
          <a:p>
            <a:pPr marL="729932" lvl="1" indent="-318770">
              <a:lnSpc>
                <a:spcPct val="90000"/>
              </a:lnSpc>
            </a:pPr>
            <a:r>
              <a:rPr lang="en-US" altLang="en-US" dirty="0">
                <a:ea typeface="ＭＳ Ｐゴシック" charset="-128"/>
              </a:rPr>
              <a:t>South Korea insists on striking back harder, to reestablish deterrence</a:t>
            </a:r>
          </a:p>
          <a:p>
            <a:pPr marL="729932" lvl="1" indent="-318770">
              <a:lnSpc>
                <a:spcPct val="90000"/>
              </a:lnSpc>
            </a:pPr>
            <a:r>
              <a:rPr lang="en-US" altLang="en-US" dirty="0">
                <a:ea typeface="ＭＳ Ｐゴシック" charset="-128"/>
              </a:rPr>
              <a:t>North Korea uses ~6 conventional missiles against a U.S. airbase</a:t>
            </a:r>
          </a:p>
          <a:p>
            <a:pPr marL="729932" lvl="1" indent="-318770">
              <a:lnSpc>
                <a:spcPct val="90000"/>
              </a:lnSpc>
            </a:pPr>
            <a:r>
              <a:rPr lang="en-US" altLang="en-US" dirty="0">
                <a:ea typeface="ＭＳ Ｐゴシック" charset="-128"/>
              </a:rPr>
              <a:t>ROK, U.S., begin an air campaign to destroy the DPRK’s missiles</a:t>
            </a:r>
          </a:p>
          <a:p>
            <a:pPr marL="318770" indent="-318770">
              <a:lnSpc>
                <a:spcPct val="90000"/>
              </a:lnSpc>
            </a:pPr>
            <a:r>
              <a:rPr lang="en-US" altLang="en-US" dirty="0">
                <a:ea typeface="ＭＳ Ｐゴシック" charset="-128"/>
              </a:rPr>
              <a:t>DPRK faces “use them or lose them” pressures</a:t>
            </a:r>
          </a:p>
          <a:p>
            <a:pPr marL="318770" indent="-318770">
              <a:lnSpc>
                <a:spcPct val="90000"/>
              </a:lnSpc>
            </a:pPr>
            <a:r>
              <a:rPr lang="en-US" altLang="en-US" dirty="0">
                <a:ea typeface="ＭＳ Ｐゴシック" charset="-128"/>
              </a:rPr>
              <a:t>Can they tell the air campaign is not intended as a prelude to an all-out regime-change attack?</a:t>
            </a:r>
          </a:p>
          <a:p>
            <a:pPr marL="0" indent="0">
              <a:lnSpc>
                <a:spcPct val="90000"/>
              </a:lnSpc>
              <a:buNone/>
            </a:pPr>
            <a:endParaRPr lang="en-US" altLang="en-US" dirty="0">
              <a:ea typeface="ＭＳ Ｐゴシック" charset="-128"/>
            </a:endParaRPr>
          </a:p>
        </p:txBody>
      </p:sp>
      <p:sp>
        <p:nvSpPr>
          <p:cNvPr id="22532" name="Text Box 5"/>
          <p:cNvSpPr txBox="1">
            <a:spLocks noChangeArrowheads="1"/>
          </p:cNvSpPr>
          <p:nvPr/>
        </p:nvSpPr>
        <p:spPr bwMode="auto">
          <a:xfrm>
            <a:off x="4968081" y="4347056"/>
            <a:ext cx="3886200" cy="7078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699">
                <a:solidFill>
                  <a:srgbClr val="000000"/>
                </a:solidFill>
                <a:miter lim="800000"/>
                <a:headEnd type="none" w="sm" len="sm"/>
                <a:tailEnd type="none" w="sm" len="sm"/>
              </a14:hiddenLine>
            </a:ext>
          </a:extLst>
        </p:spPr>
        <p:txBody>
          <a:bodyPr wrap="square">
            <a:spAutoFit/>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spcBef>
                <a:spcPct val="50000"/>
              </a:spcBef>
            </a:pPr>
            <a:r>
              <a:rPr lang="en-US" altLang="en-US" sz="1600" i="1" dirty="0">
                <a:solidFill>
                  <a:schemeClr val="tx1"/>
                </a:solidFill>
                <a:latin typeface="+mn-lt"/>
                <a:ea typeface="Tw Cen MT Condensed" charset="0"/>
                <a:cs typeface="Tw Cen MT Condensed" charset="0"/>
              </a:rPr>
              <a:t>Source: </a:t>
            </a:r>
            <a:r>
              <a:rPr lang="en-US" altLang="en-US" sz="1600" dirty="0">
                <a:solidFill>
                  <a:schemeClr val="tx1"/>
                </a:solidFill>
                <a:latin typeface="+mn-lt"/>
                <a:ea typeface="Tw Cen MT Condensed" charset="0"/>
                <a:cs typeface="Tw Cen MT Condensed" charset="0"/>
              </a:rPr>
              <a:t>Reuters</a:t>
            </a:r>
            <a:endParaRPr lang="en-US" sz="1600" dirty="0">
              <a:solidFill>
                <a:schemeClr val="tx1"/>
              </a:solidFill>
              <a:latin typeface="+mn-lt"/>
            </a:endParaRPr>
          </a:p>
          <a:p>
            <a:pPr>
              <a:spcBef>
                <a:spcPct val="50000"/>
              </a:spcBef>
            </a:pPr>
            <a:endParaRPr lang="en-US" altLang="en-US" sz="1600" i="1" dirty="0">
              <a:solidFill>
                <a:schemeClr val="tx1"/>
              </a:solidFill>
              <a:latin typeface="Tw Cen MT Condensed" charset="0"/>
              <a:ea typeface="Tw Cen MT Condensed" charset="0"/>
              <a:cs typeface="Tw Cen MT Condensed" charset="0"/>
            </a:endParaRPr>
          </a:p>
        </p:txBody>
      </p:sp>
      <p:sp>
        <p:nvSpPr>
          <p:cNvPr id="2" name="Slide Number Placeholder 1"/>
          <p:cNvSpPr>
            <a:spLocks noGrp="1"/>
          </p:cNvSpPr>
          <p:nvPr>
            <p:ph type="sldNum" sz="quarter" idx="12"/>
          </p:nvPr>
        </p:nvSpPr>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lnSpc>
                <a:spcPct val="80000"/>
              </a:lnSpc>
            </a:pPr>
            <a:fld id="{44D87D99-F948-7D48-AA78-9B9D39E88FB0}" type="slidenum">
              <a:rPr lang="en-US" altLang="en-US" sz="1200">
                <a:solidFill>
                  <a:srgbClr val="FFFFFF"/>
                </a:solidFill>
                <a:latin typeface="Tw Cen MT" charset="0"/>
              </a:rPr>
              <a:pPr>
                <a:lnSpc>
                  <a:spcPct val="80000"/>
                </a:lnSpc>
              </a:pPr>
              <a:t>14</a:t>
            </a:fld>
            <a:endParaRPr lang="en-US" altLang="en-US" sz="1200">
              <a:solidFill>
                <a:srgbClr val="FFFFFF"/>
              </a:solidFill>
              <a:latin typeface="Tw Cen MT" charset="0"/>
            </a:endParaRPr>
          </a:p>
        </p:txBody>
      </p:sp>
      <p:sp>
        <p:nvSpPr>
          <p:cNvPr id="3" name="Rectangle 2">
            <a:extLst>
              <a:ext uri="{FF2B5EF4-FFF2-40B4-BE49-F238E27FC236}">
                <a16:creationId xmlns:a16="http://schemas.microsoft.com/office/drawing/2014/main" id="{176FC291-E731-6F42-ABC5-614610D43D0A}"/>
              </a:ext>
            </a:extLst>
          </p:cNvPr>
          <p:cNvSpPr/>
          <p:nvPr/>
        </p:nvSpPr>
        <p:spPr>
          <a:xfrm>
            <a:off x="2332038" y="3013502"/>
            <a:ext cx="3222624" cy="338554"/>
          </a:xfrm>
          <a:prstGeom prst="rect">
            <a:avLst/>
          </a:prstGeom>
        </p:spPr>
        <p:txBody>
          <a:bodyPr wrap="square">
            <a:spAutoFit/>
          </a:bodyPr>
          <a:lstStyle/>
          <a:p>
            <a:endParaRPr lang="en-US" sz="1600" dirty="0"/>
          </a:p>
        </p:txBody>
      </p:sp>
      <p:pic>
        <p:nvPicPr>
          <p:cNvPr id="4" name="Picture 3">
            <a:extLst>
              <a:ext uri="{FF2B5EF4-FFF2-40B4-BE49-F238E27FC236}">
                <a16:creationId xmlns:a16="http://schemas.microsoft.com/office/drawing/2014/main" id="{E9BB0FE6-8124-FC43-B848-6126592A89E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073829" y="1614899"/>
            <a:ext cx="4091421" cy="2728501"/>
          </a:xfrm>
          <a:prstGeom prst="rect">
            <a:avLst/>
          </a:prstGeom>
        </p:spPr>
      </p:pic>
    </p:spTree>
    <p:extLst>
      <p:ext uri="{BB962C8B-B14F-4D97-AF65-F5344CB8AC3E}">
        <p14:creationId xmlns:p14="http://schemas.microsoft.com/office/powerpoint/2010/main" val="26866638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544513" y="457200"/>
            <a:ext cx="7927975" cy="1104900"/>
          </a:xfrm>
        </p:spPr>
        <p:txBody>
          <a:bodyPr>
            <a:noAutofit/>
          </a:bodyPr>
          <a:lstStyle/>
          <a:p>
            <a:pPr eaLnBrk="1" fontAlgn="auto" hangingPunct="1">
              <a:spcAft>
                <a:spcPts val="0"/>
              </a:spcAft>
              <a:defRPr/>
            </a:pPr>
            <a:r>
              <a:rPr lang="en-US" sz="3600" dirty="0">
                <a:ea typeface="+mj-ea"/>
                <a:cs typeface="+mj-cs"/>
              </a:rPr>
              <a:t>Dateline: South Asia</a:t>
            </a:r>
          </a:p>
        </p:txBody>
      </p:sp>
      <p:sp>
        <p:nvSpPr>
          <p:cNvPr id="22530" name="Rectangle 3"/>
          <p:cNvSpPr>
            <a:spLocks noGrp="1" noChangeArrowheads="1"/>
          </p:cNvSpPr>
          <p:nvPr>
            <p:ph type="body" sz="half" idx="1"/>
          </p:nvPr>
        </p:nvSpPr>
        <p:spPr>
          <a:xfrm>
            <a:off x="320675" y="1676400"/>
            <a:ext cx="4723606" cy="3810000"/>
          </a:xfrm>
        </p:spPr>
        <p:txBody>
          <a:bodyPr/>
          <a:lstStyle/>
          <a:p>
            <a:pPr eaLnBrk="1" hangingPunct="1">
              <a:lnSpc>
                <a:spcPct val="90000"/>
              </a:lnSpc>
            </a:pPr>
            <a:r>
              <a:rPr lang="en-US" altLang="en-US" dirty="0">
                <a:ea typeface="ＭＳ Ｐゴシック" charset="-128"/>
              </a:rPr>
              <a:t>Ongoing nuclear arms race between Pakistan and India – who have fought 4 wars</a:t>
            </a:r>
          </a:p>
          <a:p>
            <a:pPr eaLnBrk="1" hangingPunct="1">
              <a:lnSpc>
                <a:spcPct val="90000"/>
              </a:lnSpc>
            </a:pPr>
            <a:r>
              <a:rPr lang="en-US" altLang="en-US" dirty="0">
                <a:ea typeface="ＭＳ Ｐゴシック" charset="-128"/>
              </a:rPr>
              <a:t>Military doctrines with unclear redlines; terrorists might provoke conflict; could blunder into war</a:t>
            </a:r>
          </a:p>
          <a:p>
            <a:pPr lvl="1">
              <a:lnSpc>
                <a:spcPct val="90000"/>
              </a:lnSpc>
            </a:pPr>
            <a:r>
              <a:rPr lang="en-US" altLang="en-US" dirty="0">
                <a:ea typeface="ＭＳ Ｐゴシック" charset="-128"/>
              </a:rPr>
              <a:t>But have managed recent crises successfully</a:t>
            </a:r>
          </a:p>
          <a:p>
            <a:pPr eaLnBrk="1" hangingPunct="1">
              <a:lnSpc>
                <a:spcPct val="90000"/>
              </a:lnSpc>
            </a:pPr>
            <a:r>
              <a:rPr lang="en-US" altLang="en-US" dirty="0">
                <a:ea typeface="ＭＳ Ｐゴシック" charset="-128"/>
              </a:rPr>
              <a:t>Pakistan has a growing nuclear arsenal, and some of the world’s most capable terrorists</a:t>
            </a:r>
          </a:p>
          <a:p>
            <a:pPr eaLnBrk="1" hangingPunct="1">
              <a:lnSpc>
                <a:spcPct val="90000"/>
              </a:lnSpc>
            </a:pPr>
            <a:r>
              <a:rPr lang="en-US" altLang="en-US" dirty="0">
                <a:ea typeface="ＭＳ Ｐゴシック" charset="-128"/>
              </a:rPr>
              <a:t>Some modeling suggests even Indo-Pakistani nuclear war could cause “nuclear fall”</a:t>
            </a:r>
          </a:p>
        </p:txBody>
      </p:sp>
      <p:sp>
        <p:nvSpPr>
          <p:cNvPr id="22532" name="Text Box 5"/>
          <p:cNvSpPr txBox="1">
            <a:spLocks noChangeArrowheads="1"/>
          </p:cNvSpPr>
          <p:nvPr/>
        </p:nvSpPr>
        <p:spPr bwMode="auto">
          <a:xfrm>
            <a:off x="5044281" y="4309646"/>
            <a:ext cx="2286000"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699">
                <a:solidFill>
                  <a:srgbClr val="000000"/>
                </a:solidFill>
                <a:miter lim="800000"/>
                <a:headEnd type="none" w="sm" len="sm"/>
                <a:tailEnd type="none" w="sm" len="sm"/>
              </a14:hiddenLine>
            </a:ext>
          </a:extLst>
        </p:spPr>
        <p:txBody>
          <a:bodyPr wrap="square">
            <a:spAutoFit/>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spcBef>
                <a:spcPct val="50000"/>
              </a:spcBef>
            </a:pPr>
            <a:r>
              <a:rPr lang="en-US" altLang="en-US" sz="1600" i="1" dirty="0">
                <a:solidFill>
                  <a:schemeClr val="tx1"/>
                </a:solidFill>
                <a:latin typeface="Tw Cen MT Condensed" charset="0"/>
                <a:ea typeface="Tw Cen MT Condensed" charset="0"/>
                <a:cs typeface="Tw Cen MT Condensed" charset="0"/>
              </a:rPr>
              <a:t>Source</a:t>
            </a:r>
            <a:r>
              <a:rPr lang="en-US" altLang="en-US" sz="1600" i="1">
                <a:solidFill>
                  <a:schemeClr val="tx1"/>
                </a:solidFill>
                <a:latin typeface="Tw Cen MT Condensed" charset="0"/>
                <a:ea typeface="Tw Cen MT Condensed" charset="0"/>
                <a:cs typeface="Tw Cen MT Condensed" charset="0"/>
              </a:rPr>
              <a:t>: </a:t>
            </a:r>
            <a:r>
              <a:rPr lang="en-US" altLang="en-US" sz="1600">
                <a:solidFill>
                  <a:schemeClr val="tx1"/>
                </a:solidFill>
                <a:latin typeface="Tw Cen MT Condensed" charset="0"/>
                <a:ea typeface="Tw Cen MT Condensed" charset="0"/>
                <a:cs typeface="Tw Cen MT Condensed" charset="0"/>
              </a:rPr>
              <a:t>Wikimedia Commons</a:t>
            </a:r>
            <a:endParaRPr lang="en-US" altLang="en-US" sz="1600" i="1" dirty="0">
              <a:solidFill>
                <a:schemeClr val="tx1"/>
              </a:solidFill>
              <a:latin typeface="Tw Cen MT Condensed" charset="0"/>
              <a:ea typeface="Tw Cen MT Condensed" charset="0"/>
              <a:cs typeface="Tw Cen MT Condensed" charset="0"/>
            </a:endParaRPr>
          </a:p>
        </p:txBody>
      </p:sp>
      <p:sp>
        <p:nvSpPr>
          <p:cNvPr id="2" name="Slide Number Placeholder 1"/>
          <p:cNvSpPr>
            <a:spLocks noGrp="1"/>
          </p:cNvSpPr>
          <p:nvPr>
            <p:ph type="sldNum" sz="quarter" idx="12"/>
          </p:nvPr>
        </p:nvSpPr>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lnSpc>
                <a:spcPct val="80000"/>
              </a:lnSpc>
            </a:pPr>
            <a:fld id="{44D87D99-F948-7D48-AA78-9B9D39E88FB0}" type="slidenum">
              <a:rPr lang="en-US" altLang="en-US" sz="1200">
                <a:solidFill>
                  <a:srgbClr val="FFFFFF"/>
                </a:solidFill>
                <a:latin typeface="Tw Cen MT" charset="0"/>
              </a:rPr>
              <a:pPr>
                <a:lnSpc>
                  <a:spcPct val="80000"/>
                </a:lnSpc>
              </a:pPr>
              <a:t>15</a:t>
            </a:fld>
            <a:endParaRPr lang="en-US" altLang="en-US" sz="1200">
              <a:solidFill>
                <a:srgbClr val="FFFFFF"/>
              </a:solidFill>
              <a:latin typeface="Tw Cen MT"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080888" y="1701683"/>
            <a:ext cx="3971433" cy="2565518"/>
          </a:xfrm>
          <a:prstGeom prst="rect">
            <a:avLst/>
          </a:prstGeom>
        </p:spPr>
      </p:pic>
    </p:spTree>
    <p:extLst>
      <p:ext uri="{BB962C8B-B14F-4D97-AF65-F5344CB8AC3E}">
        <p14:creationId xmlns:p14="http://schemas.microsoft.com/office/powerpoint/2010/main" val="19571408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normAutofit fontScale="85000" lnSpcReduction="20000"/>
          </a:bodyPr>
          <a:lstStyle/>
          <a:p>
            <a:fld id="{C609B9A4-B33C-9A4D-B12E-475EB4DA68EA}" type="slidenum">
              <a:rPr lang="en-US"/>
              <a:pPr/>
              <a:t>16</a:t>
            </a:fld>
            <a:endParaRPr lang="en-US"/>
          </a:p>
        </p:txBody>
      </p:sp>
      <p:sp>
        <p:nvSpPr>
          <p:cNvPr id="21506" name="Rectangle 2"/>
          <p:cNvSpPr>
            <a:spLocks noGrp="1" noChangeArrowheads="1"/>
          </p:cNvSpPr>
          <p:nvPr>
            <p:ph type="title"/>
          </p:nvPr>
        </p:nvSpPr>
        <p:spPr>
          <a:xfrm>
            <a:off x="624880" y="457200"/>
            <a:ext cx="8316185" cy="990600"/>
          </a:xfrm>
        </p:spPr>
        <p:txBody>
          <a:bodyPr/>
          <a:lstStyle/>
          <a:p>
            <a:r>
              <a:rPr lang="en-US" dirty="0"/>
              <a:t>Dateline: Iran</a:t>
            </a:r>
          </a:p>
        </p:txBody>
      </p:sp>
      <p:sp>
        <p:nvSpPr>
          <p:cNvPr id="21507" name="Rectangle 3"/>
          <p:cNvSpPr>
            <a:spLocks noGrp="1" noChangeArrowheads="1"/>
          </p:cNvSpPr>
          <p:nvPr>
            <p:ph type="body" idx="1"/>
          </p:nvPr>
        </p:nvSpPr>
        <p:spPr>
          <a:xfrm>
            <a:off x="624880" y="1600200"/>
            <a:ext cx="5105201" cy="4495800"/>
          </a:xfrm>
        </p:spPr>
        <p:txBody>
          <a:bodyPr/>
          <a:lstStyle/>
          <a:p>
            <a:pPr marL="318770" indent="-318770"/>
            <a:r>
              <a:rPr lang="en-US" dirty="0"/>
              <a:t>Nuclear agreement reduced risk – but attempts to rebuild it have failed</a:t>
            </a:r>
          </a:p>
          <a:p>
            <a:pPr marL="318770" indent="-318770"/>
            <a:r>
              <a:rPr lang="en-US" dirty="0"/>
              <a:t>Iran now has ability to produce several bombs’ worth of HEU quickly</a:t>
            </a:r>
          </a:p>
          <a:p>
            <a:r>
              <a:rPr lang="en-US" dirty="0"/>
              <a:t>Iran continues to support terrorist groups, undermine countries in the region, threaten Israel, test longer-range ballistic missiles – and has never given an honest declaration of its past nuclear weapons efforts</a:t>
            </a:r>
          </a:p>
          <a:p>
            <a:pPr lvl="1"/>
            <a:r>
              <a:rPr lang="en-US" dirty="0"/>
              <a:t>Israel/Hamas could become regional war</a:t>
            </a:r>
          </a:p>
          <a:p>
            <a:pPr marL="318770" indent="-318770"/>
            <a:r>
              <a:rPr lang="en-US" dirty="0"/>
              <a:t>Where next?</a:t>
            </a:r>
          </a:p>
        </p:txBody>
      </p:sp>
      <p:sp>
        <p:nvSpPr>
          <p:cNvPr id="3" name="TextBox 2"/>
          <p:cNvSpPr txBox="1"/>
          <p:nvPr/>
        </p:nvSpPr>
        <p:spPr>
          <a:xfrm>
            <a:off x="5653881" y="5193058"/>
            <a:ext cx="2590800" cy="369332"/>
          </a:xfrm>
          <a:prstGeom prst="rect">
            <a:avLst/>
          </a:prstGeom>
          <a:noFill/>
        </p:spPr>
        <p:txBody>
          <a:bodyPr wrap="square" rtlCol="0">
            <a:spAutoFit/>
          </a:bodyPr>
          <a:lstStyle/>
          <a:p>
            <a:r>
              <a:rPr lang="en-US" sz="1800" dirty="0">
                <a:latin typeface="+mn-lt"/>
                <a:ea typeface="Tw Cen MT Condensed Extra Bold" charset="0"/>
                <a:cs typeface="Tw Cen MT Condensed Extra Bold" charset="0"/>
              </a:rPr>
              <a:t>Source: </a:t>
            </a:r>
            <a:r>
              <a:rPr lang="en-US" sz="1800" dirty="0" err="1">
                <a:latin typeface="+mn-lt"/>
                <a:ea typeface="Tw Cen MT Condensed Extra Bold" charset="0"/>
                <a:cs typeface="Tw Cen MT Condensed Extra Bold" charset="0"/>
              </a:rPr>
              <a:t>khamenei.ir</a:t>
            </a:r>
            <a:endParaRPr lang="en-US" sz="1800" dirty="0">
              <a:latin typeface="+mn-lt"/>
              <a:ea typeface="Tw Cen MT Condensed Extra Bold" charset="0"/>
              <a:cs typeface="Tw Cen MT Condensed Extra Bold" charset="0"/>
            </a:endParaRPr>
          </a:p>
        </p:txBody>
      </p:sp>
      <p:pic>
        <p:nvPicPr>
          <p:cNvPr id="5" name="Picture 4"/>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5730081" y="1752600"/>
            <a:ext cx="3291999" cy="3440458"/>
          </a:xfrm>
          <a:prstGeom prst="rect">
            <a:avLst/>
          </a:prstGeom>
        </p:spPr>
      </p:pic>
    </p:spTree>
    <p:extLst>
      <p:ext uri="{BB962C8B-B14F-4D97-AF65-F5344CB8AC3E}">
        <p14:creationId xmlns:p14="http://schemas.microsoft.com/office/powerpoint/2010/main" val="10544583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normAutofit fontScale="85000" lnSpcReduction="20000"/>
          </a:bodyPr>
          <a:lstStyle/>
          <a:p>
            <a:fld id="{C609B9A4-B33C-9A4D-B12E-475EB4DA68EA}" type="slidenum">
              <a:rPr lang="en-US"/>
              <a:pPr/>
              <a:t>17</a:t>
            </a:fld>
            <a:endParaRPr lang="en-US"/>
          </a:p>
        </p:txBody>
      </p:sp>
      <p:sp>
        <p:nvSpPr>
          <p:cNvPr id="21506" name="Rectangle 2"/>
          <p:cNvSpPr>
            <a:spLocks noGrp="1" noChangeArrowheads="1"/>
          </p:cNvSpPr>
          <p:nvPr>
            <p:ph type="title"/>
          </p:nvPr>
        </p:nvSpPr>
        <p:spPr>
          <a:xfrm>
            <a:off x="624880" y="457200"/>
            <a:ext cx="8316185" cy="990600"/>
          </a:xfrm>
        </p:spPr>
        <p:txBody>
          <a:bodyPr/>
          <a:lstStyle/>
          <a:p>
            <a:r>
              <a:rPr lang="en-US" sz="3600" dirty="0">
                <a:latin typeface="+mj-lt"/>
              </a:rPr>
              <a:t>The surprising success of nonproliferation</a:t>
            </a:r>
          </a:p>
        </p:txBody>
      </p:sp>
      <p:sp>
        <p:nvSpPr>
          <p:cNvPr id="21507" name="Rectangle 3"/>
          <p:cNvSpPr>
            <a:spLocks noGrp="1" noChangeArrowheads="1"/>
          </p:cNvSpPr>
          <p:nvPr>
            <p:ph type="body" idx="1"/>
          </p:nvPr>
        </p:nvSpPr>
        <p:spPr>
          <a:xfrm>
            <a:off x="624880" y="1524000"/>
            <a:ext cx="7696001" cy="4495800"/>
          </a:xfrm>
        </p:spPr>
        <p:txBody>
          <a:bodyPr/>
          <a:lstStyle/>
          <a:p>
            <a:r>
              <a:rPr lang="en-US" dirty="0"/>
              <a:t>No net increase in nuclear-armed states in 35 years</a:t>
            </a:r>
          </a:p>
          <a:p>
            <a:r>
              <a:rPr lang="en-US" dirty="0">
                <a:latin typeface="+mn-lt"/>
              </a:rPr>
              <a:t>All but 5 states are parties to the </a:t>
            </a:r>
            <a:r>
              <a:rPr lang="en-US" dirty="0"/>
              <a:t>nuclear Nonproliferation Treaty (NPT)</a:t>
            </a:r>
            <a:endParaRPr lang="en-US" dirty="0">
              <a:latin typeface="+mn-lt"/>
            </a:endParaRPr>
          </a:p>
          <a:p>
            <a:pPr lvl="1"/>
            <a:r>
              <a:rPr lang="en-US" dirty="0">
                <a:latin typeface="+mn-lt"/>
              </a:rPr>
              <a:t>Obligated not to </a:t>
            </a:r>
            <a:r>
              <a:rPr lang="en-US" dirty="0"/>
              <a:t>get nuclear weapons, and to accept inspections</a:t>
            </a:r>
          </a:p>
          <a:p>
            <a:pPr lvl="1"/>
            <a:r>
              <a:rPr lang="en-US" dirty="0"/>
              <a:t>Many other accords, initiatives, support the overall regime</a:t>
            </a:r>
          </a:p>
          <a:p>
            <a:pPr lvl="1"/>
            <a:r>
              <a:rPr lang="en-US" dirty="0">
                <a:latin typeface="+mn-lt"/>
              </a:rPr>
              <a:t>Never in human history has the most powerful weapon available to our species been so widely forsworn</a:t>
            </a:r>
          </a:p>
          <a:p>
            <a:r>
              <a:rPr lang="en-US" dirty="0"/>
              <a:t>What explains success?</a:t>
            </a:r>
            <a:endParaRPr lang="en-US" dirty="0">
              <a:latin typeface="+mn-lt"/>
            </a:endParaRPr>
          </a:p>
          <a:p>
            <a:pPr lvl="1"/>
            <a:r>
              <a:rPr lang="en-US" dirty="0">
                <a:latin typeface="+mn-lt"/>
              </a:rPr>
              <a:t>Most states realize they are better off if they and their neighbors </a:t>
            </a:r>
            <a:r>
              <a:rPr lang="en-US" u="sng" dirty="0">
                <a:latin typeface="+mn-lt"/>
              </a:rPr>
              <a:t>don’t</a:t>
            </a:r>
            <a:r>
              <a:rPr lang="en-US" dirty="0">
                <a:latin typeface="+mn-lt"/>
              </a:rPr>
              <a:t> have nuclear weapons</a:t>
            </a:r>
            <a:endParaRPr lang="en-US" dirty="0"/>
          </a:p>
          <a:p>
            <a:pPr lvl="1"/>
            <a:r>
              <a:rPr lang="en-US" dirty="0">
                <a:latin typeface="+mn-lt"/>
              </a:rPr>
              <a:t>Treaty changes states’ decision-making: </a:t>
            </a:r>
            <a:r>
              <a:rPr lang="en-US" dirty="0"/>
              <a:t>Foreign Minister, Finance Minister now more likely to be at the table, and nuclear weapons advocates need to reverse a decision already made</a:t>
            </a:r>
          </a:p>
          <a:p>
            <a:pPr lvl="1"/>
            <a:r>
              <a:rPr lang="en-US" dirty="0">
                <a:latin typeface="+mn-lt"/>
              </a:rPr>
              <a:t>NPT creates norms – easier to build coalitions against programs</a:t>
            </a:r>
          </a:p>
        </p:txBody>
      </p:sp>
    </p:spTree>
    <p:extLst>
      <p:ext uri="{BB962C8B-B14F-4D97-AF65-F5344CB8AC3E}">
        <p14:creationId xmlns:p14="http://schemas.microsoft.com/office/powerpoint/2010/main" val="12446384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544513" y="419100"/>
            <a:ext cx="7927975" cy="1104900"/>
          </a:xfrm>
        </p:spPr>
        <p:txBody>
          <a:bodyPr>
            <a:noAutofit/>
          </a:bodyPr>
          <a:lstStyle/>
          <a:p>
            <a:pPr eaLnBrk="1" fontAlgn="auto" hangingPunct="1">
              <a:spcAft>
                <a:spcPts val="0"/>
              </a:spcAft>
              <a:defRPr/>
            </a:pPr>
            <a:r>
              <a:rPr lang="en-US" sz="3600" dirty="0">
                <a:ea typeface="+mj-ea"/>
                <a:cs typeface="+mj-cs"/>
              </a:rPr>
              <a:t>But growing challenges to the global regime</a:t>
            </a:r>
          </a:p>
        </p:txBody>
      </p:sp>
      <p:sp>
        <p:nvSpPr>
          <p:cNvPr id="22530" name="Rectangle 3"/>
          <p:cNvSpPr>
            <a:spLocks noGrp="1" noChangeArrowheads="1"/>
          </p:cNvSpPr>
          <p:nvPr>
            <p:ph type="body" sz="half" idx="1"/>
          </p:nvPr>
        </p:nvSpPr>
        <p:spPr>
          <a:xfrm>
            <a:off x="539685" y="1573078"/>
            <a:ext cx="4656996" cy="5208722"/>
          </a:xfrm>
        </p:spPr>
        <p:txBody>
          <a:bodyPr/>
          <a:lstStyle/>
          <a:p>
            <a:pPr eaLnBrk="1" hangingPunct="1">
              <a:lnSpc>
                <a:spcPct val="90000"/>
              </a:lnSpc>
            </a:pPr>
            <a:r>
              <a:rPr lang="en-US" altLang="en-US" dirty="0">
                <a:ea typeface="ＭＳ Ｐゴシック" charset="-128"/>
              </a:rPr>
              <a:t>Many states unhappy with the NPT – no consensus at reviews in 2015, 2022</a:t>
            </a:r>
          </a:p>
          <a:p>
            <a:pPr eaLnBrk="1" hangingPunct="1">
              <a:lnSpc>
                <a:spcPct val="90000"/>
              </a:lnSpc>
            </a:pPr>
            <a:r>
              <a:rPr lang="en-US" altLang="en-US" dirty="0">
                <a:ea typeface="ＭＳ Ｐゴシック" charset="-128"/>
              </a:rPr>
              <a:t>More states reconsidering security options</a:t>
            </a:r>
          </a:p>
          <a:p>
            <a:pPr eaLnBrk="1" hangingPunct="1">
              <a:lnSpc>
                <a:spcPct val="90000"/>
              </a:lnSpc>
            </a:pPr>
            <a:r>
              <a:rPr lang="en-US" altLang="en-US" dirty="0">
                <a:ea typeface="ＭＳ Ｐゴシック" charset="-128"/>
              </a:rPr>
              <a:t>Ongoing challenges controlling sensitive technologies – new tech. such as additive manufacturing makes more difficult</a:t>
            </a:r>
          </a:p>
          <a:p>
            <a:pPr eaLnBrk="1" hangingPunct="1">
              <a:lnSpc>
                <a:spcPct val="90000"/>
              </a:lnSpc>
            </a:pPr>
            <a:r>
              <a:rPr lang="en-US" altLang="en-US" dirty="0">
                <a:ea typeface="ＭＳ Ｐゴシック" charset="-128"/>
              </a:rPr>
              <a:t>Possible spread of ostensibly civilian enrichment and reprocessing as nuclear energy grows and spreads</a:t>
            </a:r>
          </a:p>
          <a:p>
            <a:pPr marL="318770" indent="-318770">
              <a:lnSpc>
                <a:spcPct val="90000"/>
              </a:lnSpc>
            </a:pPr>
            <a:r>
              <a:rPr lang="en-US" altLang="en-US" dirty="0">
                <a:ea typeface="ＭＳ Ｐゴシック" charset="-128"/>
              </a:rPr>
              <a:t>Ban Treaty manifests frictions</a:t>
            </a:r>
          </a:p>
          <a:p>
            <a:pPr marL="318770" indent="-318770">
              <a:lnSpc>
                <a:spcPct val="90000"/>
              </a:lnSpc>
            </a:pPr>
            <a:endParaRPr lang="en-US" altLang="en-US" dirty="0">
              <a:ea typeface="ＭＳ Ｐゴシック" charset="-128"/>
            </a:endParaRPr>
          </a:p>
        </p:txBody>
      </p:sp>
      <p:sp>
        <p:nvSpPr>
          <p:cNvPr id="22532" name="Text Box 5"/>
          <p:cNvSpPr txBox="1">
            <a:spLocks noChangeArrowheads="1"/>
          </p:cNvSpPr>
          <p:nvPr/>
        </p:nvSpPr>
        <p:spPr bwMode="auto">
          <a:xfrm>
            <a:off x="5120481" y="4233446"/>
            <a:ext cx="2286000"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699">
                <a:solidFill>
                  <a:srgbClr val="000000"/>
                </a:solidFill>
                <a:miter lim="800000"/>
                <a:headEnd type="none" w="sm" len="sm"/>
                <a:tailEnd type="none" w="sm" len="sm"/>
              </a14:hiddenLine>
            </a:ext>
          </a:extLst>
        </p:spPr>
        <p:txBody>
          <a:bodyPr wrap="square">
            <a:spAutoFit/>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spcBef>
                <a:spcPct val="50000"/>
              </a:spcBef>
            </a:pPr>
            <a:r>
              <a:rPr lang="en-US" altLang="en-US" sz="1600" i="1" dirty="0">
                <a:solidFill>
                  <a:schemeClr val="tx1"/>
                </a:solidFill>
                <a:latin typeface="Tw Cen MT Condensed" charset="0"/>
                <a:ea typeface="Tw Cen MT Condensed" charset="0"/>
                <a:cs typeface="Tw Cen MT Condensed" charset="0"/>
              </a:rPr>
              <a:t>Source: </a:t>
            </a:r>
            <a:r>
              <a:rPr lang="en-US" altLang="en-US" sz="1600" dirty="0">
                <a:solidFill>
                  <a:schemeClr val="tx1"/>
                </a:solidFill>
                <a:latin typeface="Tw Cen MT Condensed" charset="0"/>
                <a:ea typeface="Tw Cen MT Condensed" charset="0"/>
                <a:cs typeface="Tw Cen MT Condensed" charset="0"/>
              </a:rPr>
              <a:t>AFP</a:t>
            </a:r>
            <a:endParaRPr lang="en-US" altLang="en-US" sz="1600" i="1" dirty="0">
              <a:solidFill>
                <a:schemeClr val="tx1"/>
              </a:solidFill>
              <a:latin typeface="Tw Cen MT Condensed" charset="0"/>
              <a:ea typeface="Tw Cen MT Condensed" charset="0"/>
              <a:cs typeface="Tw Cen MT Condensed" charset="0"/>
            </a:endParaRPr>
          </a:p>
        </p:txBody>
      </p:sp>
      <p:sp>
        <p:nvSpPr>
          <p:cNvPr id="2" name="Slide Number Placeholder 1"/>
          <p:cNvSpPr>
            <a:spLocks noGrp="1"/>
          </p:cNvSpPr>
          <p:nvPr>
            <p:ph type="sldNum" sz="quarter" idx="12"/>
          </p:nvPr>
        </p:nvSpPr>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lnSpc>
                <a:spcPct val="80000"/>
              </a:lnSpc>
            </a:pPr>
            <a:fld id="{44D87D99-F948-7D48-AA78-9B9D39E88FB0}" type="slidenum">
              <a:rPr lang="en-US" altLang="en-US" sz="1200">
                <a:solidFill>
                  <a:srgbClr val="FFFFFF"/>
                </a:solidFill>
                <a:latin typeface="Tw Cen MT" charset="0"/>
              </a:rPr>
              <a:pPr>
                <a:lnSpc>
                  <a:spcPct val="80000"/>
                </a:lnSpc>
              </a:pPr>
              <a:t>18</a:t>
            </a:fld>
            <a:endParaRPr lang="en-US" altLang="en-US" sz="1200">
              <a:solidFill>
                <a:srgbClr val="FFFFFF"/>
              </a:solidFill>
              <a:latin typeface="Tw Cen MT" charset="0"/>
            </a:endParaRPr>
          </a:p>
        </p:txBody>
      </p:sp>
      <p:pic>
        <p:nvPicPr>
          <p:cNvPr id="4" name="Picture 3"/>
          <p:cNvPicPr>
            <a:picLocks noChangeAspect="1"/>
          </p:cNvPicPr>
          <p:nvPr/>
        </p:nvPicPr>
        <p:blipFill>
          <a:blip r:embed="rId3"/>
          <a:stretch>
            <a:fillRect/>
          </a:stretch>
        </p:blipFill>
        <p:spPr>
          <a:xfrm>
            <a:off x="5196681" y="1676400"/>
            <a:ext cx="3800328" cy="2574722"/>
          </a:xfrm>
          <a:prstGeom prst="rect">
            <a:avLst/>
          </a:prstGeom>
        </p:spPr>
      </p:pic>
    </p:spTree>
    <p:extLst>
      <p:ext uri="{BB962C8B-B14F-4D97-AF65-F5344CB8AC3E}">
        <p14:creationId xmlns:p14="http://schemas.microsoft.com/office/powerpoint/2010/main" val="18963104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544513" y="419100"/>
            <a:ext cx="7927975" cy="1104900"/>
          </a:xfrm>
        </p:spPr>
        <p:txBody>
          <a:bodyPr>
            <a:noAutofit/>
          </a:bodyPr>
          <a:lstStyle/>
          <a:p>
            <a:pPr eaLnBrk="1" fontAlgn="auto" hangingPunct="1">
              <a:spcAft>
                <a:spcPts val="0"/>
              </a:spcAft>
              <a:defRPr/>
            </a:pPr>
            <a:r>
              <a:rPr lang="en-US" sz="3600" dirty="0">
                <a:ea typeface="+mj-ea"/>
                <a:cs typeface="+mj-cs"/>
              </a:rPr>
              <a:t>Some good news about nuclear weapons</a:t>
            </a:r>
          </a:p>
        </p:txBody>
      </p:sp>
      <p:sp>
        <p:nvSpPr>
          <p:cNvPr id="22530" name="Rectangle 3"/>
          <p:cNvSpPr>
            <a:spLocks noGrp="1" noChangeArrowheads="1"/>
          </p:cNvSpPr>
          <p:nvPr>
            <p:ph type="body" sz="half" idx="1"/>
          </p:nvPr>
        </p:nvSpPr>
        <p:spPr>
          <a:xfrm>
            <a:off x="564356" y="1676400"/>
            <a:ext cx="7908132" cy="3810000"/>
          </a:xfrm>
        </p:spPr>
        <p:txBody>
          <a:bodyPr/>
          <a:lstStyle/>
          <a:p>
            <a:pPr eaLnBrk="1" hangingPunct="1">
              <a:lnSpc>
                <a:spcPct val="90000"/>
              </a:lnSpc>
            </a:pPr>
            <a:r>
              <a:rPr lang="en-US" altLang="en-US" dirty="0">
                <a:ea typeface="ＭＳ Ｐゴシック" charset="-128"/>
              </a:rPr>
              <a:t>78 years with no nuclear attacks – amazing success</a:t>
            </a:r>
          </a:p>
          <a:p>
            <a:pPr eaLnBrk="1" hangingPunct="1">
              <a:lnSpc>
                <a:spcPct val="90000"/>
              </a:lnSpc>
            </a:pPr>
            <a:r>
              <a:rPr lang="en-US" altLang="en-US" dirty="0">
                <a:ea typeface="ＭＳ Ｐゴシック" charset="-128"/>
              </a:rPr>
              <a:t>&gt;80% of the world’s nuclear weapons have been dismantled</a:t>
            </a:r>
          </a:p>
          <a:p>
            <a:pPr eaLnBrk="1" hangingPunct="1">
              <a:lnSpc>
                <a:spcPct val="90000"/>
              </a:lnSpc>
            </a:pPr>
            <a:r>
              <a:rPr lang="en-US" altLang="en-US" dirty="0">
                <a:ea typeface="ＭＳ Ｐゴシック" charset="-128"/>
              </a:rPr>
              <a:t>&lt;5% of worlds states have nuclear weapons – same as 35 years ago</a:t>
            </a:r>
          </a:p>
          <a:p>
            <a:pPr lvl="1">
              <a:lnSpc>
                <a:spcPct val="90000"/>
              </a:lnSpc>
            </a:pPr>
            <a:r>
              <a:rPr lang="en-US" altLang="en-US" dirty="0">
                <a:ea typeface="ＭＳ Ｐゴシック" charset="-128"/>
              </a:rPr>
              <a:t>No net increase in 3.5 turbulent decades – amazing success</a:t>
            </a:r>
          </a:p>
          <a:p>
            <a:pPr eaLnBrk="1" hangingPunct="1">
              <a:lnSpc>
                <a:spcPct val="90000"/>
              </a:lnSpc>
            </a:pPr>
            <a:r>
              <a:rPr lang="en-US" altLang="en-US" dirty="0">
                <a:ea typeface="ＭＳ Ｐゴシック" charset="-128"/>
              </a:rPr>
              <a:t>&gt;50% of the states that started nuclear weapons programs gave them up</a:t>
            </a:r>
          </a:p>
          <a:p>
            <a:pPr lvl="1">
              <a:lnSpc>
                <a:spcPct val="90000"/>
              </a:lnSpc>
            </a:pPr>
            <a:r>
              <a:rPr lang="en-US" altLang="en-US" dirty="0">
                <a:ea typeface="ＭＳ Ｐゴシック" charset="-128"/>
              </a:rPr>
              <a:t>Efforts to prevent proliferation succeed more often than they fail</a:t>
            </a:r>
          </a:p>
          <a:p>
            <a:pPr eaLnBrk="1" hangingPunct="1">
              <a:lnSpc>
                <a:spcPct val="90000"/>
              </a:lnSpc>
            </a:pPr>
            <a:r>
              <a:rPr lang="en-US" altLang="en-US" dirty="0">
                <a:ea typeface="ＭＳ Ｐゴシック" charset="-128"/>
              </a:rPr>
              <a:t>&gt;50% of the states that once had potential nuclear bomb material on their soil have eliminated it</a:t>
            </a:r>
          </a:p>
          <a:p>
            <a:pPr eaLnBrk="1" hangingPunct="1">
              <a:lnSpc>
                <a:spcPct val="90000"/>
              </a:lnSpc>
            </a:pPr>
            <a:r>
              <a:rPr lang="en-US" altLang="en-US" dirty="0">
                <a:ea typeface="ＭＳ Ｐゴシック" charset="-128"/>
              </a:rPr>
              <a:t>Nuclear material around the world is far more secure than it was 25 years ago – much harder for terrorists to get</a:t>
            </a:r>
          </a:p>
          <a:p>
            <a:pPr lvl="1">
              <a:lnSpc>
                <a:spcPct val="90000"/>
              </a:lnSpc>
            </a:pPr>
            <a:r>
              <a:rPr lang="en-US" altLang="en-US" dirty="0">
                <a:ea typeface="ＭＳ Ｐゴシック" charset="-128"/>
              </a:rPr>
              <a:t>Most egregious weaknesses fixed – but more to be done</a:t>
            </a:r>
          </a:p>
        </p:txBody>
      </p:sp>
      <p:sp>
        <p:nvSpPr>
          <p:cNvPr id="2" name="Slide Number Placeholder 1"/>
          <p:cNvSpPr>
            <a:spLocks noGrp="1"/>
          </p:cNvSpPr>
          <p:nvPr>
            <p:ph type="sldNum" sz="quarter" idx="12"/>
          </p:nvPr>
        </p:nvSpPr>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lnSpc>
                <a:spcPct val="80000"/>
              </a:lnSpc>
            </a:pPr>
            <a:fld id="{44D87D99-F948-7D48-AA78-9B9D39E88FB0}" type="slidenum">
              <a:rPr lang="en-US" altLang="en-US" sz="1200">
                <a:solidFill>
                  <a:srgbClr val="FFFFFF"/>
                </a:solidFill>
                <a:latin typeface="Tw Cen MT" charset="0"/>
              </a:rPr>
              <a:pPr>
                <a:lnSpc>
                  <a:spcPct val="80000"/>
                </a:lnSpc>
              </a:pPr>
              <a:t>19</a:t>
            </a:fld>
            <a:endParaRPr lang="en-US" altLang="en-US" sz="1200">
              <a:solidFill>
                <a:srgbClr val="FFFFFF"/>
              </a:solidFill>
              <a:latin typeface="Tw Cen MT" charset="0"/>
            </a:endParaRPr>
          </a:p>
        </p:txBody>
      </p:sp>
    </p:spTree>
    <p:extLst>
      <p:ext uri="{BB962C8B-B14F-4D97-AF65-F5344CB8AC3E}">
        <p14:creationId xmlns:p14="http://schemas.microsoft.com/office/powerpoint/2010/main" val="1106667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53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53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530">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530">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2530">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2530">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530">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530">
                                            <p:txEl>
                                              <p:pRg st="7" end="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2530">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noChangeArrowheads="1"/>
          </p:cNvSpPr>
          <p:nvPr>
            <p:ph type="title"/>
          </p:nvPr>
        </p:nvSpPr>
        <p:spPr>
          <a:xfrm>
            <a:off x="850900" y="457200"/>
            <a:ext cx="8917781" cy="990600"/>
          </a:xfrm>
        </p:spPr>
        <p:txBody>
          <a:bodyPr/>
          <a:lstStyle/>
          <a:p>
            <a:pPr eaLnBrk="1" hangingPunct="1"/>
            <a:r>
              <a:rPr lang="en-US" altLang="en-US" sz="3600" dirty="0">
                <a:ea typeface="ＭＳ Ｐゴシック" charset="-128"/>
              </a:rPr>
              <a:t>Effect of a single nuclear weapon</a:t>
            </a:r>
          </a:p>
        </p:txBody>
      </p:sp>
      <p:sp>
        <p:nvSpPr>
          <p:cNvPr id="18434" name="Text Box 4"/>
          <p:cNvSpPr txBox="1">
            <a:spLocks noChangeArrowheads="1"/>
          </p:cNvSpPr>
          <p:nvPr/>
        </p:nvSpPr>
        <p:spPr bwMode="auto">
          <a:xfrm>
            <a:off x="776288" y="6367462"/>
            <a:ext cx="3048000" cy="338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699">
                <a:solidFill>
                  <a:srgbClr val="000000"/>
                </a:solidFill>
                <a:miter lim="800000"/>
                <a:headEnd type="none" w="sm" len="sm"/>
                <a:tailEnd type="none" w="sm" len="sm"/>
              </a14:hiddenLine>
            </a:ext>
          </a:extLst>
        </p:spPr>
        <p:txBody>
          <a:bodyPr>
            <a:spAutoFit/>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spcBef>
                <a:spcPct val="50000"/>
              </a:spcBef>
            </a:pPr>
            <a:r>
              <a:rPr lang="en-US" altLang="en-US" sz="1600" dirty="0">
                <a:solidFill>
                  <a:schemeClr val="tx1"/>
                </a:solidFill>
                <a:latin typeface="+mn-lt"/>
              </a:rPr>
              <a:t>Source: Time-Life</a:t>
            </a:r>
          </a:p>
        </p:txBody>
      </p:sp>
      <p:pic>
        <p:nvPicPr>
          <p:cNvPr id="18435" name="Picture 2"/>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852488" y="1616075"/>
            <a:ext cx="7239000" cy="4708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lnSpc>
                <a:spcPct val="80000"/>
              </a:lnSpc>
            </a:pPr>
            <a:fld id="{39860A9C-14C9-7748-A46D-FEC55400DA10}" type="slidenum">
              <a:rPr lang="en-US" altLang="en-US" sz="1200">
                <a:solidFill>
                  <a:srgbClr val="FFFFFF"/>
                </a:solidFill>
                <a:latin typeface="Tw Cen MT" charset="0"/>
              </a:rPr>
              <a:pPr>
                <a:lnSpc>
                  <a:spcPct val="80000"/>
                </a:lnSpc>
              </a:pPr>
              <a:t>2</a:t>
            </a:fld>
            <a:endParaRPr lang="en-US" altLang="en-US" sz="1200">
              <a:solidFill>
                <a:srgbClr val="FFFFFF"/>
              </a:solidFill>
              <a:latin typeface="Tw Cen MT" charset="0"/>
            </a:endParaRPr>
          </a:p>
        </p:txBody>
      </p:sp>
    </p:spTree>
    <p:extLst>
      <p:ext uri="{BB962C8B-B14F-4D97-AF65-F5344CB8AC3E}">
        <p14:creationId xmlns:p14="http://schemas.microsoft.com/office/powerpoint/2010/main" val="16188542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544513" y="419100"/>
            <a:ext cx="7927975" cy="1104900"/>
          </a:xfrm>
        </p:spPr>
        <p:txBody>
          <a:bodyPr>
            <a:noAutofit/>
          </a:bodyPr>
          <a:lstStyle/>
          <a:p>
            <a:pPr eaLnBrk="1" fontAlgn="auto" hangingPunct="1">
              <a:spcAft>
                <a:spcPts val="0"/>
              </a:spcAft>
              <a:defRPr/>
            </a:pPr>
            <a:r>
              <a:rPr lang="en-US" sz="3600" dirty="0">
                <a:ea typeface="+mj-ea"/>
                <a:cs typeface="+mj-cs"/>
              </a:rPr>
              <a:t>May still be options for reducing dangers</a:t>
            </a:r>
          </a:p>
        </p:txBody>
      </p:sp>
      <p:sp>
        <p:nvSpPr>
          <p:cNvPr id="22530" name="Rectangle 3"/>
          <p:cNvSpPr>
            <a:spLocks noGrp="1" noChangeArrowheads="1"/>
          </p:cNvSpPr>
          <p:nvPr>
            <p:ph type="body" sz="half" idx="1"/>
          </p:nvPr>
        </p:nvSpPr>
        <p:spPr>
          <a:xfrm>
            <a:off x="564356" y="1676400"/>
            <a:ext cx="7908132" cy="3810000"/>
          </a:xfrm>
        </p:spPr>
        <p:txBody>
          <a:bodyPr/>
          <a:lstStyle/>
          <a:p>
            <a:pPr eaLnBrk="1" hangingPunct="1">
              <a:lnSpc>
                <a:spcPct val="90000"/>
              </a:lnSpc>
            </a:pPr>
            <a:r>
              <a:rPr lang="en-US" altLang="en-US" dirty="0">
                <a:ea typeface="ＭＳ Ｐゴシック" charset="-128"/>
              </a:rPr>
              <a:t>Both the United States and Russia have reasons to want to avoid an unrestrained arms competition</a:t>
            </a:r>
          </a:p>
          <a:p>
            <a:pPr eaLnBrk="1" hangingPunct="1">
              <a:lnSpc>
                <a:spcPct val="90000"/>
              </a:lnSpc>
            </a:pPr>
            <a:r>
              <a:rPr lang="en-US" altLang="en-US" dirty="0">
                <a:ea typeface="ＭＳ Ｐゴシック" charset="-128"/>
              </a:rPr>
              <a:t>When the Ukraine war ends, new opportunities may open</a:t>
            </a:r>
          </a:p>
          <a:p>
            <a:pPr eaLnBrk="1" hangingPunct="1">
              <a:lnSpc>
                <a:spcPct val="90000"/>
              </a:lnSpc>
            </a:pPr>
            <a:r>
              <a:rPr lang="en-US" altLang="en-US" dirty="0">
                <a:ea typeface="ＭＳ Ｐゴシック" charset="-128"/>
              </a:rPr>
              <a:t>Even if treaties are difficult to reach, may be able to use executive agreements, political commitments, unilateral-reciprocal initiatives to make progress</a:t>
            </a:r>
          </a:p>
          <a:p>
            <a:pPr eaLnBrk="1" hangingPunct="1">
              <a:lnSpc>
                <a:spcPct val="90000"/>
              </a:lnSpc>
            </a:pPr>
            <a:r>
              <a:rPr lang="en-US" altLang="en-US" dirty="0">
                <a:ea typeface="ＭＳ Ｐゴシック" charset="-128"/>
              </a:rPr>
              <a:t>Though China rejects arms control for now, also good reasons for it to want to avoid unregulated race for the long haul</a:t>
            </a:r>
          </a:p>
          <a:p>
            <a:pPr eaLnBrk="1" hangingPunct="1">
              <a:lnSpc>
                <a:spcPct val="90000"/>
              </a:lnSpc>
            </a:pPr>
            <a:r>
              <a:rPr lang="en-US" altLang="en-US" dirty="0">
                <a:ea typeface="ＭＳ Ｐゴシック" charset="-128"/>
              </a:rPr>
              <a:t>Variety of risk-reduction proposals still being put forward</a:t>
            </a:r>
          </a:p>
          <a:p>
            <a:pPr eaLnBrk="1" hangingPunct="1">
              <a:lnSpc>
                <a:spcPct val="90000"/>
              </a:lnSpc>
            </a:pPr>
            <a:r>
              <a:rPr lang="en-US" altLang="en-US" dirty="0">
                <a:ea typeface="ＭＳ Ｐゴシック" charset="-128"/>
              </a:rPr>
              <a:t>”Track II” (non-government) dialogues are developing, stockpiling ideas for when governments are ready</a:t>
            </a:r>
          </a:p>
          <a:p>
            <a:pPr lvl="1">
              <a:lnSpc>
                <a:spcPct val="90000"/>
              </a:lnSpc>
            </a:pPr>
            <a:r>
              <a:rPr lang="en-US" altLang="en-US" dirty="0">
                <a:ea typeface="ＭＳ Ｐゴシック" charset="-128"/>
              </a:rPr>
              <a:t>Have explored most of the key ideas needed for the next round of nuclear arms control – and some novel risk-reduction approaches</a:t>
            </a:r>
          </a:p>
        </p:txBody>
      </p:sp>
      <p:sp>
        <p:nvSpPr>
          <p:cNvPr id="2" name="Slide Number Placeholder 1"/>
          <p:cNvSpPr>
            <a:spLocks noGrp="1"/>
          </p:cNvSpPr>
          <p:nvPr>
            <p:ph type="sldNum" sz="quarter" idx="12"/>
          </p:nvPr>
        </p:nvSpPr>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lnSpc>
                <a:spcPct val="80000"/>
              </a:lnSpc>
            </a:pPr>
            <a:fld id="{44D87D99-F948-7D48-AA78-9B9D39E88FB0}" type="slidenum">
              <a:rPr lang="en-US" altLang="en-US" sz="1200">
                <a:solidFill>
                  <a:srgbClr val="FFFFFF"/>
                </a:solidFill>
                <a:latin typeface="Tw Cen MT" charset="0"/>
              </a:rPr>
              <a:pPr>
                <a:lnSpc>
                  <a:spcPct val="80000"/>
                </a:lnSpc>
              </a:pPr>
              <a:t>20</a:t>
            </a:fld>
            <a:endParaRPr lang="en-US" altLang="en-US" sz="1200">
              <a:solidFill>
                <a:srgbClr val="FFFFFF"/>
              </a:solidFill>
              <a:latin typeface="Tw Cen MT" charset="0"/>
            </a:endParaRPr>
          </a:p>
        </p:txBody>
      </p:sp>
    </p:spTree>
    <p:extLst>
      <p:ext uri="{BB962C8B-B14F-4D97-AF65-F5344CB8AC3E}">
        <p14:creationId xmlns:p14="http://schemas.microsoft.com/office/powerpoint/2010/main" val="35254482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a:extLst>
              <a:ext uri="{FF2B5EF4-FFF2-40B4-BE49-F238E27FC236}">
                <a16:creationId xmlns:a16="http://schemas.microsoft.com/office/drawing/2014/main" id="{02F505B8-F8CE-E040-B526-B9D55A138196}"/>
              </a:ext>
            </a:extLst>
          </p:cNvPr>
          <p:cNvSpPr>
            <a:spLocks noGrp="1"/>
          </p:cNvSpPr>
          <p:nvPr>
            <p:ph type="title"/>
          </p:nvPr>
        </p:nvSpPr>
        <p:spPr>
          <a:xfrm>
            <a:off x="549275" y="457200"/>
            <a:ext cx="8315325" cy="990600"/>
          </a:xfrm>
        </p:spPr>
        <p:txBody>
          <a:bodyPr/>
          <a:lstStyle/>
          <a:p>
            <a:pPr eaLnBrk="1" hangingPunct="1"/>
            <a:r>
              <a:rPr lang="en-US" altLang="en-US" sz="3600" dirty="0">
                <a:solidFill>
                  <a:srgbClr val="000000"/>
                </a:solidFill>
              </a:rPr>
              <a:t>Further reading…</a:t>
            </a:r>
          </a:p>
        </p:txBody>
      </p:sp>
      <p:sp>
        <p:nvSpPr>
          <p:cNvPr id="51202" name="Rectangle 3">
            <a:extLst>
              <a:ext uri="{FF2B5EF4-FFF2-40B4-BE49-F238E27FC236}">
                <a16:creationId xmlns:a16="http://schemas.microsoft.com/office/drawing/2014/main" id="{1F827510-EF29-FA4B-B70A-7C3103B8F94C}"/>
              </a:ext>
            </a:extLst>
          </p:cNvPr>
          <p:cNvSpPr>
            <a:spLocks noGrp="1"/>
          </p:cNvSpPr>
          <p:nvPr>
            <p:ph sz="quarter" idx="1"/>
          </p:nvPr>
        </p:nvSpPr>
        <p:spPr>
          <a:xfrm>
            <a:off x="700088" y="1600200"/>
            <a:ext cx="7935912" cy="4495800"/>
          </a:xfrm>
        </p:spPr>
        <p:txBody>
          <a:bodyPr/>
          <a:lstStyle/>
          <a:p>
            <a:pPr>
              <a:lnSpc>
                <a:spcPct val="90000"/>
              </a:lnSpc>
              <a:spcBef>
                <a:spcPct val="0"/>
              </a:spcBef>
              <a:spcAft>
                <a:spcPts val="800"/>
              </a:spcAft>
            </a:pPr>
            <a:r>
              <a:rPr lang="en-US" altLang="en-US" dirty="0">
                <a:ea typeface="MS Mincho" panose="02020609040205080304" pitchFamily="49" charset="-128"/>
              </a:rPr>
              <a:t>Full text of Managing the Atom publications:</a:t>
            </a:r>
            <a:br>
              <a:rPr lang="en-US" altLang="en-US" dirty="0">
                <a:ea typeface="MS Mincho" panose="02020609040205080304" pitchFamily="49" charset="-128"/>
              </a:rPr>
            </a:br>
            <a:r>
              <a:rPr lang="en-US" altLang="en-US" dirty="0">
                <a:ea typeface="MS Mincho" panose="02020609040205080304" pitchFamily="49" charset="-128"/>
                <a:hlinkClick r:id="rId4"/>
              </a:rPr>
              <a:t>http://belfercenter.org/mta</a:t>
            </a:r>
            <a:endParaRPr lang="en-US" altLang="en-US" dirty="0">
              <a:ea typeface="MS Mincho" panose="02020609040205080304" pitchFamily="49" charset="-128"/>
            </a:endParaRPr>
          </a:p>
          <a:p>
            <a:pPr>
              <a:lnSpc>
                <a:spcPct val="90000"/>
              </a:lnSpc>
              <a:spcBef>
                <a:spcPct val="0"/>
              </a:spcBef>
              <a:spcAft>
                <a:spcPts val="800"/>
              </a:spcAft>
            </a:pPr>
            <a:r>
              <a:rPr lang="en-US" altLang="en-US" dirty="0">
                <a:ea typeface="MS Mincho" panose="02020609040205080304" pitchFamily="49" charset="-128"/>
              </a:rPr>
              <a:t>Full text of Bunn publications and presentations, by topic:</a:t>
            </a:r>
            <a:br>
              <a:rPr lang="en-US" altLang="en-US" dirty="0">
                <a:ea typeface="MS Mincho" panose="02020609040205080304" pitchFamily="49" charset="-128"/>
              </a:rPr>
            </a:br>
            <a:r>
              <a:rPr lang="en-US" altLang="en-US" dirty="0">
                <a:ea typeface="MS Mincho" panose="02020609040205080304" pitchFamily="49" charset="-128"/>
                <a:hlinkClick r:id="rId5"/>
              </a:rPr>
              <a:t>https://scholar.harvard.edu/matthew_bunn</a:t>
            </a:r>
            <a:endParaRPr lang="en-US" altLang="en-US" dirty="0">
              <a:ea typeface="MS Mincho" panose="02020609040205080304" pitchFamily="49" charset="-128"/>
            </a:endParaRPr>
          </a:p>
          <a:p>
            <a:pPr>
              <a:lnSpc>
                <a:spcPct val="90000"/>
              </a:lnSpc>
              <a:spcBef>
                <a:spcPct val="0"/>
              </a:spcBef>
              <a:spcAft>
                <a:spcPts val="800"/>
              </a:spcAft>
            </a:pPr>
            <a:r>
              <a:rPr lang="en-US" altLang="en-US" dirty="0">
                <a:ea typeface="MS Mincho" panose="02020609040205080304" pitchFamily="49" charset="-128"/>
              </a:rPr>
              <a:t>“Pathways to Disaster: How Might a Nuclear War Start?” presentation, Oak Ridge National Laboratory, 2022 </a:t>
            </a:r>
            <a:r>
              <a:rPr lang="en-US" dirty="0">
                <a:hlinkClick r:id="rId6"/>
              </a:rPr>
              <a:t>https://tinyurl.com/ypz7osd8</a:t>
            </a:r>
            <a:r>
              <a:rPr lang="en-US" dirty="0"/>
              <a:t> </a:t>
            </a:r>
            <a:r>
              <a:rPr lang="en-US" b="0" i="0" dirty="0">
                <a:solidFill>
                  <a:srgbClr val="000000"/>
                </a:solidFill>
                <a:effectLst/>
                <a:latin typeface="system-ui"/>
              </a:rPr>
              <a:t> </a:t>
            </a:r>
            <a:endParaRPr lang="en-US" altLang="en-US" dirty="0">
              <a:ea typeface="MS Mincho" panose="02020609040205080304" pitchFamily="49" charset="-128"/>
            </a:endParaRPr>
          </a:p>
          <a:p>
            <a:pPr>
              <a:lnSpc>
                <a:spcPct val="90000"/>
              </a:lnSpc>
              <a:spcBef>
                <a:spcPct val="0"/>
              </a:spcBef>
              <a:spcAft>
                <a:spcPts val="800"/>
              </a:spcAft>
            </a:pPr>
            <a:r>
              <a:rPr lang="en-US" altLang="en-US" i="1" dirty="0">
                <a:ea typeface="MS Mincho" panose="02020609040205080304" pitchFamily="49" charset="-128"/>
              </a:rPr>
              <a:t>The Iran Nuclear Archive: Impressions and Implications, </a:t>
            </a:r>
            <a:r>
              <a:rPr lang="en-US" altLang="en-US" dirty="0">
                <a:ea typeface="MS Mincho" panose="02020609040205080304" pitchFamily="49" charset="-128"/>
              </a:rPr>
              <a:t>2019 </a:t>
            </a:r>
            <a:r>
              <a:rPr lang="en-US" dirty="0">
                <a:hlinkClick r:id="rId7"/>
              </a:rPr>
              <a:t>https://tinyurl.com/2o7gqcm3</a:t>
            </a:r>
            <a:endParaRPr lang="en-US" dirty="0"/>
          </a:p>
          <a:p>
            <a:pPr>
              <a:lnSpc>
                <a:spcPct val="90000"/>
              </a:lnSpc>
              <a:spcBef>
                <a:spcPct val="0"/>
              </a:spcBef>
              <a:spcAft>
                <a:spcPts val="800"/>
              </a:spcAft>
            </a:pPr>
            <a:r>
              <a:rPr lang="en-US" altLang="en-US" i="1" dirty="0">
                <a:ea typeface="MS Mincho" panose="02020609040205080304" pitchFamily="49" charset="-128"/>
              </a:rPr>
              <a:t>Revitalizing Nuclear Security in an Era of Uncertainty</a:t>
            </a:r>
            <a:r>
              <a:rPr lang="en-US" altLang="en-US" dirty="0">
                <a:ea typeface="MS Mincho" panose="02020609040205080304" pitchFamily="49" charset="-128"/>
              </a:rPr>
              <a:t>, 2019</a:t>
            </a:r>
            <a:br>
              <a:rPr lang="en-US" altLang="en-US" dirty="0">
                <a:ea typeface="MS Mincho" panose="02020609040205080304" pitchFamily="49" charset="-128"/>
              </a:rPr>
            </a:br>
            <a:r>
              <a:rPr lang="en-US" altLang="en-US" dirty="0">
                <a:ea typeface="MS Mincho" panose="02020609040205080304" pitchFamily="49" charset="-128"/>
                <a:hlinkClick r:id="rId8"/>
              </a:rPr>
              <a:t>https://www.belfercenter.org/NuclearSecurity2019</a:t>
            </a:r>
            <a:r>
              <a:rPr lang="en-US" altLang="en-US" dirty="0">
                <a:ea typeface="MS Mincho" panose="02020609040205080304" pitchFamily="49" charset="-128"/>
              </a:rPr>
              <a:t> </a:t>
            </a:r>
          </a:p>
          <a:p>
            <a:pPr>
              <a:lnSpc>
                <a:spcPct val="90000"/>
              </a:lnSpc>
              <a:spcBef>
                <a:spcPct val="0"/>
              </a:spcBef>
              <a:spcAft>
                <a:spcPts val="800"/>
              </a:spcAft>
            </a:pPr>
            <a:r>
              <a:rPr lang="en-US" altLang="en-US" i="1" dirty="0">
                <a:ea typeface="MS Mincho" panose="02020609040205080304" pitchFamily="49" charset="-128"/>
              </a:rPr>
              <a:t>“</a:t>
            </a:r>
            <a:r>
              <a:rPr lang="en-US" altLang="en-US" dirty="0">
                <a:ea typeface="MS Mincho" panose="02020609040205080304" pitchFamily="49" charset="-128"/>
              </a:rPr>
              <a:t>For Security’s Sake: Saving U.S.-Russian Arms Control,” presentation, Oak Ridge National Laboratory, 2018</a:t>
            </a:r>
            <a:br>
              <a:rPr lang="en-US" altLang="en-US" dirty="0">
                <a:ea typeface="MS Mincho" panose="02020609040205080304" pitchFamily="49" charset="-128"/>
              </a:rPr>
            </a:br>
            <a:r>
              <a:rPr lang="en-US" dirty="0">
                <a:hlinkClick r:id="rId9"/>
              </a:rPr>
              <a:t>https://tinyurl.com/y5u4p7xh</a:t>
            </a:r>
            <a:r>
              <a:rPr lang="en-US" dirty="0"/>
              <a:t> </a:t>
            </a:r>
            <a:endParaRPr lang="en-US" altLang="en-US" dirty="0">
              <a:ea typeface="MS Mincho" panose="02020609040205080304" pitchFamily="49" charset="-128"/>
            </a:endParaRPr>
          </a:p>
          <a:p>
            <a:pPr eaLnBrk="1" hangingPunct="1">
              <a:lnSpc>
                <a:spcPct val="90000"/>
              </a:lnSpc>
              <a:spcBef>
                <a:spcPct val="0"/>
              </a:spcBef>
              <a:spcAft>
                <a:spcPts val="800"/>
              </a:spcAft>
            </a:pPr>
            <a:endParaRPr lang="en-US" altLang="en-US" dirty="0">
              <a:ea typeface="MS Mincho" panose="02020609040205080304" pitchFamily="49" charset="-128"/>
            </a:endParaRPr>
          </a:p>
        </p:txBody>
      </p:sp>
      <p:sp>
        <p:nvSpPr>
          <p:cNvPr id="51203" name="Slide Number Placeholder 1">
            <a:extLst>
              <a:ext uri="{FF2B5EF4-FFF2-40B4-BE49-F238E27FC236}">
                <a16:creationId xmlns:a16="http://schemas.microsoft.com/office/drawing/2014/main" id="{36785E6C-14D8-424E-A85C-990B0D0C110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panose="02020603050405020304" pitchFamily="18" charset="0"/>
                <a:ea typeface="MS PGothic" panose="020B0600070205080204" pitchFamily="34" charset="-128"/>
              </a:defRPr>
            </a:lvl1pPr>
            <a:lvl2pPr marL="742950" indent="-285750">
              <a:defRPr sz="2400">
                <a:solidFill>
                  <a:srgbClr val="000000"/>
                </a:solidFill>
                <a:latin typeface="Times New Roman" panose="02020603050405020304" pitchFamily="18" charset="0"/>
                <a:ea typeface="MS PGothic" panose="020B0600070205080204" pitchFamily="34" charset="-128"/>
              </a:defRPr>
            </a:lvl2pPr>
            <a:lvl3pPr marL="1143000" indent="-228600">
              <a:defRPr sz="2400">
                <a:solidFill>
                  <a:srgbClr val="000000"/>
                </a:solidFill>
                <a:latin typeface="Times New Roman" panose="02020603050405020304" pitchFamily="18" charset="0"/>
                <a:ea typeface="MS PGothic" panose="020B0600070205080204" pitchFamily="34" charset="-128"/>
              </a:defRPr>
            </a:lvl3pPr>
            <a:lvl4pPr marL="1600200" indent="-228600">
              <a:defRPr sz="2400">
                <a:solidFill>
                  <a:srgbClr val="000000"/>
                </a:solidFill>
                <a:latin typeface="Times New Roman" panose="02020603050405020304" pitchFamily="18" charset="0"/>
                <a:ea typeface="MS PGothic" panose="020B0600070205080204" pitchFamily="34" charset="-128"/>
              </a:defRPr>
            </a:lvl4pPr>
            <a:lvl5pPr marL="2057400" indent="-228600">
              <a:defRPr sz="2400">
                <a:solidFill>
                  <a:srgbClr val="000000"/>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9pPr>
          </a:lstStyle>
          <a:p>
            <a:pPr>
              <a:lnSpc>
                <a:spcPct val="80000"/>
              </a:lnSpc>
            </a:pPr>
            <a:fld id="{B380EBE8-677D-9841-A90E-0DA5B1BBB341}" type="slidenum">
              <a:rPr lang="en-US" altLang="en-US" sz="1200" smtClean="0">
                <a:solidFill>
                  <a:srgbClr val="FFFFFF"/>
                </a:solidFill>
                <a:latin typeface="Tw Cen MT" panose="020B0602020104020603" pitchFamily="34" charset="77"/>
              </a:rPr>
              <a:pPr>
                <a:lnSpc>
                  <a:spcPct val="80000"/>
                </a:lnSpc>
              </a:pPr>
              <a:t>21</a:t>
            </a:fld>
            <a:endParaRPr lang="en-US" altLang="en-US" sz="1200">
              <a:solidFill>
                <a:srgbClr val="FFFFFF"/>
              </a:solidFill>
              <a:latin typeface="Tw Cen MT" panose="020B0602020104020603" pitchFamily="34" charset="77"/>
            </a:endParaRPr>
          </a:p>
        </p:txBody>
      </p:sp>
    </p:spTree>
    <p:custDataLst>
      <p:tags r:id="rId1"/>
    </p:custDataLst>
    <p:extLst>
      <p:ext uri="{BB962C8B-B14F-4D97-AF65-F5344CB8AC3E}">
        <p14:creationId xmlns:p14="http://schemas.microsoft.com/office/powerpoint/2010/main" val="1553138583"/>
      </p:ext>
    </p:extLst>
  </p:cSld>
  <p:clrMapOvr>
    <a:masterClrMapping/>
  </p:clrMapOvr>
  <p:transition spd="slow" advTm="32773"/>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4880" y="457200"/>
            <a:ext cx="8316185" cy="990600"/>
          </a:xfrm>
        </p:spPr>
        <p:txBody>
          <a:bodyPr/>
          <a:lstStyle/>
          <a:p>
            <a:r>
              <a:rPr lang="en-US" dirty="0"/>
              <a:t>Back-up slides</a:t>
            </a:r>
          </a:p>
        </p:txBody>
      </p:sp>
      <p:sp>
        <p:nvSpPr>
          <p:cNvPr id="4" name="Slide Number Placeholder 3"/>
          <p:cNvSpPr>
            <a:spLocks noGrp="1"/>
          </p:cNvSpPr>
          <p:nvPr>
            <p:ph type="sldNum" sz="quarter" idx="12"/>
          </p:nvPr>
        </p:nvSpPr>
        <p:spPr/>
        <p:txBody>
          <a:bodyPr>
            <a:normAutofit fontScale="85000" lnSpcReduction="20000"/>
          </a:bodyPr>
          <a:lstStyle/>
          <a:p>
            <a:pPr>
              <a:defRPr/>
            </a:pPr>
            <a:fld id="{CEE9B65C-A2F4-DE41-A344-01017070889D}" type="slidenum">
              <a:rPr lang="en-US" smtClean="0"/>
              <a:pPr>
                <a:defRPr/>
              </a:pPr>
              <a:t>22</a:t>
            </a:fld>
            <a:endParaRPr lang="en-US" dirty="0"/>
          </a:p>
        </p:txBody>
      </p:sp>
    </p:spTree>
    <p:extLst>
      <p:ext uri="{BB962C8B-B14F-4D97-AF65-F5344CB8AC3E}">
        <p14:creationId xmlns:p14="http://schemas.microsoft.com/office/powerpoint/2010/main" val="30779062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DA5A6561-93DA-E251-68E2-27A831A10BA4}"/>
              </a:ext>
            </a:extLst>
          </p:cNvPr>
          <p:cNvSpPr>
            <a:spLocks noGrp="1" noChangeArrowheads="1"/>
          </p:cNvSpPr>
          <p:nvPr>
            <p:ph type="title"/>
          </p:nvPr>
        </p:nvSpPr>
        <p:spPr>
          <a:xfrm>
            <a:off x="544513" y="76200"/>
            <a:ext cx="7927975" cy="1104900"/>
          </a:xfrm>
        </p:spPr>
        <p:txBody>
          <a:bodyPr>
            <a:noAutofit/>
          </a:bodyPr>
          <a:lstStyle/>
          <a:p>
            <a:pPr eaLnBrk="1" fontAlgn="auto" hangingPunct="1">
              <a:spcAft>
                <a:spcPts val="0"/>
              </a:spcAft>
              <a:defRPr/>
            </a:pPr>
            <a:r>
              <a:rPr lang="en-US" dirty="0">
                <a:ea typeface="+mj-ea"/>
                <a:cs typeface="+mj-cs"/>
              </a:rPr>
              <a:t>We need risk-reduction action on each step on the pathway to nuclear war</a:t>
            </a:r>
          </a:p>
        </p:txBody>
      </p:sp>
      <p:sp>
        <p:nvSpPr>
          <p:cNvPr id="21506" name="Slide Number Placeholder 1">
            <a:extLst>
              <a:ext uri="{FF2B5EF4-FFF2-40B4-BE49-F238E27FC236}">
                <a16:creationId xmlns:a16="http://schemas.microsoft.com/office/drawing/2014/main" id="{7E865D98-2DD1-40A5-F3BF-0B5F1E51C1C1}"/>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700"/>
              </a:spcBef>
              <a:buClr>
                <a:schemeClr val="accent1"/>
              </a:buClr>
              <a:buSzPct val="80000"/>
              <a:buFont typeface="Wingdings" pitchFamily="2" charset="2"/>
              <a:buChar char="q"/>
              <a:defRPr sz="2400">
                <a:solidFill>
                  <a:schemeClr val="tx1"/>
                </a:solidFill>
                <a:latin typeface="Tw Cen MT" panose="020B0602020104020603" pitchFamily="34" charset="77"/>
                <a:ea typeface="MS PGothic" panose="020B0600070205080204" pitchFamily="34" charset="-128"/>
              </a:defRPr>
            </a:lvl1pPr>
            <a:lvl2pPr marL="742950" indent="-285750">
              <a:spcBef>
                <a:spcPts val="550"/>
              </a:spcBef>
              <a:buClr>
                <a:schemeClr val="tx1"/>
              </a:buClr>
              <a:buSzPct val="100000"/>
              <a:buFont typeface="Wingdings" pitchFamily="2" charset="2"/>
              <a:buChar char="—"/>
              <a:defRPr sz="2000">
                <a:solidFill>
                  <a:schemeClr val="tx1"/>
                </a:solidFill>
                <a:latin typeface="Tw Cen MT" panose="020B0602020104020603" pitchFamily="34" charset="77"/>
                <a:ea typeface="MS PGothic" panose="020B0600070205080204" pitchFamily="34" charset="-128"/>
              </a:defRPr>
            </a:lvl2pPr>
            <a:lvl3pPr marL="1143000" indent="-228600">
              <a:spcBef>
                <a:spcPts val="500"/>
              </a:spcBef>
              <a:buClr>
                <a:schemeClr val="accent2"/>
              </a:buClr>
              <a:buSzPct val="75000"/>
              <a:buFont typeface="Wingdings" pitchFamily="2" charset="2"/>
              <a:buChar char=""/>
              <a:defRPr sz="2300">
                <a:solidFill>
                  <a:schemeClr val="tx1"/>
                </a:solidFill>
                <a:latin typeface="Tw Cen MT" panose="020B0602020104020603" pitchFamily="34" charset="77"/>
                <a:ea typeface="MS PGothic" panose="020B0600070205080204" pitchFamily="34" charset="-128"/>
              </a:defRPr>
            </a:lvl3pPr>
            <a:lvl4pPr marL="1600200" indent="-228600">
              <a:spcBef>
                <a:spcPts val="400"/>
              </a:spcBef>
              <a:buClr>
                <a:srgbClr val="6BB1C9"/>
              </a:buClr>
              <a:buSzPct val="75000"/>
              <a:buFont typeface="Wingdings" pitchFamily="2" charset="2"/>
              <a:buChar char=""/>
              <a:defRPr sz="2000">
                <a:solidFill>
                  <a:schemeClr val="tx1"/>
                </a:solidFill>
                <a:latin typeface="Tw Cen MT" panose="020B0602020104020603" pitchFamily="34" charset="77"/>
                <a:ea typeface="MS PGothic" panose="020B0600070205080204" pitchFamily="34" charset="-128"/>
              </a:defRPr>
            </a:lvl4pPr>
            <a:lvl5pPr marL="2057400" indent="-228600">
              <a:spcBef>
                <a:spcPts val="400"/>
              </a:spcBef>
              <a:buClr>
                <a:srgbClr val="6585CF"/>
              </a:buClr>
              <a:buSzPct val="65000"/>
              <a:buFont typeface="Wingdings" pitchFamily="2" charset="2"/>
              <a:buChar char=""/>
              <a:defRPr sz="2000">
                <a:solidFill>
                  <a:schemeClr val="tx1"/>
                </a:solidFill>
                <a:latin typeface="Tw Cen MT" panose="020B0602020104020603" pitchFamily="34" charset="77"/>
                <a:ea typeface="MS PGothic" panose="020B0600070205080204" pitchFamily="34" charset="-128"/>
              </a:defRPr>
            </a:lvl5pPr>
            <a:lvl6pPr marL="2514600" indent="-228600" eaLnBrk="0" fontAlgn="base" hangingPunct="0">
              <a:spcBef>
                <a:spcPts val="400"/>
              </a:spcBef>
              <a:spcAft>
                <a:spcPct val="0"/>
              </a:spcAft>
              <a:buClr>
                <a:srgbClr val="6585CF"/>
              </a:buClr>
              <a:buSzPct val="65000"/>
              <a:buFont typeface="Wingdings" pitchFamily="2" charset="2"/>
              <a:buChar char=""/>
              <a:defRPr sz="2000">
                <a:solidFill>
                  <a:schemeClr val="tx1"/>
                </a:solidFill>
                <a:latin typeface="Tw Cen MT" panose="020B0602020104020603" pitchFamily="34" charset="77"/>
                <a:ea typeface="MS PGothic" panose="020B0600070205080204" pitchFamily="34" charset="-128"/>
              </a:defRPr>
            </a:lvl6pPr>
            <a:lvl7pPr marL="2971800" indent="-228600" eaLnBrk="0" fontAlgn="base" hangingPunct="0">
              <a:spcBef>
                <a:spcPts val="400"/>
              </a:spcBef>
              <a:spcAft>
                <a:spcPct val="0"/>
              </a:spcAft>
              <a:buClr>
                <a:srgbClr val="6585CF"/>
              </a:buClr>
              <a:buSzPct val="65000"/>
              <a:buFont typeface="Wingdings" pitchFamily="2" charset="2"/>
              <a:buChar char=""/>
              <a:defRPr sz="2000">
                <a:solidFill>
                  <a:schemeClr val="tx1"/>
                </a:solidFill>
                <a:latin typeface="Tw Cen MT" panose="020B0602020104020603" pitchFamily="34" charset="77"/>
                <a:ea typeface="MS PGothic" panose="020B0600070205080204" pitchFamily="34" charset="-128"/>
              </a:defRPr>
            </a:lvl7pPr>
            <a:lvl8pPr marL="3429000" indent="-228600" eaLnBrk="0" fontAlgn="base" hangingPunct="0">
              <a:spcBef>
                <a:spcPts val="400"/>
              </a:spcBef>
              <a:spcAft>
                <a:spcPct val="0"/>
              </a:spcAft>
              <a:buClr>
                <a:srgbClr val="6585CF"/>
              </a:buClr>
              <a:buSzPct val="65000"/>
              <a:buFont typeface="Wingdings" pitchFamily="2" charset="2"/>
              <a:buChar char=""/>
              <a:defRPr sz="2000">
                <a:solidFill>
                  <a:schemeClr val="tx1"/>
                </a:solidFill>
                <a:latin typeface="Tw Cen MT" panose="020B0602020104020603" pitchFamily="34" charset="77"/>
                <a:ea typeface="MS PGothic" panose="020B0600070205080204" pitchFamily="34" charset="-128"/>
              </a:defRPr>
            </a:lvl8pPr>
            <a:lvl9pPr marL="3886200" indent="-228600" eaLnBrk="0" fontAlgn="base" hangingPunct="0">
              <a:spcBef>
                <a:spcPts val="400"/>
              </a:spcBef>
              <a:spcAft>
                <a:spcPct val="0"/>
              </a:spcAft>
              <a:buClr>
                <a:srgbClr val="6585CF"/>
              </a:buClr>
              <a:buSzPct val="65000"/>
              <a:buFont typeface="Wingdings" pitchFamily="2" charset="2"/>
              <a:buChar char=""/>
              <a:defRPr sz="2000">
                <a:solidFill>
                  <a:schemeClr val="tx1"/>
                </a:solidFill>
                <a:latin typeface="Tw Cen MT" panose="020B0602020104020603" pitchFamily="34" charset="77"/>
                <a:ea typeface="MS PGothic" panose="020B0600070205080204" pitchFamily="34" charset="-128"/>
              </a:defRPr>
            </a:lvl9pPr>
          </a:lstStyle>
          <a:p>
            <a:pPr>
              <a:lnSpc>
                <a:spcPct val="80000"/>
              </a:lnSpc>
              <a:spcBef>
                <a:spcPct val="0"/>
              </a:spcBef>
              <a:buClrTx/>
              <a:buSzTx/>
              <a:buFontTx/>
              <a:buNone/>
            </a:pPr>
            <a:fld id="{6B2F1607-6F5E-BF46-A2FD-404D4574F8C1}" type="slidenum">
              <a:rPr lang="en-US" altLang="en-US" sz="1200" smtClean="0">
                <a:solidFill>
                  <a:srgbClr val="FFFFFF"/>
                </a:solidFill>
              </a:rPr>
              <a:pPr>
                <a:lnSpc>
                  <a:spcPct val="80000"/>
                </a:lnSpc>
                <a:spcBef>
                  <a:spcPct val="0"/>
                </a:spcBef>
                <a:buClrTx/>
                <a:buSzTx/>
                <a:buFontTx/>
                <a:buNone/>
              </a:pPr>
              <a:t>23</a:t>
            </a:fld>
            <a:endParaRPr lang="en-US" altLang="en-US" sz="1200">
              <a:solidFill>
                <a:srgbClr val="FFFFFF"/>
              </a:solidFill>
            </a:endParaRPr>
          </a:p>
        </p:txBody>
      </p:sp>
      <p:graphicFrame>
        <p:nvGraphicFramePr>
          <p:cNvPr id="3" name="Diagram 2">
            <a:extLst>
              <a:ext uri="{FF2B5EF4-FFF2-40B4-BE49-F238E27FC236}">
                <a16:creationId xmlns:a16="http://schemas.microsoft.com/office/drawing/2014/main" id="{B58A4797-3DE6-A448-3219-2909F3125A26}"/>
              </a:ext>
            </a:extLst>
          </p:cNvPr>
          <p:cNvGraphicFramePr/>
          <p:nvPr>
            <p:extLst>
              <p:ext uri="{D42A27DB-BD31-4B8C-83A1-F6EECF244321}">
                <p14:modId xmlns:p14="http://schemas.microsoft.com/office/powerpoint/2010/main" val="3917402619"/>
              </p:ext>
            </p:extLst>
          </p:nvPr>
        </p:nvGraphicFramePr>
        <p:xfrm>
          <a:off x="700881" y="1524000"/>
          <a:ext cx="8229600" cy="137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3">
            <a:extLst>
              <a:ext uri="{FF2B5EF4-FFF2-40B4-BE49-F238E27FC236}">
                <a16:creationId xmlns:a16="http://schemas.microsoft.com/office/drawing/2014/main" id="{F822221F-64BA-CB94-46AC-882A4C4C9CF4}"/>
              </a:ext>
            </a:extLst>
          </p:cNvPr>
          <p:cNvSpPr>
            <a:spLocks noGrp="1" noChangeArrowheads="1"/>
          </p:cNvSpPr>
          <p:nvPr>
            <p:ph type="body" sz="half" idx="1"/>
          </p:nvPr>
        </p:nvSpPr>
        <p:spPr>
          <a:xfrm>
            <a:off x="718215" y="2895600"/>
            <a:ext cx="8229600" cy="3810000"/>
          </a:xfrm>
        </p:spPr>
        <p:txBody>
          <a:bodyPr/>
          <a:lstStyle/>
          <a:p>
            <a:pPr eaLnBrk="1" hangingPunct="1">
              <a:lnSpc>
                <a:spcPct val="90000"/>
              </a:lnSpc>
            </a:pPr>
            <a:r>
              <a:rPr lang="en-US" altLang="en-US" dirty="0">
                <a:ea typeface="ＭＳ Ｐゴシック" charset="-128"/>
              </a:rPr>
              <a:t>Key step: preventing crises.  Any militarized crisis between nuclear-armed states is dangerous – ”fog of crisis” raises risks</a:t>
            </a:r>
          </a:p>
          <a:p>
            <a:pPr lvl="1">
              <a:lnSpc>
                <a:spcPct val="90000"/>
              </a:lnSpc>
            </a:pPr>
            <a:r>
              <a:rPr lang="en-US" altLang="en-US" dirty="0">
                <a:ea typeface="ＭＳ Ｐゴシック" charset="-128"/>
              </a:rPr>
              <a:t>Avoiding crises is partly deterrence – but mainly foreign policy</a:t>
            </a:r>
          </a:p>
          <a:p>
            <a:pPr lvl="1">
              <a:lnSpc>
                <a:spcPct val="90000"/>
              </a:lnSpc>
            </a:pPr>
            <a:r>
              <a:rPr lang="en-US" altLang="en-US" dirty="0">
                <a:ea typeface="ＭＳ Ｐゴシック" charset="-128"/>
              </a:rPr>
              <a:t>A more modest foreign policy for a dangerous nuclear era?</a:t>
            </a:r>
          </a:p>
          <a:p>
            <a:pPr eaLnBrk="1" hangingPunct="1">
              <a:lnSpc>
                <a:spcPct val="90000"/>
              </a:lnSpc>
            </a:pPr>
            <a:r>
              <a:rPr lang="en-US" altLang="en-US" dirty="0">
                <a:ea typeface="ＭＳ Ｐゴシック" charset="-128"/>
              </a:rPr>
              <a:t>Preventing escalation from crisis to conflict</a:t>
            </a:r>
          </a:p>
          <a:p>
            <a:pPr lvl="1">
              <a:lnSpc>
                <a:spcPct val="90000"/>
              </a:lnSpc>
            </a:pPr>
            <a:r>
              <a:rPr lang="en-US" altLang="en-US" dirty="0">
                <a:ea typeface="ＭＳ Ｐゴシック" charset="-128"/>
              </a:rPr>
              <a:t>Partly deterrence – partly de-escalation, reassurance</a:t>
            </a:r>
          </a:p>
          <a:p>
            <a:pPr eaLnBrk="1" hangingPunct="1">
              <a:lnSpc>
                <a:spcPct val="90000"/>
              </a:lnSpc>
            </a:pPr>
            <a:r>
              <a:rPr lang="en-US" altLang="en-US" dirty="0">
                <a:ea typeface="ＭＳ Ｐゴシック" charset="-128"/>
              </a:rPr>
              <a:t>Preventing escalation to nuclear use</a:t>
            </a:r>
          </a:p>
          <a:p>
            <a:pPr lvl="1">
              <a:lnSpc>
                <a:spcPct val="90000"/>
              </a:lnSpc>
            </a:pPr>
            <a:r>
              <a:rPr lang="en-US" altLang="en-US" dirty="0">
                <a:ea typeface="ＭＳ Ｐゴシック" charset="-128"/>
              </a:rPr>
              <a:t>Similar issues – but heavier emphasis on deterrence</a:t>
            </a:r>
          </a:p>
          <a:p>
            <a:pPr>
              <a:lnSpc>
                <a:spcPct val="90000"/>
              </a:lnSpc>
            </a:pPr>
            <a:r>
              <a:rPr lang="en-US" altLang="en-US" dirty="0">
                <a:ea typeface="ＭＳ Ｐゴシック" charset="-128"/>
              </a:rPr>
              <a:t>How to reassure, reach resolutions, in atmosphere of hatred, fear, misperception, disinformation, time pressure?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544513" y="152400"/>
            <a:ext cx="7927975" cy="1104900"/>
          </a:xfrm>
        </p:spPr>
        <p:txBody>
          <a:bodyPr>
            <a:noAutofit/>
          </a:bodyPr>
          <a:lstStyle/>
          <a:p>
            <a:pPr eaLnBrk="1" fontAlgn="auto" hangingPunct="1">
              <a:spcAft>
                <a:spcPts val="0"/>
              </a:spcAft>
              <a:defRPr/>
            </a:pPr>
            <a:r>
              <a:rPr lang="en-US" sz="3600" dirty="0">
                <a:ea typeface="+mj-ea"/>
                <a:cs typeface="+mj-cs"/>
              </a:rPr>
              <a:t>“Rethinking Nuclear Deterrence”:</a:t>
            </a:r>
            <a:br>
              <a:rPr lang="en-US" sz="3600" dirty="0">
                <a:ea typeface="+mj-ea"/>
                <a:cs typeface="+mj-cs"/>
              </a:rPr>
            </a:br>
            <a:r>
              <a:rPr lang="en-US" sz="3600" dirty="0">
                <a:ea typeface="+mj-ea"/>
                <a:cs typeface="+mj-cs"/>
              </a:rPr>
              <a:t>A global research network</a:t>
            </a:r>
          </a:p>
        </p:txBody>
      </p:sp>
      <p:sp>
        <p:nvSpPr>
          <p:cNvPr id="22530" name="Rectangle 3"/>
          <p:cNvSpPr>
            <a:spLocks noGrp="1" noChangeArrowheads="1"/>
          </p:cNvSpPr>
          <p:nvPr>
            <p:ph type="body" sz="half" idx="1"/>
          </p:nvPr>
        </p:nvSpPr>
        <p:spPr>
          <a:xfrm>
            <a:off x="564356" y="1676400"/>
            <a:ext cx="7908132" cy="3810000"/>
          </a:xfrm>
        </p:spPr>
        <p:txBody>
          <a:bodyPr/>
          <a:lstStyle/>
          <a:p>
            <a:pPr eaLnBrk="1" hangingPunct="1">
              <a:lnSpc>
                <a:spcPct val="90000"/>
              </a:lnSpc>
            </a:pPr>
            <a:r>
              <a:rPr lang="en-US" altLang="en-US" dirty="0">
                <a:ea typeface="ＭＳ Ｐゴシック" charset="-128"/>
              </a:rPr>
              <a:t>Harvard-led research network launched in 2022, with support from the MacArthur Foundation</a:t>
            </a:r>
          </a:p>
          <a:p>
            <a:pPr eaLnBrk="1" hangingPunct="1">
              <a:lnSpc>
                <a:spcPct val="90000"/>
              </a:lnSpc>
            </a:pPr>
            <a:r>
              <a:rPr lang="en-US" altLang="en-US" dirty="0">
                <a:ea typeface="ＭＳ Ｐゴシック" charset="-128"/>
              </a:rPr>
              <a:t>Why rethink nuclear deterrence?</a:t>
            </a:r>
          </a:p>
          <a:p>
            <a:pPr lvl="1">
              <a:lnSpc>
                <a:spcPct val="90000"/>
              </a:lnSpc>
            </a:pPr>
            <a:r>
              <a:rPr lang="en-US" altLang="en-US" dirty="0">
                <a:ea typeface="ＭＳ Ｐゴシック" charset="-128"/>
              </a:rPr>
              <a:t>Terrible dangers and serious moral ambiguities of nuclear deterrence have always been there</a:t>
            </a:r>
          </a:p>
          <a:p>
            <a:pPr lvl="1">
              <a:lnSpc>
                <a:spcPct val="90000"/>
              </a:lnSpc>
            </a:pPr>
            <a:r>
              <a:rPr lang="en-US" altLang="en-US" dirty="0">
                <a:ea typeface="ＭＳ Ｐゴシック" charset="-128"/>
              </a:rPr>
              <a:t>Changing geopolitics, changing technologies raise complex issues</a:t>
            </a:r>
          </a:p>
          <a:p>
            <a:pPr lvl="1">
              <a:lnSpc>
                <a:spcPct val="90000"/>
              </a:lnSpc>
            </a:pPr>
            <a:r>
              <a:rPr lang="en-US" altLang="en-US" dirty="0">
                <a:ea typeface="ＭＳ Ｐゴシック" charset="-128"/>
              </a:rPr>
              <a:t>Need ideas to address changing dangers</a:t>
            </a:r>
          </a:p>
          <a:p>
            <a:pPr eaLnBrk="1" hangingPunct="1">
              <a:lnSpc>
                <a:spcPct val="90000"/>
              </a:lnSpc>
            </a:pPr>
            <a:r>
              <a:rPr lang="en-US" altLang="en-US" dirty="0">
                <a:ea typeface="ＭＳ Ｐゴシック" charset="-128"/>
              </a:rPr>
              <a:t>Scores of scholars and practitioners from ~25 countries involved, in four working groups:</a:t>
            </a:r>
          </a:p>
          <a:p>
            <a:pPr lvl="1">
              <a:lnSpc>
                <a:spcPct val="90000"/>
              </a:lnSpc>
            </a:pPr>
            <a:r>
              <a:rPr lang="en-US" altLang="en-US" dirty="0">
                <a:ea typeface="ＭＳ Ｐゴシック" charset="-128"/>
              </a:rPr>
              <a:t>Preventing nuclear war</a:t>
            </a:r>
          </a:p>
          <a:p>
            <a:pPr lvl="1">
              <a:lnSpc>
                <a:spcPct val="90000"/>
              </a:lnSpc>
            </a:pPr>
            <a:r>
              <a:rPr lang="en-US" altLang="en-US" dirty="0">
                <a:ea typeface="ＭＳ Ｐゴシック" charset="-128"/>
              </a:rPr>
              <a:t>Legal, ethical aspects of nuclear deterrence</a:t>
            </a:r>
          </a:p>
          <a:p>
            <a:pPr lvl="1">
              <a:lnSpc>
                <a:spcPct val="90000"/>
              </a:lnSpc>
            </a:pPr>
            <a:r>
              <a:rPr lang="en-US" altLang="en-US" dirty="0">
                <a:ea typeface="ＭＳ Ｐゴシック" charset="-128"/>
              </a:rPr>
              <a:t>Evolving technologies and arms control</a:t>
            </a:r>
          </a:p>
          <a:p>
            <a:pPr lvl="1">
              <a:lnSpc>
                <a:spcPct val="90000"/>
              </a:lnSpc>
            </a:pPr>
            <a:r>
              <a:rPr lang="en-US" altLang="en-US" dirty="0">
                <a:ea typeface="ＭＳ Ｐゴシック" charset="-128"/>
              </a:rPr>
              <a:t>Beyond nuclear deterrence</a:t>
            </a:r>
          </a:p>
          <a:p>
            <a:pPr lvl="1">
              <a:lnSpc>
                <a:spcPct val="90000"/>
              </a:lnSpc>
            </a:pPr>
            <a:r>
              <a:rPr lang="en-US" altLang="en-US" dirty="0">
                <a:ea typeface="ＭＳ Ｐゴシック" charset="-128"/>
              </a:rPr>
              <a:t>Other projects, outreach efforts, beyond the working groups</a:t>
            </a:r>
          </a:p>
        </p:txBody>
      </p:sp>
      <p:sp>
        <p:nvSpPr>
          <p:cNvPr id="2" name="Slide Number Placeholder 1"/>
          <p:cNvSpPr>
            <a:spLocks noGrp="1"/>
          </p:cNvSpPr>
          <p:nvPr>
            <p:ph type="sldNum" sz="quarter" idx="12"/>
          </p:nvPr>
        </p:nvSpPr>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lnSpc>
                <a:spcPct val="80000"/>
              </a:lnSpc>
            </a:pPr>
            <a:fld id="{44D87D99-F948-7D48-AA78-9B9D39E88FB0}" type="slidenum">
              <a:rPr lang="en-US" altLang="en-US" sz="1200">
                <a:solidFill>
                  <a:srgbClr val="FFFFFF"/>
                </a:solidFill>
                <a:latin typeface="Tw Cen MT" charset="0"/>
              </a:rPr>
              <a:pPr>
                <a:lnSpc>
                  <a:spcPct val="80000"/>
                </a:lnSpc>
              </a:pPr>
              <a:t>24</a:t>
            </a:fld>
            <a:endParaRPr lang="en-US" altLang="en-US" sz="1200">
              <a:solidFill>
                <a:srgbClr val="FFFFFF"/>
              </a:solidFill>
              <a:latin typeface="Tw Cen MT" charset="0"/>
            </a:endParaRPr>
          </a:p>
        </p:txBody>
      </p:sp>
    </p:spTree>
    <p:extLst>
      <p:ext uri="{BB962C8B-B14F-4D97-AF65-F5344CB8AC3E}">
        <p14:creationId xmlns:p14="http://schemas.microsoft.com/office/powerpoint/2010/main" val="23468208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noChangeArrowheads="1"/>
          </p:cNvSpPr>
          <p:nvPr>
            <p:ph type="title"/>
          </p:nvPr>
        </p:nvSpPr>
        <p:spPr>
          <a:xfrm>
            <a:off x="624880" y="457200"/>
            <a:ext cx="8316185" cy="990600"/>
          </a:xfrm>
        </p:spPr>
        <p:txBody>
          <a:bodyPr/>
          <a:lstStyle/>
          <a:p>
            <a:r>
              <a:rPr lang="en-US" dirty="0">
                <a:latin typeface="Tw Cen MT Condensed Extra Bold"/>
              </a:rPr>
              <a:t>The importance of presidential judgment</a:t>
            </a:r>
            <a:endParaRPr lang="en-US" sz="4000" dirty="0">
              <a:latin typeface="Tw Cen MT Condensed Extra Bold"/>
              <a:ea typeface="ＭＳ Ｐゴシック" charset="0"/>
              <a:cs typeface="ＭＳ Ｐゴシック" charset="0"/>
            </a:endParaRPr>
          </a:p>
        </p:txBody>
      </p:sp>
      <p:sp>
        <p:nvSpPr>
          <p:cNvPr id="47106" name="Rectangle 3"/>
          <p:cNvSpPr>
            <a:spLocks noGrp="1" noChangeArrowheads="1"/>
          </p:cNvSpPr>
          <p:nvPr>
            <p:ph type="body" idx="1"/>
          </p:nvPr>
        </p:nvSpPr>
        <p:spPr>
          <a:xfrm>
            <a:off x="777081" y="1600200"/>
            <a:ext cx="4342606" cy="4114800"/>
          </a:xfrm>
        </p:spPr>
        <p:txBody>
          <a:bodyPr/>
          <a:lstStyle/>
          <a:p>
            <a:pPr>
              <a:lnSpc>
                <a:spcPct val="90000"/>
              </a:lnSpc>
              <a:defRPr/>
            </a:pPr>
            <a:r>
              <a:rPr lang="en-US" dirty="0"/>
              <a:t>Cuban Missile Crisis:</a:t>
            </a:r>
          </a:p>
          <a:p>
            <a:pPr lvl="1">
              <a:lnSpc>
                <a:spcPct val="90000"/>
              </a:lnSpc>
              <a:defRPr/>
            </a:pPr>
            <a:r>
              <a:rPr lang="en-US" dirty="0"/>
              <a:t>Initially, Kennedy’s advisors called for air strikes followed by an invasion</a:t>
            </a:r>
          </a:p>
          <a:p>
            <a:pPr lvl="1">
              <a:lnSpc>
                <a:spcPct val="90000"/>
              </a:lnSpc>
              <a:defRPr/>
            </a:pPr>
            <a:r>
              <a:rPr lang="en-US" dirty="0"/>
              <a:t>Kennedy pushed back, asking for another option</a:t>
            </a:r>
          </a:p>
          <a:p>
            <a:pPr lvl="1">
              <a:lnSpc>
                <a:spcPct val="90000"/>
              </a:lnSpc>
              <a:defRPr/>
            </a:pPr>
            <a:r>
              <a:rPr lang="en-US" dirty="0">
                <a:cs typeface="ＭＳ Ｐゴシック" charset="0"/>
              </a:rPr>
              <a:t>The recommended course might well have led to nuclear war</a:t>
            </a:r>
          </a:p>
          <a:p>
            <a:pPr>
              <a:lnSpc>
                <a:spcPct val="90000"/>
              </a:lnSpc>
              <a:defRPr/>
            </a:pPr>
            <a:r>
              <a:rPr lang="en-US" dirty="0"/>
              <a:t>Kennedy: Key lesson was always to give the adversary a choice between humiliating defeat and nuclear war</a:t>
            </a:r>
          </a:p>
          <a:p>
            <a:pPr>
              <a:lnSpc>
                <a:spcPct val="90000"/>
              </a:lnSpc>
              <a:defRPr/>
            </a:pPr>
            <a:r>
              <a:rPr lang="en-US" dirty="0"/>
              <a:t>The world relies on sober judgment by the leaders of nuclear states</a:t>
            </a:r>
            <a:endParaRPr lang="en-US" i="1" dirty="0"/>
          </a:p>
        </p:txBody>
      </p:sp>
      <p:sp>
        <p:nvSpPr>
          <p:cNvPr id="2" name="Slide Number Placeholder 1"/>
          <p:cNvSpPr>
            <a:spLocks noGrp="1"/>
          </p:cNvSpPr>
          <p:nvPr>
            <p:ph type="sldNum" sz="quarter" idx="12"/>
          </p:nvPr>
        </p:nvSpPr>
        <p:spPr/>
        <p:txBody>
          <a:bodyPr>
            <a:normAutofit fontScale="85000" lnSpcReduction="20000"/>
          </a:bodyPr>
          <a:lstStyle/>
          <a:p>
            <a:pPr>
              <a:defRPr/>
            </a:pPr>
            <a:fld id="{CEE9B65C-A2F4-DE41-A344-01017070889D}" type="slidenum">
              <a:rPr lang="en-US" smtClean="0"/>
              <a:pPr>
                <a:defRPr/>
              </a:pPr>
              <a:t>25</a:t>
            </a:fld>
            <a:endParaRPr lang="en-US" dirty="0"/>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297644" y="1784610"/>
            <a:ext cx="3671202" cy="3092190"/>
          </a:xfrm>
          <a:prstGeom prst="rect">
            <a:avLst/>
          </a:prstGeom>
        </p:spPr>
      </p:pic>
      <p:sp>
        <p:nvSpPr>
          <p:cNvPr id="5" name="Rectangle 4"/>
          <p:cNvSpPr/>
          <p:nvPr/>
        </p:nvSpPr>
        <p:spPr>
          <a:xfrm>
            <a:off x="5297644" y="4918501"/>
            <a:ext cx="4660900" cy="369332"/>
          </a:xfrm>
          <a:prstGeom prst="rect">
            <a:avLst/>
          </a:prstGeom>
        </p:spPr>
        <p:txBody>
          <a:bodyPr>
            <a:spAutoFit/>
          </a:bodyPr>
          <a:lstStyle/>
          <a:p>
            <a:pPr>
              <a:spcBef>
                <a:spcPct val="50000"/>
              </a:spcBef>
            </a:pPr>
            <a:r>
              <a:rPr lang="en-US" sz="1800" i="1" dirty="0">
                <a:solidFill>
                  <a:schemeClr val="tx1"/>
                </a:solidFill>
                <a:latin typeface="+mn-lt"/>
              </a:rPr>
              <a:t>Source: </a:t>
            </a:r>
            <a:r>
              <a:rPr lang="en-US" sz="1800" dirty="0">
                <a:solidFill>
                  <a:schemeClr val="tx1"/>
                </a:solidFill>
                <a:latin typeface="+mn-lt"/>
              </a:rPr>
              <a:t>JFK Library</a:t>
            </a:r>
            <a:endParaRPr lang="en-US" sz="1800" i="1" dirty="0">
              <a:solidFill>
                <a:schemeClr val="tx1"/>
              </a:solidFill>
              <a:latin typeface="+mn-lt"/>
            </a:endParaRPr>
          </a:p>
        </p:txBody>
      </p:sp>
    </p:spTree>
    <p:extLst>
      <p:ext uri="{BB962C8B-B14F-4D97-AF65-F5344CB8AC3E}">
        <p14:creationId xmlns:p14="http://schemas.microsoft.com/office/powerpoint/2010/main" val="12896807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541338" y="419100"/>
            <a:ext cx="8312943" cy="1104900"/>
          </a:xfrm>
        </p:spPr>
        <p:txBody>
          <a:bodyPr>
            <a:noAutofit/>
          </a:bodyPr>
          <a:lstStyle/>
          <a:p>
            <a:pPr eaLnBrk="1" fontAlgn="auto" hangingPunct="1">
              <a:spcAft>
                <a:spcPts val="0"/>
              </a:spcAft>
              <a:defRPr/>
            </a:pPr>
            <a:r>
              <a:rPr lang="en-US" dirty="0">
                <a:ea typeface="+mj-ea"/>
                <a:cs typeface="+mj-cs"/>
              </a:rPr>
              <a:t>Some key takeaways</a:t>
            </a:r>
          </a:p>
        </p:txBody>
      </p:sp>
      <p:sp>
        <p:nvSpPr>
          <p:cNvPr id="22530" name="Rectangle 3"/>
          <p:cNvSpPr>
            <a:spLocks noGrp="1" noChangeArrowheads="1"/>
          </p:cNvSpPr>
          <p:nvPr>
            <p:ph type="body" sz="half" idx="1"/>
          </p:nvPr>
        </p:nvSpPr>
        <p:spPr>
          <a:xfrm>
            <a:off x="548481" y="1676400"/>
            <a:ext cx="7619206" cy="3810000"/>
          </a:xfrm>
        </p:spPr>
        <p:txBody>
          <a:bodyPr/>
          <a:lstStyle/>
          <a:p>
            <a:pPr eaLnBrk="1" hangingPunct="1">
              <a:lnSpc>
                <a:spcPct val="90000"/>
              </a:lnSpc>
            </a:pPr>
            <a:r>
              <a:rPr lang="en-US" altLang="en-US" dirty="0">
                <a:ea typeface="ＭＳ Ｐゴシック" charset="-128"/>
              </a:rPr>
              <a:t>Nuclear weapons continue to pose real risks to U.S. and global security, requiring constant attention to minimize</a:t>
            </a:r>
          </a:p>
          <a:p>
            <a:pPr eaLnBrk="1" hangingPunct="1">
              <a:lnSpc>
                <a:spcPct val="90000"/>
              </a:lnSpc>
            </a:pPr>
            <a:r>
              <a:rPr lang="en-US" altLang="en-US" dirty="0">
                <a:ea typeface="ＭＳ Ｐゴシック" charset="-128"/>
              </a:rPr>
              <a:t>Evolving technologies may reduce deterrent stability – but there is likely to be more continuity than change</a:t>
            </a:r>
          </a:p>
          <a:p>
            <a:pPr eaLnBrk="1" hangingPunct="1">
              <a:lnSpc>
                <a:spcPct val="90000"/>
              </a:lnSpc>
            </a:pPr>
            <a:r>
              <a:rPr lang="en-US" altLang="en-US" dirty="0">
                <a:ea typeface="ＭＳ Ｐゴシック" charset="-128"/>
              </a:rPr>
              <a:t>Nuclear arms control has had real benefits for U.S. and global security, and is worth trying to continue</a:t>
            </a:r>
          </a:p>
          <a:p>
            <a:pPr eaLnBrk="1" hangingPunct="1">
              <a:lnSpc>
                <a:spcPct val="90000"/>
              </a:lnSpc>
            </a:pPr>
            <a:r>
              <a:rPr lang="en-US" altLang="en-US" dirty="0">
                <a:ea typeface="ＭＳ Ｐゴシック" charset="-128"/>
              </a:rPr>
              <a:t>The global effort to stem the spread of nuclear weapons has been surprisingly successful, and serves almost everyone’s interests</a:t>
            </a:r>
          </a:p>
          <a:p>
            <a:pPr lvl="1">
              <a:lnSpc>
                <a:spcPct val="90000"/>
              </a:lnSpc>
            </a:pPr>
            <a:r>
              <a:rPr lang="en-US" altLang="en-US" dirty="0">
                <a:ea typeface="ＭＳ Ｐゴシック" charset="-128"/>
              </a:rPr>
              <a:t>But requires constant effort for continued success</a:t>
            </a:r>
          </a:p>
          <a:p>
            <a:pPr>
              <a:lnSpc>
                <a:spcPct val="90000"/>
              </a:lnSpc>
            </a:pPr>
            <a:r>
              <a:rPr lang="en-US" altLang="en-US" dirty="0">
                <a:ea typeface="ＭＳ Ｐゴシック" charset="-128"/>
              </a:rPr>
              <a:t>Nuclear and radiological terrorism remain real dangers</a:t>
            </a:r>
          </a:p>
          <a:p>
            <a:pPr>
              <a:lnSpc>
                <a:spcPct val="90000"/>
              </a:lnSpc>
            </a:pPr>
            <a:r>
              <a:rPr lang="en-US" altLang="en-US" dirty="0">
                <a:ea typeface="ＭＳ Ｐゴシック" charset="-128"/>
              </a:rPr>
              <a:t>Good policy has managed to reduce nuclear dangers in multiple areas – and can do so again in the future</a:t>
            </a:r>
          </a:p>
        </p:txBody>
      </p:sp>
      <p:sp>
        <p:nvSpPr>
          <p:cNvPr id="9222" name="TextBox 5"/>
          <p:cNvSpPr txBox="1">
            <a:spLocks noChangeArrowheads="1"/>
          </p:cNvSpPr>
          <p:nvPr/>
        </p:nvSpPr>
        <p:spPr bwMode="auto">
          <a:xfrm>
            <a:off x="623888" y="5562600"/>
            <a:ext cx="8229600" cy="461665"/>
          </a:xfrm>
          <a:prstGeom prst="rect">
            <a:avLst/>
          </a:prstGeom>
          <a:noFill/>
          <a:ln w="9525">
            <a:noFill/>
            <a:miter lim="800000"/>
            <a:headEnd/>
            <a:tailEnd/>
          </a:ln>
        </p:spPr>
        <p:txBody>
          <a:bodyPr>
            <a:spAutoFit/>
          </a:bodyPr>
          <a:lstStyle/>
          <a:p>
            <a:pPr>
              <a:defRPr/>
            </a:pPr>
            <a:endParaRPr lang="en-US" dirty="0">
              <a:latin typeface="Times New Roman" pitchFamily="18" charset="0"/>
              <a:ea typeface="MS PGothic" pitchFamily="34" charset="-128"/>
            </a:endParaRPr>
          </a:p>
        </p:txBody>
      </p:sp>
      <p:sp>
        <p:nvSpPr>
          <p:cNvPr id="2" name="Slide Number Placeholder 1"/>
          <p:cNvSpPr>
            <a:spLocks noGrp="1"/>
          </p:cNvSpPr>
          <p:nvPr>
            <p:ph type="sldNum" sz="quarter" idx="12"/>
          </p:nvPr>
        </p:nvSpPr>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lnSpc>
                <a:spcPct val="80000"/>
              </a:lnSpc>
            </a:pPr>
            <a:fld id="{44D87D99-F948-7D48-AA78-9B9D39E88FB0}" type="slidenum">
              <a:rPr lang="en-US" altLang="en-US" sz="1200">
                <a:solidFill>
                  <a:srgbClr val="FFFFFF"/>
                </a:solidFill>
                <a:latin typeface="Tw Cen MT" charset="0"/>
              </a:rPr>
              <a:pPr>
                <a:lnSpc>
                  <a:spcPct val="80000"/>
                </a:lnSpc>
              </a:pPr>
              <a:t>26</a:t>
            </a:fld>
            <a:endParaRPr lang="en-US" altLang="en-US" sz="1200">
              <a:solidFill>
                <a:srgbClr val="FFFFFF"/>
              </a:solidFill>
              <a:latin typeface="Tw Cen MT" charset="0"/>
            </a:endParaRPr>
          </a:p>
        </p:txBody>
      </p:sp>
    </p:spTree>
    <p:extLst>
      <p:ext uri="{BB962C8B-B14F-4D97-AF65-F5344CB8AC3E}">
        <p14:creationId xmlns:p14="http://schemas.microsoft.com/office/powerpoint/2010/main" val="13647576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544513" y="419100"/>
            <a:ext cx="7927975" cy="1104900"/>
          </a:xfrm>
        </p:spPr>
        <p:txBody>
          <a:bodyPr>
            <a:noAutofit/>
          </a:bodyPr>
          <a:lstStyle/>
          <a:p>
            <a:pPr eaLnBrk="1" fontAlgn="auto" hangingPunct="1">
              <a:spcAft>
                <a:spcPts val="0"/>
              </a:spcAft>
              <a:defRPr/>
            </a:pPr>
            <a:r>
              <a:rPr lang="en-US" dirty="0">
                <a:ea typeface="+mj-ea"/>
                <a:cs typeface="+mj-cs"/>
              </a:rPr>
              <a:t>Taking the “security dilemma” seriously</a:t>
            </a:r>
          </a:p>
        </p:txBody>
      </p:sp>
      <p:sp>
        <p:nvSpPr>
          <p:cNvPr id="22530" name="Rectangle 3"/>
          <p:cNvSpPr>
            <a:spLocks noGrp="1" noChangeArrowheads="1"/>
          </p:cNvSpPr>
          <p:nvPr>
            <p:ph type="body" sz="half" idx="1"/>
          </p:nvPr>
        </p:nvSpPr>
        <p:spPr>
          <a:xfrm>
            <a:off x="564356" y="1676400"/>
            <a:ext cx="7908132" cy="3810000"/>
          </a:xfrm>
        </p:spPr>
        <p:txBody>
          <a:bodyPr/>
          <a:lstStyle/>
          <a:p>
            <a:pPr eaLnBrk="1" hangingPunct="1">
              <a:lnSpc>
                <a:spcPct val="90000"/>
              </a:lnSpc>
            </a:pPr>
            <a:r>
              <a:rPr lang="en-US" altLang="en-US" dirty="0">
                <a:ea typeface="ＭＳ Ｐゴシック" charset="-128"/>
              </a:rPr>
              <a:t>What U.S. actions for defense and deterrence might provoke adversary responses that undermine U.S. security?</a:t>
            </a:r>
          </a:p>
          <a:p>
            <a:pPr>
              <a:lnSpc>
                <a:spcPct val="90000"/>
              </a:lnSpc>
            </a:pPr>
            <a:r>
              <a:rPr lang="en-US" altLang="en-US" dirty="0">
                <a:ea typeface="ＭＳ Ｐゴシック" charset="-128"/>
              </a:rPr>
              <a:t>Are U.S. missile defenses:</a:t>
            </a:r>
          </a:p>
          <a:p>
            <a:pPr lvl="1">
              <a:lnSpc>
                <a:spcPct val="90000"/>
              </a:lnSpc>
            </a:pPr>
            <a:r>
              <a:rPr lang="en-US" altLang="en-US" dirty="0">
                <a:ea typeface="ＭＳ Ｐゴシック" charset="-128"/>
              </a:rPr>
              <a:t>Part of the cause of Russia’s new types of strategic nuclear weapons?</a:t>
            </a:r>
          </a:p>
          <a:p>
            <a:pPr lvl="1">
              <a:lnSpc>
                <a:spcPct val="90000"/>
              </a:lnSpc>
            </a:pPr>
            <a:r>
              <a:rPr lang="en-US" altLang="en-US" dirty="0">
                <a:ea typeface="ＭＳ Ｐゴシック" charset="-128"/>
              </a:rPr>
              <a:t>Part of the cause of China’s buildup?</a:t>
            </a:r>
          </a:p>
          <a:p>
            <a:pPr>
              <a:lnSpc>
                <a:spcPct val="90000"/>
              </a:lnSpc>
            </a:pPr>
            <a:r>
              <a:rPr lang="en-US" altLang="en-US" dirty="0">
                <a:ea typeface="ＭＳ Ｐゴシック" charset="-128"/>
              </a:rPr>
              <a:t>Are U.S. counterforce capabilities a major reason why Russia relies on a “launch on warning” strategy?</a:t>
            </a:r>
          </a:p>
          <a:p>
            <a:pPr eaLnBrk="1" hangingPunct="1">
              <a:lnSpc>
                <a:spcPct val="90000"/>
              </a:lnSpc>
            </a:pPr>
            <a:r>
              <a:rPr lang="en-US" altLang="en-US" dirty="0">
                <a:ea typeface="ＭＳ Ｐゴシック" charset="-128"/>
              </a:rPr>
              <a:t>Do U.S.-ROK “kill chain” and decapitation strategies increase North Korean incentives for limited use of nuclear weapons early in a conflict?</a:t>
            </a:r>
          </a:p>
          <a:p>
            <a:pPr eaLnBrk="1" hangingPunct="1">
              <a:lnSpc>
                <a:spcPct val="90000"/>
              </a:lnSpc>
            </a:pPr>
            <a:r>
              <a:rPr lang="en-US" altLang="en-US" dirty="0">
                <a:ea typeface="ＭＳ Ｐゴシック" charset="-128"/>
              </a:rPr>
              <a:t>Do U.S. and Israeli threats, operations, increase Iran’s desire for a nuclear weapons option?</a:t>
            </a:r>
          </a:p>
          <a:p>
            <a:pPr marL="0" indent="0" eaLnBrk="1" hangingPunct="1">
              <a:lnSpc>
                <a:spcPct val="90000"/>
              </a:lnSpc>
              <a:buNone/>
            </a:pPr>
            <a:r>
              <a:rPr lang="en-US" altLang="en-US" i="1" dirty="0">
                <a:ea typeface="ＭＳ Ｐゴシック" charset="-128"/>
              </a:rPr>
              <a:t>Need to think through long-term </a:t>
            </a:r>
            <a:r>
              <a:rPr lang="en-US" altLang="en-US" i="1" u="sng" dirty="0">
                <a:ea typeface="ＭＳ Ｐゴシック" charset="-128"/>
              </a:rPr>
              <a:t>net</a:t>
            </a:r>
            <a:r>
              <a:rPr lang="en-US" altLang="en-US" i="1" dirty="0">
                <a:ea typeface="ＭＳ Ｐゴシック" charset="-128"/>
              </a:rPr>
              <a:t> effect of U.S. actions</a:t>
            </a:r>
          </a:p>
        </p:txBody>
      </p:sp>
      <p:sp>
        <p:nvSpPr>
          <p:cNvPr id="2" name="Slide Number Placeholder 1"/>
          <p:cNvSpPr>
            <a:spLocks noGrp="1"/>
          </p:cNvSpPr>
          <p:nvPr>
            <p:ph type="sldNum" sz="quarter" idx="12"/>
          </p:nvPr>
        </p:nvSpPr>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lnSpc>
                <a:spcPct val="80000"/>
              </a:lnSpc>
            </a:pPr>
            <a:fld id="{44D87D99-F948-7D48-AA78-9B9D39E88FB0}" type="slidenum">
              <a:rPr lang="en-US" altLang="en-US" sz="1200">
                <a:solidFill>
                  <a:srgbClr val="FFFFFF"/>
                </a:solidFill>
                <a:latin typeface="Tw Cen MT" charset="0"/>
              </a:rPr>
              <a:pPr>
                <a:lnSpc>
                  <a:spcPct val="80000"/>
                </a:lnSpc>
              </a:pPr>
              <a:t>27</a:t>
            </a:fld>
            <a:endParaRPr lang="en-US" altLang="en-US" sz="1200">
              <a:solidFill>
                <a:srgbClr val="FFFFFF"/>
              </a:solidFill>
              <a:latin typeface="Tw Cen MT" charset="0"/>
            </a:endParaRPr>
          </a:p>
        </p:txBody>
      </p:sp>
    </p:spTree>
    <p:extLst>
      <p:ext uri="{BB962C8B-B14F-4D97-AF65-F5344CB8AC3E}">
        <p14:creationId xmlns:p14="http://schemas.microsoft.com/office/powerpoint/2010/main" val="900434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2530">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530">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530">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530">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2530">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2530">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253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544513" y="152400"/>
            <a:ext cx="7927975" cy="1104900"/>
          </a:xfrm>
        </p:spPr>
        <p:txBody>
          <a:bodyPr>
            <a:noAutofit/>
          </a:bodyPr>
          <a:lstStyle/>
          <a:p>
            <a:pPr eaLnBrk="1" fontAlgn="auto" hangingPunct="1">
              <a:spcAft>
                <a:spcPts val="0"/>
              </a:spcAft>
              <a:defRPr/>
            </a:pPr>
            <a:r>
              <a:rPr lang="en-US" sz="3600" dirty="0">
                <a:ea typeface="+mj-ea"/>
                <a:cs typeface="+mj-cs"/>
              </a:rPr>
              <a:t>From Putin’s perspective:</a:t>
            </a:r>
            <a:br>
              <a:rPr lang="en-US" sz="3600" dirty="0">
                <a:ea typeface="+mj-ea"/>
                <a:cs typeface="+mj-cs"/>
              </a:rPr>
            </a:br>
            <a:r>
              <a:rPr lang="en-US" sz="3600" dirty="0">
                <a:ea typeface="+mj-ea"/>
                <a:cs typeface="+mj-cs"/>
              </a:rPr>
              <a:t>next steps in arms control</a:t>
            </a:r>
          </a:p>
        </p:txBody>
      </p:sp>
      <p:sp>
        <p:nvSpPr>
          <p:cNvPr id="22530" name="Rectangle 3"/>
          <p:cNvSpPr>
            <a:spLocks noGrp="1" noChangeArrowheads="1"/>
          </p:cNvSpPr>
          <p:nvPr>
            <p:ph type="body" sz="half" idx="1"/>
          </p:nvPr>
        </p:nvSpPr>
        <p:spPr>
          <a:xfrm>
            <a:off x="488155" y="1600200"/>
            <a:ext cx="5165725" cy="3810000"/>
          </a:xfrm>
        </p:spPr>
        <p:txBody>
          <a:bodyPr/>
          <a:lstStyle/>
          <a:p>
            <a:pPr marL="318770" indent="-318770">
              <a:lnSpc>
                <a:spcPct val="90000"/>
              </a:lnSpc>
            </a:pPr>
            <a:r>
              <a:rPr lang="en-US" altLang="en-US" dirty="0">
                <a:ea typeface="ＭＳ Ｐゴシック" charset="-128"/>
              </a:rPr>
              <a:t>Imagine: it’s 2024, talks on a new arms control agreement are beginning</a:t>
            </a:r>
          </a:p>
          <a:p>
            <a:pPr marL="318770" indent="-318770">
              <a:lnSpc>
                <a:spcPct val="90000"/>
              </a:lnSpc>
            </a:pPr>
            <a:r>
              <a:rPr lang="en-US" altLang="en-US" dirty="0">
                <a:ea typeface="ＭＳ Ｐゴシック" charset="-128"/>
              </a:rPr>
              <a:t>The U.S. wants</a:t>
            </a:r>
          </a:p>
          <a:p>
            <a:pPr marL="729932" lvl="1" indent="-318770">
              <a:lnSpc>
                <a:spcPct val="90000"/>
              </a:lnSpc>
            </a:pPr>
            <a:r>
              <a:rPr lang="en-US" altLang="en-US" dirty="0">
                <a:ea typeface="ＭＳ Ｐゴシック" charset="-128"/>
              </a:rPr>
              <a:t>Significantly lower numbers</a:t>
            </a:r>
          </a:p>
          <a:p>
            <a:pPr marL="729932" lvl="1" indent="-318770">
              <a:lnSpc>
                <a:spcPct val="90000"/>
              </a:lnSpc>
            </a:pPr>
            <a:r>
              <a:rPr lang="en-US" altLang="en-US" dirty="0">
                <a:ea typeface="ＭＳ Ｐゴシック" charset="-128"/>
              </a:rPr>
              <a:t>An accord that limits all warheads – including Russian tactical weapons</a:t>
            </a:r>
          </a:p>
          <a:p>
            <a:pPr marL="729932" lvl="1" indent="-318770">
              <a:lnSpc>
                <a:spcPct val="90000"/>
              </a:lnSpc>
            </a:pPr>
            <a:r>
              <a:rPr lang="en-US" altLang="en-US" dirty="0">
                <a:ea typeface="ＭＳ Ｐゴシック" charset="-128"/>
              </a:rPr>
              <a:t>On-site inspections at warhead sites</a:t>
            </a:r>
          </a:p>
          <a:p>
            <a:pPr marL="729932" lvl="1" indent="-318770">
              <a:lnSpc>
                <a:spcPct val="90000"/>
              </a:lnSpc>
            </a:pPr>
            <a:r>
              <a:rPr lang="en-US" altLang="en-US" dirty="0">
                <a:ea typeface="ＭＳ Ｐゴシック" charset="-128"/>
              </a:rPr>
              <a:t>Inclusion of new Russian weapon types in the treaty’s limits</a:t>
            </a:r>
          </a:p>
          <a:p>
            <a:pPr marL="729932" lvl="1" indent="-318770">
              <a:lnSpc>
                <a:spcPct val="90000"/>
              </a:lnSpc>
            </a:pPr>
            <a:r>
              <a:rPr lang="en-US" altLang="en-US" dirty="0">
                <a:ea typeface="ＭＳ Ｐゴシック" charset="-128"/>
              </a:rPr>
              <a:t>But the U.S. refuses any serious limits on missile defenses (including space-based ones) or precision conventional strike capabilities, Ukraine unresolved</a:t>
            </a:r>
          </a:p>
          <a:p>
            <a:pPr marL="318770" indent="-318770">
              <a:lnSpc>
                <a:spcPct val="90000"/>
              </a:lnSpc>
            </a:pPr>
            <a:r>
              <a:rPr lang="en-US" altLang="en-US" dirty="0">
                <a:ea typeface="ＭＳ Ｐゴシック" charset="-128"/>
              </a:rPr>
              <a:t>Should Russia agree?</a:t>
            </a:r>
          </a:p>
        </p:txBody>
      </p:sp>
      <p:sp>
        <p:nvSpPr>
          <p:cNvPr id="22532" name="Text Box 5"/>
          <p:cNvSpPr txBox="1">
            <a:spLocks noChangeArrowheads="1"/>
          </p:cNvSpPr>
          <p:nvPr/>
        </p:nvSpPr>
        <p:spPr bwMode="auto">
          <a:xfrm>
            <a:off x="5554662" y="6168232"/>
            <a:ext cx="1828800" cy="338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699">
                <a:solidFill>
                  <a:srgbClr val="000000"/>
                </a:solidFill>
                <a:miter lim="800000"/>
                <a:headEnd type="none" w="sm" len="sm"/>
                <a:tailEnd type="none" w="sm" len="sm"/>
              </a14:hiddenLine>
            </a:ext>
          </a:extLst>
        </p:spPr>
        <p:txBody>
          <a:bodyPr>
            <a:spAutoFit/>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spcBef>
                <a:spcPct val="50000"/>
              </a:spcBef>
            </a:pPr>
            <a:r>
              <a:rPr lang="en-US" altLang="en-US" sz="1600" i="1" dirty="0">
                <a:solidFill>
                  <a:schemeClr val="tx1"/>
                </a:solidFill>
                <a:latin typeface="Tw Cen MT Condensed" charset="0"/>
                <a:ea typeface="Tw Cen MT Condensed" charset="0"/>
                <a:cs typeface="Tw Cen MT Condensed" charset="0"/>
              </a:rPr>
              <a:t>Source: </a:t>
            </a:r>
            <a:r>
              <a:rPr lang="en-US" altLang="en-US" sz="1600" dirty="0" err="1">
                <a:solidFill>
                  <a:schemeClr val="tx1"/>
                </a:solidFill>
                <a:latin typeface="Tw Cen MT Condensed" charset="0"/>
                <a:ea typeface="Tw Cen MT Condensed" charset="0"/>
                <a:cs typeface="Tw Cen MT Condensed" charset="0"/>
              </a:rPr>
              <a:t>kremlin.ru</a:t>
            </a:r>
            <a:endParaRPr lang="en-US" altLang="en-US" sz="1600" i="1" dirty="0">
              <a:solidFill>
                <a:schemeClr val="tx1"/>
              </a:solidFill>
              <a:latin typeface="Tw Cen MT Condensed" charset="0"/>
              <a:ea typeface="Tw Cen MT Condensed" charset="0"/>
              <a:cs typeface="Tw Cen MT Condensed" charset="0"/>
            </a:endParaRPr>
          </a:p>
        </p:txBody>
      </p:sp>
      <p:sp>
        <p:nvSpPr>
          <p:cNvPr id="2" name="Slide Number Placeholder 1"/>
          <p:cNvSpPr>
            <a:spLocks noGrp="1"/>
          </p:cNvSpPr>
          <p:nvPr>
            <p:ph type="sldNum" sz="quarter" idx="12"/>
          </p:nvPr>
        </p:nvSpPr>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lnSpc>
                <a:spcPct val="80000"/>
              </a:lnSpc>
            </a:pPr>
            <a:fld id="{44D87D99-F948-7D48-AA78-9B9D39E88FB0}" type="slidenum">
              <a:rPr lang="en-US" altLang="en-US" sz="1200">
                <a:solidFill>
                  <a:srgbClr val="FFFFFF"/>
                </a:solidFill>
                <a:latin typeface="Tw Cen MT" charset="0"/>
              </a:rPr>
              <a:pPr>
                <a:lnSpc>
                  <a:spcPct val="80000"/>
                </a:lnSpc>
              </a:pPr>
              <a:t>28</a:t>
            </a:fld>
            <a:endParaRPr lang="en-US" altLang="en-US" sz="1200">
              <a:solidFill>
                <a:srgbClr val="FFFFFF"/>
              </a:solidFill>
              <a:latin typeface="Tw Cen MT" charset="0"/>
            </a:endParaRPr>
          </a:p>
        </p:txBody>
      </p:sp>
      <p:pic>
        <p:nvPicPr>
          <p:cNvPr id="4" name="Picture 3">
            <a:extLst>
              <a:ext uri="{FF2B5EF4-FFF2-40B4-BE49-F238E27FC236}">
                <a16:creationId xmlns:a16="http://schemas.microsoft.com/office/drawing/2014/main" id="{DAB61C64-7198-1547-9EB1-BBD8C319BEE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653881" y="1752600"/>
            <a:ext cx="3469106" cy="4394201"/>
          </a:xfrm>
          <a:prstGeom prst="rect">
            <a:avLst/>
          </a:prstGeom>
        </p:spPr>
      </p:pic>
    </p:spTree>
    <p:extLst>
      <p:ext uri="{BB962C8B-B14F-4D97-AF65-F5344CB8AC3E}">
        <p14:creationId xmlns:p14="http://schemas.microsoft.com/office/powerpoint/2010/main" val="15529476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544513" y="152400"/>
            <a:ext cx="7927975" cy="1104900"/>
          </a:xfrm>
        </p:spPr>
        <p:txBody>
          <a:bodyPr>
            <a:noAutofit/>
          </a:bodyPr>
          <a:lstStyle/>
          <a:p>
            <a:pPr eaLnBrk="1" fontAlgn="auto" hangingPunct="1">
              <a:spcAft>
                <a:spcPts val="0"/>
              </a:spcAft>
              <a:defRPr/>
            </a:pPr>
            <a:r>
              <a:rPr lang="en-US" sz="3600" dirty="0">
                <a:ea typeface="+mj-ea"/>
                <a:cs typeface="+mj-cs"/>
              </a:rPr>
              <a:t>From Xi’s perspective:</a:t>
            </a:r>
            <a:br>
              <a:rPr lang="en-US" sz="3600" dirty="0">
                <a:ea typeface="+mj-ea"/>
                <a:cs typeface="+mj-cs"/>
              </a:rPr>
            </a:br>
            <a:r>
              <a:rPr lang="en-US" sz="3600" dirty="0">
                <a:ea typeface="+mj-ea"/>
                <a:cs typeface="+mj-cs"/>
              </a:rPr>
              <a:t>participate in arms control?</a:t>
            </a:r>
          </a:p>
        </p:txBody>
      </p:sp>
      <p:sp>
        <p:nvSpPr>
          <p:cNvPr id="22530" name="Rectangle 3"/>
          <p:cNvSpPr>
            <a:spLocks noGrp="1" noChangeArrowheads="1"/>
          </p:cNvSpPr>
          <p:nvPr>
            <p:ph type="body" sz="half" idx="1"/>
          </p:nvPr>
        </p:nvSpPr>
        <p:spPr>
          <a:xfrm>
            <a:off x="488156" y="1600200"/>
            <a:ext cx="4708525" cy="3810000"/>
          </a:xfrm>
        </p:spPr>
        <p:txBody>
          <a:bodyPr/>
          <a:lstStyle/>
          <a:p>
            <a:pPr marL="318770" indent="-318770">
              <a:lnSpc>
                <a:spcPct val="90000"/>
              </a:lnSpc>
            </a:pPr>
            <a:r>
              <a:rPr lang="en-US" altLang="en-US" dirty="0">
                <a:ea typeface="ＭＳ Ｐゴシック" charset="-128"/>
              </a:rPr>
              <a:t>Imagine: it’s 2024</a:t>
            </a:r>
          </a:p>
          <a:p>
            <a:pPr marL="318770" indent="-318770">
              <a:lnSpc>
                <a:spcPct val="90000"/>
              </a:lnSpc>
            </a:pPr>
            <a:r>
              <a:rPr lang="en-US" altLang="en-US" dirty="0">
                <a:ea typeface="ＭＳ Ｐゴシック" charset="-128"/>
              </a:rPr>
              <a:t>The U.S., concerned about China’s growing (but still small) arsenal, wants China to agree to limits </a:t>
            </a:r>
          </a:p>
          <a:p>
            <a:pPr marL="729932" lvl="1" indent="-318770">
              <a:lnSpc>
                <a:spcPct val="90000"/>
              </a:lnSpc>
            </a:pPr>
            <a:r>
              <a:rPr lang="en-US" altLang="en-US" dirty="0">
                <a:ea typeface="ＭＳ Ｐゴシック" charset="-128"/>
              </a:rPr>
              <a:t>China doesn’t want to be formally locked into an inferior position</a:t>
            </a:r>
          </a:p>
          <a:p>
            <a:pPr marL="729932" lvl="1" indent="-318770">
              <a:lnSpc>
                <a:spcPct val="90000"/>
              </a:lnSpc>
            </a:pPr>
            <a:r>
              <a:rPr lang="en-US" altLang="en-US" dirty="0">
                <a:ea typeface="ＭＳ Ｐゴシック" charset="-128"/>
              </a:rPr>
              <a:t>But China wants to be seen as an advocate of disarmament</a:t>
            </a:r>
          </a:p>
          <a:p>
            <a:pPr marL="729932" lvl="1" indent="-318770">
              <a:lnSpc>
                <a:spcPct val="90000"/>
              </a:lnSpc>
            </a:pPr>
            <a:r>
              <a:rPr lang="en-US" altLang="en-US" dirty="0">
                <a:ea typeface="ＭＳ Ｐゴシック" charset="-128"/>
              </a:rPr>
              <a:t>U.S. is unwilling to constrain missile defenses that China sees as threatening its deterrent</a:t>
            </a:r>
          </a:p>
          <a:p>
            <a:pPr marL="318770" indent="-318770">
              <a:lnSpc>
                <a:spcPct val="90000"/>
              </a:lnSpc>
            </a:pPr>
            <a:r>
              <a:rPr lang="en-US" altLang="en-US" dirty="0">
                <a:ea typeface="ＭＳ Ｐゴシック" charset="-128"/>
              </a:rPr>
              <a:t>What limits, if any, should China agree to?</a:t>
            </a:r>
          </a:p>
          <a:p>
            <a:pPr marL="729932" lvl="1" indent="-318770">
              <a:lnSpc>
                <a:spcPct val="90000"/>
              </a:lnSpc>
            </a:pPr>
            <a:r>
              <a:rPr lang="en-US" altLang="en-US" dirty="0">
                <a:ea typeface="ＭＳ Ｐゴシック" charset="-128"/>
              </a:rPr>
              <a:t>Formal, informal possibilities</a:t>
            </a:r>
          </a:p>
        </p:txBody>
      </p:sp>
      <p:sp>
        <p:nvSpPr>
          <p:cNvPr id="22532" name="Text Box 5"/>
          <p:cNvSpPr txBox="1">
            <a:spLocks noChangeArrowheads="1"/>
          </p:cNvSpPr>
          <p:nvPr/>
        </p:nvSpPr>
        <p:spPr bwMode="auto">
          <a:xfrm>
            <a:off x="5196681" y="5550487"/>
            <a:ext cx="3886200" cy="7078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699">
                <a:solidFill>
                  <a:srgbClr val="000000"/>
                </a:solidFill>
                <a:miter lim="800000"/>
                <a:headEnd type="none" w="sm" len="sm"/>
                <a:tailEnd type="none" w="sm" len="sm"/>
              </a14:hiddenLine>
            </a:ext>
          </a:extLst>
        </p:spPr>
        <p:txBody>
          <a:bodyPr wrap="square">
            <a:spAutoFit/>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spcBef>
                <a:spcPct val="50000"/>
              </a:spcBef>
            </a:pPr>
            <a:r>
              <a:rPr lang="en-US" altLang="en-US" sz="1600" i="1" dirty="0">
                <a:solidFill>
                  <a:schemeClr val="tx1"/>
                </a:solidFill>
                <a:latin typeface="+mn-lt"/>
                <a:ea typeface="Tw Cen MT Condensed" charset="0"/>
                <a:cs typeface="Tw Cen MT Condensed" charset="0"/>
              </a:rPr>
              <a:t>Source: </a:t>
            </a:r>
            <a:r>
              <a:rPr lang="en-US" sz="1600" dirty="0" err="1">
                <a:solidFill>
                  <a:schemeClr val="tx1"/>
                </a:solidFill>
                <a:latin typeface="+mn-lt"/>
              </a:rPr>
              <a:t>Muneyoshi</a:t>
            </a:r>
            <a:r>
              <a:rPr lang="en-US" sz="1600" dirty="0">
                <a:solidFill>
                  <a:schemeClr val="tx1"/>
                </a:solidFill>
                <a:latin typeface="+mn-lt"/>
              </a:rPr>
              <a:t> Someya/Getty Images</a:t>
            </a:r>
          </a:p>
          <a:p>
            <a:pPr>
              <a:spcBef>
                <a:spcPct val="50000"/>
              </a:spcBef>
            </a:pPr>
            <a:endParaRPr lang="en-US" altLang="en-US" sz="1600" i="1" dirty="0">
              <a:solidFill>
                <a:schemeClr val="tx1"/>
              </a:solidFill>
              <a:latin typeface="Tw Cen MT Condensed" charset="0"/>
              <a:ea typeface="Tw Cen MT Condensed" charset="0"/>
              <a:cs typeface="Tw Cen MT Condensed" charset="0"/>
            </a:endParaRPr>
          </a:p>
        </p:txBody>
      </p:sp>
      <p:sp>
        <p:nvSpPr>
          <p:cNvPr id="2" name="Slide Number Placeholder 1"/>
          <p:cNvSpPr>
            <a:spLocks noGrp="1"/>
          </p:cNvSpPr>
          <p:nvPr>
            <p:ph type="sldNum" sz="quarter" idx="12"/>
          </p:nvPr>
        </p:nvSpPr>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lnSpc>
                <a:spcPct val="80000"/>
              </a:lnSpc>
            </a:pPr>
            <a:fld id="{44D87D99-F948-7D48-AA78-9B9D39E88FB0}" type="slidenum">
              <a:rPr lang="en-US" altLang="en-US" sz="1200">
                <a:solidFill>
                  <a:srgbClr val="FFFFFF"/>
                </a:solidFill>
                <a:latin typeface="Tw Cen MT" charset="0"/>
              </a:rPr>
              <a:pPr>
                <a:lnSpc>
                  <a:spcPct val="80000"/>
                </a:lnSpc>
              </a:pPr>
              <a:t>29</a:t>
            </a:fld>
            <a:endParaRPr lang="en-US" altLang="en-US" sz="1200">
              <a:solidFill>
                <a:srgbClr val="FFFFFF"/>
              </a:solidFill>
              <a:latin typeface="Tw Cen MT" charset="0"/>
            </a:endParaRPr>
          </a:p>
        </p:txBody>
      </p:sp>
      <p:pic>
        <p:nvPicPr>
          <p:cNvPr id="5" name="Picture 4">
            <a:extLst>
              <a:ext uri="{FF2B5EF4-FFF2-40B4-BE49-F238E27FC236}">
                <a16:creationId xmlns:a16="http://schemas.microsoft.com/office/drawing/2014/main" id="{D3C92940-3E39-EA44-AD2F-0B5A4C3D90AF}"/>
              </a:ext>
            </a:extLst>
          </p:cNvPr>
          <p:cNvPicPr>
            <a:picLocks noChangeAspect="1"/>
          </p:cNvPicPr>
          <p:nvPr/>
        </p:nvPicPr>
        <p:blipFill>
          <a:blip r:embed="rId3"/>
          <a:stretch>
            <a:fillRect/>
          </a:stretch>
        </p:blipFill>
        <p:spPr>
          <a:xfrm>
            <a:off x="5272881" y="1684337"/>
            <a:ext cx="3810000" cy="3810000"/>
          </a:xfrm>
          <a:prstGeom prst="rect">
            <a:avLst/>
          </a:prstGeom>
        </p:spPr>
      </p:pic>
    </p:spTree>
    <p:extLst>
      <p:ext uri="{BB962C8B-B14F-4D97-AF65-F5344CB8AC3E}">
        <p14:creationId xmlns:p14="http://schemas.microsoft.com/office/powerpoint/2010/main" val="2545171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544513" y="152400"/>
            <a:ext cx="7927975" cy="1104900"/>
          </a:xfrm>
        </p:spPr>
        <p:txBody>
          <a:bodyPr>
            <a:noAutofit/>
          </a:bodyPr>
          <a:lstStyle/>
          <a:p>
            <a:pPr eaLnBrk="1" fontAlgn="auto" hangingPunct="1">
              <a:spcAft>
                <a:spcPts val="0"/>
              </a:spcAft>
              <a:defRPr/>
            </a:pPr>
            <a:r>
              <a:rPr lang="en-US" sz="3600" dirty="0">
                <a:ea typeface="+mj-ea"/>
                <a:cs typeface="+mj-cs"/>
              </a:rPr>
              <a:t>The nuclear horizon has darkened</a:t>
            </a:r>
            <a:br>
              <a:rPr lang="en-US" sz="3600" dirty="0">
                <a:ea typeface="+mj-ea"/>
                <a:cs typeface="+mj-cs"/>
              </a:rPr>
            </a:br>
            <a:r>
              <a:rPr lang="en-US" sz="3600" dirty="0">
                <a:ea typeface="+mj-ea"/>
                <a:cs typeface="+mj-cs"/>
              </a:rPr>
              <a:t>in the last 10 years</a:t>
            </a:r>
          </a:p>
        </p:txBody>
      </p:sp>
      <p:sp>
        <p:nvSpPr>
          <p:cNvPr id="22530" name="Rectangle 3"/>
          <p:cNvSpPr>
            <a:spLocks noGrp="1" noChangeArrowheads="1"/>
          </p:cNvSpPr>
          <p:nvPr>
            <p:ph type="body" sz="half" idx="1"/>
          </p:nvPr>
        </p:nvSpPr>
        <p:spPr>
          <a:xfrm>
            <a:off x="488478" y="1600200"/>
            <a:ext cx="8594403" cy="3810000"/>
          </a:xfrm>
        </p:spPr>
        <p:txBody>
          <a:bodyPr/>
          <a:lstStyle/>
          <a:p>
            <a:pPr>
              <a:lnSpc>
                <a:spcPct val="90000"/>
              </a:lnSpc>
            </a:pPr>
            <a:r>
              <a:rPr lang="en-US" altLang="x-none" u="sng" dirty="0">
                <a:ea typeface="ＭＳ Ｐゴシック" charset="-128"/>
              </a:rPr>
              <a:t>Radically</a:t>
            </a:r>
            <a:r>
              <a:rPr lang="en-US" altLang="x-none" dirty="0">
                <a:ea typeface="ＭＳ Ｐゴシック" charset="-128"/>
              </a:rPr>
              <a:t> increased U.S.-Russian and U.S.-Chinese hostility</a:t>
            </a:r>
          </a:p>
          <a:p>
            <a:pPr lvl="1">
              <a:lnSpc>
                <a:spcPct val="90000"/>
              </a:lnSpc>
            </a:pPr>
            <a:r>
              <a:rPr lang="en-US" altLang="x-none" dirty="0">
                <a:ea typeface="ＭＳ Ｐゴシック" charset="-128"/>
              </a:rPr>
              <a:t>Dramatic worsening from the war in Ukraine</a:t>
            </a:r>
          </a:p>
          <a:p>
            <a:pPr lvl="1">
              <a:lnSpc>
                <a:spcPct val="90000"/>
              </a:lnSpc>
            </a:pPr>
            <a:r>
              <a:rPr lang="en-US" altLang="x-none" dirty="0">
                <a:ea typeface="ＭＳ Ｐゴシック" charset="-128"/>
              </a:rPr>
              <a:t>Repeated Russian nuclear threats</a:t>
            </a:r>
          </a:p>
          <a:p>
            <a:pPr>
              <a:lnSpc>
                <a:spcPct val="90000"/>
              </a:lnSpc>
            </a:pPr>
            <a:r>
              <a:rPr lang="en-US" altLang="x-none" u="sng" dirty="0">
                <a:ea typeface="ＭＳ Ｐゴシック" charset="-128"/>
              </a:rPr>
              <a:t>Large</a:t>
            </a:r>
            <a:r>
              <a:rPr lang="en-US" altLang="x-none" dirty="0">
                <a:ea typeface="ＭＳ Ｐゴシック" charset="-128"/>
              </a:rPr>
              <a:t> expansion of Chinese nuclear forces underway</a:t>
            </a:r>
          </a:p>
          <a:p>
            <a:pPr lvl="1">
              <a:lnSpc>
                <a:spcPct val="90000"/>
              </a:lnSpc>
            </a:pPr>
            <a:r>
              <a:rPr lang="en-US" altLang="x-none" dirty="0">
                <a:ea typeface="ＭＳ Ｐゴシック" charset="-128"/>
              </a:rPr>
              <a:t>U.S. considering nuclear buildup to cope with “two nuclear peer” threat</a:t>
            </a:r>
          </a:p>
          <a:p>
            <a:pPr>
              <a:lnSpc>
                <a:spcPct val="90000"/>
              </a:lnSpc>
            </a:pPr>
            <a:r>
              <a:rPr lang="en-US" altLang="x-none" u="sng" dirty="0">
                <a:ea typeface="ＭＳ Ｐゴシック" charset="-128"/>
              </a:rPr>
              <a:t>Major</a:t>
            </a:r>
            <a:r>
              <a:rPr lang="en-US" altLang="x-none" dirty="0">
                <a:ea typeface="ＭＳ Ｐゴシック" charset="-128"/>
              </a:rPr>
              <a:t> advances in evolving technologies that complicate nuclear balances – missile defenses, AI, cyber, counter-space, more…</a:t>
            </a:r>
          </a:p>
          <a:p>
            <a:pPr>
              <a:lnSpc>
                <a:spcPct val="90000"/>
              </a:lnSpc>
            </a:pPr>
            <a:r>
              <a:rPr lang="en-US" altLang="x-none" u="sng" dirty="0">
                <a:ea typeface="ＭＳ Ｐゴシック" charset="-128"/>
              </a:rPr>
              <a:t>Substantially</a:t>
            </a:r>
            <a:r>
              <a:rPr lang="en-US" altLang="x-none" dirty="0">
                <a:ea typeface="ＭＳ Ｐゴシック" charset="-128"/>
              </a:rPr>
              <a:t> increased doubts over U.S. leadership</a:t>
            </a:r>
          </a:p>
          <a:p>
            <a:pPr lvl="1">
              <a:lnSpc>
                <a:spcPct val="90000"/>
              </a:lnSpc>
            </a:pPr>
            <a:r>
              <a:rPr lang="en-US" altLang="x-none" dirty="0">
                <a:ea typeface="ＭＳ Ｐゴシック" charset="-128"/>
              </a:rPr>
              <a:t>Increased anxieties among U.S. allies</a:t>
            </a:r>
          </a:p>
          <a:p>
            <a:pPr>
              <a:lnSpc>
                <a:spcPct val="90000"/>
              </a:lnSpc>
            </a:pPr>
            <a:r>
              <a:rPr lang="en-US" altLang="x-none" dirty="0">
                <a:ea typeface="ＭＳ Ｐゴシック" charset="-128"/>
              </a:rPr>
              <a:t>Arms control + risk reduction measures </a:t>
            </a:r>
            <a:r>
              <a:rPr lang="en-US" altLang="x-none" u="sng" dirty="0">
                <a:ea typeface="ＭＳ Ｐゴシック" charset="-128"/>
              </a:rPr>
              <a:t>greatly</a:t>
            </a:r>
            <a:r>
              <a:rPr lang="en-US" altLang="x-none" dirty="0">
                <a:ea typeface="ＭＳ Ｐゴシック" charset="-128"/>
              </a:rPr>
              <a:t> weakened</a:t>
            </a:r>
          </a:p>
          <a:p>
            <a:pPr lvl="1">
              <a:lnSpc>
                <a:spcPct val="90000"/>
              </a:lnSpc>
            </a:pPr>
            <a:r>
              <a:rPr lang="en-US" altLang="x-none" dirty="0">
                <a:ea typeface="ＭＳ Ｐゴシック" charset="-128"/>
              </a:rPr>
              <a:t>INF Treaty, U.S. + Russian participation in Open Skies treaty gone</a:t>
            </a:r>
          </a:p>
          <a:p>
            <a:pPr lvl="1">
              <a:lnSpc>
                <a:spcPct val="90000"/>
              </a:lnSpc>
            </a:pPr>
            <a:r>
              <a:rPr lang="en-US" altLang="x-none" dirty="0">
                <a:ea typeface="ＭＳ Ｐゴシック" charset="-128"/>
              </a:rPr>
              <a:t>Almost all U.S.-Russian gov-gov communication cut off, much U.S.-Chinese gov-gov communication</a:t>
            </a:r>
          </a:p>
          <a:p>
            <a:pPr lvl="1">
              <a:lnSpc>
                <a:spcPct val="90000"/>
              </a:lnSpc>
            </a:pPr>
            <a:r>
              <a:rPr lang="en-US" altLang="x-none" dirty="0">
                <a:ea typeface="ＭＳ Ｐゴシック" charset="-128"/>
              </a:rPr>
              <a:t>New START expires 2/26, little prospect for replacement in treaty form</a:t>
            </a:r>
          </a:p>
        </p:txBody>
      </p:sp>
      <p:sp>
        <p:nvSpPr>
          <p:cNvPr id="22532" name="Text Box 5"/>
          <p:cNvSpPr txBox="1">
            <a:spLocks noChangeArrowheads="1"/>
          </p:cNvSpPr>
          <p:nvPr/>
        </p:nvSpPr>
        <p:spPr bwMode="auto">
          <a:xfrm>
            <a:off x="5044281" y="4517231"/>
            <a:ext cx="2286000"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699">
                <a:solidFill>
                  <a:srgbClr val="000000"/>
                </a:solidFill>
                <a:miter lim="800000"/>
                <a:headEnd type="none" w="sm" len="sm"/>
                <a:tailEnd type="none" w="sm" len="sm"/>
              </a14:hiddenLine>
            </a:ext>
          </a:extLst>
        </p:spPr>
        <p:txBody>
          <a:bodyPr wrap="square" anchor="t">
            <a:spAutoFit/>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spcBef>
                <a:spcPct val="50000"/>
              </a:spcBef>
            </a:pPr>
            <a:endParaRPr lang="en-US" altLang="en-US" sz="1600" i="1" dirty="0">
              <a:solidFill>
                <a:schemeClr val="tx1"/>
              </a:solidFill>
              <a:latin typeface="Tw Cen MT Condensed" charset="0"/>
              <a:ea typeface="Tw Cen MT Condensed" charset="0"/>
              <a:cs typeface="Tw Cen MT Condensed" charset="0"/>
            </a:endParaRPr>
          </a:p>
        </p:txBody>
      </p:sp>
      <p:sp>
        <p:nvSpPr>
          <p:cNvPr id="2" name="Slide Number Placeholder 1"/>
          <p:cNvSpPr>
            <a:spLocks noGrp="1"/>
          </p:cNvSpPr>
          <p:nvPr>
            <p:ph type="sldNum" sz="quarter" idx="12"/>
          </p:nvPr>
        </p:nvSpPr>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lnSpc>
                <a:spcPct val="80000"/>
              </a:lnSpc>
            </a:pPr>
            <a:fld id="{44D87D99-F948-7D48-AA78-9B9D39E88FB0}" type="slidenum">
              <a:rPr lang="en-US" altLang="en-US" sz="1200">
                <a:solidFill>
                  <a:srgbClr val="FFFFFF"/>
                </a:solidFill>
                <a:latin typeface="Tw Cen MT" charset="0"/>
              </a:rPr>
              <a:pPr>
                <a:lnSpc>
                  <a:spcPct val="80000"/>
                </a:lnSpc>
              </a:pPr>
              <a:t>3</a:t>
            </a:fld>
            <a:endParaRPr lang="en-US" altLang="en-US" sz="1200">
              <a:solidFill>
                <a:srgbClr val="FFFFFF"/>
              </a:solidFill>
              <a:latin typeface="Tw Cen MT" charset="0"/>
            </a:endParaRPr>
          </a:p>
        </p:txBody>
      </p:sp>
    </p:spTree>
    <p:extLst>
      <p:ext uri="{BB962C8B-B14F-4D97-AF65-F5344CB8AC3E}">
        <p14:creationId xmlns:p14="http://schemas.microsoft.com/office/powerpoint/2010/main" val="8303703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a:extLst>
              <a:ext uri="{FF2B5EF4-FFF2-40B4-BE49-F238E27FC236}">
                <a16:creationId xmlns:a16="http://schemas.microsoft.com/office/drawing/2014/main" id="{01104C83-D7C3-F249-9DAA-D73E45CB715B}"/>
              </a:ext>
            </a:extLst>
          </p:cNvPr>
          <p:cNvSpPr>
            <a:spLocks noGrp="1"/>
          </p:cNvSpPr>
          <p:nvPr>
            <p:ph type="title"/>
          </p:nvPr>
        </p:nvSpPr>
        <p:spPr>
          <a:xfrm>
            <a:off x="625475" y="457200"/>
            <a:ext cx="8315325" cy="990600"/>
          </a:xfrm>
        </p:spPr>
        <p:txBody>
          <a:bodyPr/>
          <a:lstStyle/>
          <a:p>
            <a:r>
              <a:rPr lang="en-US" altLang="en-US" dirty="0"/>
              <a:t>The Iran nuclear archive</a:t>
            </a:r>
          </a:p>
        </p:txBody>
      </p:sp>
      <p:pic>
        <p:nvPicPr>
          <p:cNvPr id="14338" name="Content Placeholder 5">
            <a:extLst>
              <a:ext uri="{FF2B5EF4-FFF2-40B4-BE49-F238E27FC236}">
                <a16:creationId xmlns:a16="http://schemas.microsoft.com/office/drawing/2014/main" id="{4B2D4FEE-6930-D34E-8DDD-9F89D2584F0F}"/>
              </a:ext>
            </a:extLst>
          </p:cNvPr>
          <p:cNvPicPr>
            <a:picLocks noGrp="1" noChangeAspect="1" noChangeArrowheads="1"/>
          </p:cNvPicPr>
          <p:nvPr>
            <p:ph sz="quarter" idx="1"/>
          </p:nvPr>
        </p:nvPicPr>
        <p:blipFill>
          <a:blip r:embed="rId3">
            <a:extLst>
              <a:ext uri="{28A0092B-C50C-407E-A947-70E740481C1C}">
                <a14:useLocalDpi xmlns:a14="http://schemas.microsoft.com/office/drawing/2010/main"/>
              </a:ext>
            </a:extLst>
          </a:blip>
          <a:srcRect/>
          <a:stretch>
            <a:fillRect/>
          </a:stretch>
        </p:blipFill>
        <p:spPr>
          <a:xfrm>
            <a:off x="776288" y="1665288"/>
            <a:ext cx="3895725" cy="5040312"/>
          </a:xfrm>
        </p:spPr>
      </p:pic>
      <p:sp>
        <p:nvSpPr>
          <p:cNvPr id="14339" name="Content Placeholder 2">
            <a:extLst>
              <a:ext uri="{FF2B5EF4-FFF2-40B4-BE49-F238E27FC236}">
                <a16:creationId xmlns:a16="http://schemas.microsoft.com/office/drawing/2014/main" id="{191B73CB-8121-5D4A-80BF-E71CC202D923}"/>
              </a:ext>
            </a:extLst>
          </p:cNvPr>
          <p:cNvSpPr txBox="1">
            <a:spLocks/>
          </p:cNvSpPr>
          <p:nvPr/>
        </p:nvSpPr>
        <p:spPr bwMode="auto">
          <a:xfrm>
            <a:off x="4672013" y="1752600"/>
            <a:ext cx="4333875"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19088" indent="-319088">
              <a:spcBef>
                <a:spcPts val="700"/>
              </a:spcBef>
              <a:buClr>
                <a:schemeClr val="accent1"/>
              </a:buClr>
              <a:buSzPct val="80000"/>
              <a:buFont typeface="Wingdings" pitchFamily="2" charset="2"/>
              <a:buChar char="q"/>
              <a:defRPr sz="2400">
                <a:solidFill>
                  <a:schemeClr val="tx1"/>
                </a:solidFill>
                <a:latin typeface="Tw Cen MT" panose="020B0602020104020603" pitchFamily="34" charset="77"/>
                <a:ea typeface="MS PGothic" panose="020B0600070205080204" pitchFamily="34" charset="-128"/>
              </a:defRPr>
            </a:lvl1pPr>
            <a:lvl2pPr marL="730250" indent="-365125">
              <a:spcBef>
                <a:spcPts val="550"/>
              </a:spcBef>
              <a:buClr>
                <a:schemeClr val="tx1"/>
              </a:buClr>
              <a:buSzPct val="100000"/>
              <a:buFont typeface="Wingdings" pitchFamily="2" charset="2"/>
              <a:buChar char="—"/>
              <a:defRPr sz="2000">
                <a:solidFill>
                  <a:schemeClr val="tx1"/>
                </a:solidFill>
                <a:latin typeface="Tw Cen MT" panose="020B0602020104020603" pitchFamily="34" charset="77"/>
                <a:ea typeface="MS PGothic" panose="020B0600070205080204" pitchFamily="34" charset="-128"/>
              </a:defRPr>
            </a:lvl2pPr>
            <a:lvl3pPr indent="-228600">
              <a:spcBef>
                <a:spcPts val="500"/>
              </a:spcBef>
              <a:buClr>
                <a:schemeClr val="accent2"/>
              </a:buClr>
              <a:buSzPct val="75000"/>
              <a:buFont typeface="Wingdings" pitchFamily="2" charset="2"/>
              <a:buChar char=""/>
              <a:defRPr sz="2300">
                <a:solidFill>
                  <a:schemeClr val="tx1"/>
                </a:solidFill>
                <a:latin typeface="Tw Cen MT" panose="020B0602020104020603" pitchFamily="34" charset="77"/>
                <a:ea typeface="MS PGothic" panose="020B0600070205080204" pitchFamily="34" charset="-128"/>
              </a:defRPr>
            </a:lvl3pPr>
            <a:lvl4pPr indent="-228600">
              <a:spcBef>
                <a:spcPts val="400"/>
              </a:spcBef>
              <a:buClr>
                <a:srgbClr val="6BB1C9"/>
              </a:buClr>
              <a:buSzPct val="75000"/>
              <a:buFont typeface="Wingdings" pitchFamily="2" charset="2"/>
              <a:buChar char=""/>
              <a:defRPr sz="2000">
                <a:solidFill>
                  <a:schemeClr val="tx1"/>
                </a:solidFill>
                <a:latin typeface="Tw Cen MT" panose="020B0602020104020603" pitchFamily="34" charset="77"/>
                <a:ea typeface="MS PGothic" panose="020B0600070205080204" pitchFamily="34" charset="-128"/>
              </a:defRPr>
            </a:lvl4pPr>
            <a:lvl5pPr indent="-228600">
              <a:spcBef>
                <a:spcPts val="400"/>
              </a:spcBef>
              <a:buClr>
                <a:srgbClr val="6585CF"/>
              </a:buClr>
              <a:buSzPct val="65000"/>
              <a:buFont typeface="Wingdings" pitchFamily="2" charset="2"/>
              <a:buChar char=""/>
              <a:defRPr sz="2000">
                <a:solidFill>
                  <a:schemeClr val="tx1"/>
                </a:solidFill>
                <a:latin typeface="Tw Cen MT" panose="020B0602020104020603" pitchFamily="34" charset="77"/>
                <a:ea typeface="MS PGothic" panose="020B0600070205080204" pitchFamily="34" charset="-128"/>
              </a:defRPr>
            </a:lvl5pPr>
            <a:lvl6pPr indent="-228600" eaLnBrk="0" fontAlgn="base" hangingPunct="0">
              <a:spcBef>
                <a:spcPts val="400"/>
              </a:spcBef>
              <a:spcAft>
                <a:spcPct val="0"/>
              </a:spcAft>
              <a:buClr>
                <a:srgbClr val="6585CF"/>
              </a:buClr>
              <a:buSzPct val="65000"/>
              <a:buFont typeface="Wingdings" pitchFamily="2" charset="2"/>
              <a:buChar char=""/>
              <a:defRPr sz="2000">
                <a:solidFill>
                  <a:schemeClr val="tx1"/>
                </a:solidFill>
                <a:latin typeface="Tw Cen MT" panose="020B0602020104020603" pitchFamily="34" charset="77"/>
                <a:ea typeface="MS PGothic" panose="020B0600070205080204" pitchFamily="34" charset="-128"/>
              </a:defRPr>
            </a:lvl6pPr>
            <a:lvl7pPr indent="-228600" eaLnBrk="0" fontAlgn="base" hangingPunct="0">
              <a:spcBef>
                <a:spcPts val="400"/>
              </a:spcBef>
              <a:spcAft>
                <a:spcPct val="0"/>
              </a:spcAft>
              <a:buClr>
                <a:srgbClr val="6585CF"/>
              </a:buClr>
              <a:buSzPct val="65000"/>
              <a:buFont typeface="Wingdings" pitchFamily="2" charset="2"/>
              <a:buChar char=""/>
              <a:defRPr sz="2000">
                <a:solidFill>
                  <a:schemeClr val="tx1"/>
                </a:solidFill>
                <a:latin typeface="Tw Cen MT" panose="020B0602020104020603" pitchFamily="34" charset="77"/>
                <a:ea typeface="MS PGothic" panose="020B0600070205080204" pitchFamily="34" charset="-128"/>
              </a:defRPr>
            </a:lvl7pPr>
            <a:lvl8pPr indent="-228600" eaLnBrk="0" fontAlgn="base" hangingPunct="0">
              <a:spcBef>
                <a:spcPts val="400"/>
              </a:spcBef>
              <a:spcAft>
                <a:spcPct val="0"/>
              </a:spcAft>
              <a:buClr>
                <a:srgbClr val="6585CF"/>
              </a:buClr>
              <a:buSzPct val="65000"/>
              <a:buFont typeface="Wingdings" pitchFamily="2" charset="2"/>
              <a:buChar char=""/>
              <a:defRPr sz="2000">
                <a:solidFill>
                  <a:schemeClr val="tx1"/>
                </a:solidFill>
                <a:latin typeface="Tw Cen MT" panose="020B0602020104020603" pitchFamily="34" charset="77"/>
                <a:ea typeface="MS PGothic" panose="020B0600070205080204" pitchFamily="34" charset="-128"/>
              </a:defRPr>
            </a:lvl8pPr>
            <a:lvl9pPr indent="-228600" eaLnBrk="0" fontAlgn="base" hangingPunct="0">
              <a:spcBef>
                <a:spcPts val="400"/>
              </a:spcBef>
              <a:spcAft>
                <a:spcPct val="0"/>
              </a:spcAft>
              <a:buClr>
                <a:srgbClr val="6585CF"/>
              </a:buClr>
              <a:buSzPct val="65000"/>
              <a:buFont typeface="Wingdings" pitchFamily="2" charset="2"/>
              <a:buChar char=""/>
              <a:defRPr sz="2000">
                <a:solidFill>
                  <a:schemeClr val="tx1"/>
                </a:solidFill>
                <a:latin typeface="Tw Cen MT" panose="020B0602020104020603" pitchFamily="34" charset="77"/>
                <a:ea typeface="MS PGothic" panose="020B0600070205080204" pitchFamily="34" charset="-128"/>
              </a:defRPr>
            </a:lvl9pPr>
          </a:lstStyle>
          <a:p>
            <a:r>
              <a:rPr lang="en-US" altLang="en-US" dirty="0"/>
              <a:t>6 key conclusions:</a:t>
            </a:r>
          </a:p>
          <a:p>
            <a:pPr lvl="1"/>
            <a:r>
              <a:rPr lang="en-US" altLang="en-US" dirty="0"/>
              <a:t>Iran had focused program to produce, test nuclear weapons</a:t>
            </a:r>
          </a:p>
          <a:p>
            <a:pPr lvl="1"/>
            <a:r>
              <a:rPr lang="en-US" altLang="en-US" dirty="0"/>
              <a:t>Made more technical progress than had previously been known</a:t>
            </a:r>
          </a:p>
          <a:p>
            <a:pPr lvl="1"/>
            <a:r>
              <a:rPr lang="en-US" altLang="en-US" dirty="0"/>
              <a:t>Has ability to reconstitute</a:t>
            </a:r>
          </a:p>
          <a:p>
            <a:pPr lvl="1"/>
            <a:r>
              <a:rPr lang="en-US" altLang="en-US" dirty="0"/>
              <a:t>Much more foreign assistance than previously understood</a:t>
            </a:r>
          </a:p>
          <a:p>
            <a:pPr lvl="1"/>
            <a:r>
              <a:rPr lang="en-US" altLang="en-US" dirty="0"/>
              <a:t>Some facilities, activities went undetected</a:t>
            </a:r>
          </a:p>
          <a:p>
            <a:pPr lvl="1"/>
            <a:r>
              <a:rPr lang="en-US" altLang="en-US" dirty="0"/>
              <a:t>Issues will have to be addressed in future deals</a:t>
            </a:r>
          </a:p>
          <a:p>
            <a:r>
              <a:rPr lang="en-US" altLang="en-US" dirty="0"/>
              <a:t>Many mysteries remain…</a:t>
            </a:r>
          </a:p>
          <a:p>
            <a:pPr marL="0" indent="0">
              <a:buNone/>
            </a:pPr>
            <a:endParaRPr lang="en-US" altLang="en-US" dirty="0"/>
          </a:p>
        </p:txBody>
      </p:sp>
    </p:spTree>
    <p:extLst>
      <p:ext uri="{BB962C8B-B14F-4D97-AF65-F5344CB8AC3E}">
        <p14:creationId xmlns:p14="http://schemas.microsoft.com/office/powerpoint/2010/main" val="30218709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544513" y="152400"/>
            <a:ext cx="7927975" cy="1104900"/>
          </a:xfrm>
        </p:spPr>
        <p:txBody>
          <a:bodyPr>
            <a:noAutofit/>
          </a:bodyPr>
          <a:lstStyle/>
          <a:p>
            <a:pPr eaLnBrk="1" fontAlgn="auto" hangingPunct="1">
              <a:spcAft>
                <a:spcPts val="0"/>
              </a:spcAft>
              <a:defRPr/>
            </a:pPr>
            <a:r>
              <a:rPr lang="en-US" sz="3600" dirty="0">
                <a:ea typeface="+mj-ea"/>
                <a:cs typeface="+mj-cs"/>
              </a:rPr>
              <a:t>From Khamenei’s perspective:</a:t>
            </a:r>
            <a:br>
              <a:rPr lang="en-US" sz="3600" dirty="0">
                <a:ea typeface="+mj-ea"/>
                <a:cs typeface="+mj-cs"/>
              </a:rPr>
            </a:br>
            <a:r>
              <a:rPr lang="en-US" sz="3600" dirty="0">
                <a:ea typeface="+mj-ea"/>
                <a:cs typeface="+mj-cs"/>
              </a:rPr>
              <a:t>what to agree to, for what price?</a:t>
            </a:r>
          </a:p>
        </p:txBody>
      </p:sp>
      <p:sp>
        <p:nvSpPr>
          <p:cNvPr id="22530" name="Rectangle 3"/>
          <p:cNvSpPr>
            <a:spLocks noGrp="1" noChangeArrowheads="1"/>
          </p:cNvSpPr>
          <p:nvPr>
            <p:ph type="body" sz="half" idx="1"/>
          </p:nvPr>
        </p:nvSpPr>
        <p:spPr>
          <a:xfrm>
            <a:off x="488156" y="1600200"/>
            <a:ext cx="4380283" cy="5105400"/>
          </a:xfrm>
        </p:spPr>
        <p:txBody>
          <a:bodyPr/>
          <a:lstStyle/>
          <a:p>
            <a:pPr marL="318770" indent="-318770">
              <a:lnSpc>
                <a:spcPct val="90000"/>
              </a:lnSpc>
            </a:pPr>
            <a:r>
              <a:rPr lang="en-US" altLang="en-US" dirty="0">
                <a:ea typeface="ＭＳ Ｐゴシック" charset="-128"/>
              </a:rPr>
              <a:t>Imagine: it’s 2023, all sides have returned to the JCPOA</a:t>
            </a:r>
          </a:p>
          <a:p>
            <a:pPr marL="318770" indent="-318770">
              <a:lnSpc>
                <a:spcPct val="90000"/>
              </a:lnSpc>
            </a:pPr>
            <a:r>
              <a:rPr lang="en-US" altLang="en-US" dirty="0">
                <a:ea typeface="ＭＳ Ｐゴシック" charset="-128"/>
              </a:rPr>
              <a:t>U.S. is asking for new accord – longer timelines, limits on long-range missiles…</a:t>
            </a:r>
          </a:p>
          <a:p>
            <a:pPr marL="318770" indent="-318770">
              <a:lnSpc>
                <a:spcPct val="90000"/>
              </a:lnSpc>
            </a:pPr>
            <a:r>
              <a:rPr lang="en-US" altLang="en-US" dirty="0">
                <a:ea typeface="ＭＳ Ｐゴシック" charset="-128"/>
              </a:rPr>
              <a:t>U.S. is offering broader sanctions relief in return</a:t>
            </a:r>
          </a:p>
          <a:p>
            <a:pPr marL="318770" indent="-318770">
              <a:lnSpc>
                <a:spcPct val="90000"/>
              </a:lnSpc>
            </a:pPr>
            <a:r>
              <a:rPr lang="en-US" altLang="en-US" dirty="0">
                <a:ea typeface="ＭＳ Ｐゴシック" charset="-128"/>
              </a:rPr>
              <a:t>What should Iran be prepared to offer, for what concessions from the United States or others?</a:t>
            </a:r>
          </a:p>
          <a:p>
            <a:pPr marL="729932" lvl="1" indent="-318770">
              <a:lnSpc>
                <a:spcPct val="90000"/>
              </a:lnSpc>
            </a:pPr>
            <a:r>
              <a:rPr lang="en-US" altLang="en-US" dirty="0">
                <a:ea typeface="ＭＳ Ｐゴシック" charset="-128"/>
              </a:rPr>
              <a:t>What would make U.S. promises credible to you this time?</a:t>
            </a:r>
          </a:p>
          <a:p>
            <a:pPr marL="729932" lvl="1" indent="-318770">
              <a:lnSpc>
                <a:spcPct val="90000"/>
              </a:lnSpc>
            </a:pPr>
            <a:r>
              <a:rPr lang="en-US" altLang="en-US" dirty="0">
                <a:ea typeface="ＭＳ Ｐゴシック" charset="-128"/>
              </a:rPr>
              <a:t>Should you authorize a new deal? </a:t>
            </a:r>
          </a:p>
        </p:txBody>
      </p:sp>
      <p:sp>
        <p:nvSpPr>
          <p:cNvPr id="22532" name="Text Box 5"/>
          <p:cNvSpPr txBox="1">
            <a:spLocks noChangeArrowheads="1"/>
          </p:cNvSpPr>
          <p:nvPr/>
        </p:nvSpPr>
        <p:spPr bwMode="auto">
          <a:xfrm>
            <a:off x="4851436" y="4651483"/>
            <a:ext cx="3886200" cy="7078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699">
                <a:solidFill>
                  <a:srgbClr val="000000"/>
                </a:solidFill>
                <a:miter lim="800000"/>
                <a:headEnd type="none" w="sm" len="sm"/>
                <a:tailEnd type="none" w="sm" len="sm"/>
              </a14:hiddenLine>
            </a:ext>
          </a:extLst>
        </p:spPr>
        <p:txBody>
          <a:bodyPr wrap="square">
            <a:spAutoFit/>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spcBef>
                <a:spcPct val="50000"/>
              </a:spcBef>
            </a:pPr>
            <a:r>
              <a:rPr lang="en-US" altLang="en-US" sz="1600" i="1" dirty="0">
                <a:solidFill>
                  <a:schemeClr val="tx1"/>
                </a:solidFill>
                <a:latin typeface="+mn-lt"/>
                <a:ea typeface="Tw Cen MT Condensed" charset="0"/>
                <a:cs typeface="Tw Cen MT Condensed" charset="0"/>
              </a:rPr>
              <a:t>Source: </a:t>
            </a:r>
            <a:r>
              <a:rPr lang="en-US" sz="1600" dirty="0">
                <a:latin typeface="+mn-lt"/>
              </a:rPr>
              <a:t>Anadolu Agency via Getty Images</a:t>
            </a:r>
            <a:endParaRPr lang="en-US" sz="1600" dirty="0">
              <a:solidFill>
                <a:schemeClr val="tx1"/>
              </a:solidFill>
              <a:latin typeface="+mn-lt"/>
            </a:endParaRPr>
          </a:p>
          <a:p>
            <a:pPr>
              <a:spcBef>
                <a:spcPct val="50000"/>
              </a:spcBef>
            </a:pPr>
            <a:endParaRPr lang="en-US" altLang="en-US" sz="1600" i="1" dirty="0">
              <a:solidFill>
                <a:schemeClr val="tx1"/>
              </a:solidFill>
              <a:latin typeface="Tw Cen MT Condensed" charset="0"/>
              <a:ea typeface="Tw Cen MT Condensed" charset="0"/>
              <a:cs typeface="Tw Cen MT Condensed" charset="0"/>
            </a:endParaRPr>
          </a:p>
        </p:txBody>
      </p:sp>
      <p:sp>
        <p:nvSpPr>
          <p:cNvPr id="2" name="Slide Number Placeholder 1"/>
          <p:cNvSpPr>
            <a:spLocks noGrp="1"/>
          </p:cNvSpPr>
          <p:nvPr>
            <p:ph type="sldNum" sz="quarter" idx="12"/>
          </p:nvPr>
        </p:nvSpPr>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lnSpc>
                <a:spcPct val="80000"/>
              </a:lnSpc>
            </a:pPr>
            <a:fld id="{44D87D99-F948-7D48-AA78-9B9D39E88FB0}" type="slidenum">
              <a:rPr lang="en-US" altLang="en-US" sz="1200">
                <a:solidFill>
                  <a:srgbClr val="FFFFFF"/>
                </a:solidFill>
                <a:latin typeface="Tw Cen MT" charset="0"/>
              </a:rPr>
              <a:pPr>
                <a:lnSpc>
                  <a:spcPct val="80000"/>
                </a:lnSpc>
              </a:pPr>
              <a:t>31</a:t>
            </a:fld>
            <a:endParaRPr lang="en-US" altLang="en-US" sz="1200">
              <a:solidFill>
                <a:srgbClr val="FFFFFF"/>
              </a:solidFill>
              <a:latin typeface="Tw Cen MT" charset="0"/>
            </a:endParaRPr>
          </a:p>
        </p:txBody>
      </p:sp>
      <p:sp>
        <p:nvSpPr>
          <p:cNvPr id="3" name="Rectangle 2">
            <a:extLst>
              <a:ext uri="{FF2B5EF4-FFF2-40B4-BE49-F238E27FC236}">
                <a16:creationId xmlns:a16="http://schemas.microsoft.com/office/drawing/2014/main" id="{176FC291-E731-6F42-ABC5-614610D43D0A}"/>
              </a:ext>
            </a:extLst>
          </p:cNvPr>
          <p:cNvSpPr/>
          <p:nvPr/>
        </p:nvSpPr>
        <p:spPr>
          <a:xfrm>
            <a:off x="2332038" y="3013502"/>
            <a:ext cx="3222624" cy="338554"/>
          </a:xfrm>
          <a:prstGeom prst="rect">
            <a:avLst/>
          </a:prstGeom>
        </p:spPr>
        <p:txBody>
          <a:bodyPr wrap="square">
            <a:spAutoFit/>
          </a:bodyPr>
          <a:lstStyle/>
          <a:p>
            <a:endParaRPr lang="en-US" sz="1600" dirty="0"/>
          </a:p>
        </p:txBody>
      </p:sp>
      <p:pic>
        <p:nvPicPr>
          <p:cNvPr id="5" name="Picture 4">
            <a:extLst>
              <a:ext uri="{FF2B5EF4-FFF2-40B4-BE49-F238E27FC236}">
                <a16:creationId xmlns:a16="http://schemas.microsoft.com/office/drawing/2014/main" id="{65FDB4FC-DC9D-E04C-A3EF-8828A63A57F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868439" y="1714075"/>
            <a:ext cx="4272633" cy="2857925"/>
          </a:xfrm>
          <a:prstGeom prst="rect">
            <a:avLst/>
          </a:prstGeom>
        </p:spPr>
      </p:pic>
    </p:spTree>
    <p:extLst>
      <p:ext uri="{BB962C8B-B14F-4D97-AF65-F5344CB8AC3E}">
        <p14:creationId xmlns:p14="http://schemas.microsoft.com/office/powerpoint/2010/main" val="41660869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548481" y="190500"/>
            <a:ext cx="7927975" cy="1104900"/>
          </a:xfrm>
        </p:spPr>
        <p:txBody>
          <a:bodyPr>
            <a:noAutofit/>
          </a:bodyPr>
          <a:lstStyle/>
          <a:p>
            <a:pPr eaLnBrk="1" fontAlgn="auto" hangingPunct="1">
              <a:spcAft>
                <a:spcPts val="0"/>
              </a:spcAft>
              <a:defRPr/>
            </a:pPr>
            <a:r>
              <a:rPr lang="en-US" sz="3600" dirty="0">
                <a:ea typeface="+mj-ea"/>
                <a:cs typeface="+mj-cs"/>
              </a:rPr>
              <a:t>Dateline: Unknown</a:t>
            </a:r>
            <a:br>
              <a:rPr lang="en-US" sz="3600" dirty="0">
                <a:ea typeface="+mj-ea"/>
                <a:cs typeface="+mj-cs"/>
              </a:rPr>
            </a:br>
            <a:r>
              <a:rPr lang="en-US" sz="3600" dirty="0">
                <a:ea typeface="+mj-ea"/>
                <a:cs typeface="+mj-cs"/>
              </a:rPr>
              <a:t>Nuclear and radiological terrorism</a:t>
            </a:r>
          </a:p>
        </p:txBody>
      </p:sp>
      <p:sp>
        <p:nvSpPr>
          <p:cNvPr id="22530" name="Rectangle 3"/>
          <p:cNvSpPr>
            <a:spLocks noGrp="1" noChangeArrowheads="1"/>
          </p:cNvSpPr>
          <p:nvPr>
            <p:ph type="body" sz="half" idx="1"/>
          </p:nvPr>
        </p:nvSpPr>
        <p:spPr>
          <a:xfrm>
            <a:off x="624681" y="1676400"/>
            <a:ext cx="4098925" cy="3810000"/>
          </a:xfrm>
        </p:spPr>
        <p:txBody>
          <a:bodyPr/>
          <a:lstStyle/>
          <a:p>
            <a:pPr eaLnBrk="1" hangingPunct="1">
              <a:lnSpc>
                <a:spcPct val="90000"/>
              </a:lnSpc>
            </a:pPr>
            <a:r>
              <a:rPr lang="en-US" altLang="en-US" dirty="0">
                <a:ea typeface="ＭＳ Ｐゴシック" charset="-128"/>
              </a:rPr>
              <a:t>Numerous gov’t studies: terrorist group </a:t>
            </a:r>
            <a:r>
              <a:rPr lang="en-US" altLang="en-US" i="1" dirty="0">
                <a:ea typeface="ＭＳ Ｐゴシック" charset="-128"/>
              </a:rPr>
              <a:t>could </a:t>
            </a:r>
            <a:r>
              <a:rPr lang="en-US" altLang="en-US" dirty="0">
                <a:ea typeface="ＭＳ Ｐゴシック" charset="-128"/>
              </a:rPr>
              <a:t>plausibly make a crude bomb if it got material</a:t>
            </a:r>
          </a:p>
          <a:p>
            <a:pPr eaLnBrk="1" hangingPunct="1">
              <a:lnSpc>
                <a:spcPct val="90000"/>
              </a:lnSpc>
            </a:pPr>
            <a:r>
              <a:rPr lang="en-US" altLang="en-US" dirty="0">
                <a:ea typeface="ＭＳ Ｐゴシック" charset="-128"/>
              </a:rPr>
              <a:t>~20 cases of seizure of stolen HEU or plutonium</a:t>
            </a:r>
          </a:p>
          <a:p>
            <a:pPr eaLnBrk="1" hangingPunct="1">
              <a:lnSpc>
                <a:spcPct val="90000"/>
              </a:lnSpc>
            </a:pPr>
            <a:r>
              <a:rPr lang="en-US" altLang="en-US" dirty="0">
                <a:ea typeface="ＭＳ Ｐゴシック" charset="-128"/>
              </a:rPr>
              <a:t>Aum Shinrikyo, al Qaeda both pursued nuclear weapons</a:t>
            </a:r>
          </a:p>
          <a:p>
            <a:pPr marL="318770" indent="-318770">
              <a:lnSpc>
                <a:spcPct val="90000"/>
              </a:lnSpc>
            </a:pPr>
            <a:r>
              <a:rPr lang="en-US" altLang="en-US" dirty="0">
                <a:ea typeface="ＭＳ Ｐゴシック" charset="-128"/>
              </a:rPr>
              <a:t>ISIS intent unclear, but had more money, people, territory under control, ability to recruit globally than al Qaeda ever had </a:t>
            </a:r>
          </a:p>
          <a:p>
            <a:pPr eaLnBrk="1" hangingPunct="1">
              <a:lnSpc>
                <a:spcPct val="90000"/>
              </a:lnSpc>
              <a:buFont typeface="Monotype Sorts" charset="2"/>
              <a:buNone/>
            </a:pPr>
            <a:endParaRPr lang="en-US" altLang="en-US" dirty="0">
              <a:ea typeface="ＭＳ Ｐゴシック" charset="-128"/>
            </a:endParaRPr>
          </a:p>
        </p:txBody>
      </p:sp>
      <p:pic>
        <p:nvPicPr>
          <p:cNvPr id="22531" name="Picture 4" descr="gun-type"/>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953000" y="2057400"/>
            <a:ext cx="4076700" cy="3086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2532" name="Text Box 5"/>
          <p:cNvSpPr txBox="1">
            <a:spLocks noChangeArrowheads="1"/>
          </p:cNvSpPr>
          <p:nvPr/>
        </p:nvSpPr>
        <p:spPr bwMode="auto">
          <a:xfrm>
            <a:off x="4892675" y="5105400"/>
            <a:ext cx="1828800" cy="338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699">
                <a:solidFill>
                  <a:srgbClr val="000000"/>
                </a:solidFill>
                <a:miter lim="800000"/>
                <a:headEnd type="none" w="sm" len="sm"/>
                <a:tailEnd type="none" w="sm" len="sm"/>
              </a14:hiddenLine>
            </a:ext>
          </a:extLst>
        </p:spPr>
        <p:txBody>
          <a:bodyPr>
            <a:spAutoFit/>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spcBef>
                <a:spcPct val="50000"/>
              </a:spcBef>
            </a:pPr>
            <a:r>
              <a:rPr lang="en-US" altLang="en-US" sz="1600" i="1" dirty="0">
                <a:solidFill>
                  <a:schemeClr val="tx1"/>
                </a:solidFill>
                <a:latin typeface="Tw Cen MT Condensed" charset="0"/>
                <a:ea typeface="Tw Cen MT Condensed" charset="0"/>
                <a:cs typeface="Tw Cen MT Condensed" charset="0"/>
              </a:rPr>
              <a:t>Source: </a:t>
            </a:r>
            <a:r>
              <a:rPr lang="en-US" altLang="en-US" sz="1600" dirty="0">
                <a:solidFill>
                  <a:schemeClr val="tx1"/>
                </a:solidFill>
                <a:latin typeface="Tw Cen MT Condensed" charset="0"/>
                <a:ea typeface="Tw Cen MT Condensed" charset="0"/>
                <a:cs typeface="Tw Cen MT Condensed" charset="0"/>
              </a:rPr>
              <a:t>NATO</a:t>
            </a:r>
            <a:endParaRPr lang="en-US" altLang="en-US" sz="1600" i="1" dirty="0">
              <a:solidFill>
                <a:schemeClr val="tx1"/>
              </a:solidFill>
              <a:latin typeface="Tw Cen MT Condensed" charset="0"/>
              <a:ea typeface="Tw Cen MT Condensed" charset="0"/>
              <a:cs typeface="Tw Cen MT Condensed" charset="0"/>
            </a:endParaRPr>
          </a:p>
        </p:txBody>
      </p:sp>
      <p:sp>
        <p:nvSpPr>
          <p:cNvPr id="2" name="Slide Number Placeholder 1"/>
          <p:cNvSpPr>
            <a:spLocks noGrp="1"/>
          </p:cNvSpPr>
          <p:nvPr>
            <p:ph type="sldNum" sz="quarter" idx="12"/>
          </p:nvPr>
        </p:nvSpPr>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lnSpc>
                <a:spcPct val="80000"/>
              </a:lnSpc>
            </a:pPr>
            <a:fld id="{44D87D99-F948-7D48-AA78-9B9D39E88FB0}" type="slidenum">
              <a:rPr lang="en-US" altLang="en-US" sz="1200">
                <a:solidFill>
                  <a:srgbClr val="FFFFFF"/>
                </a:solidFill>
                <a:latin typeface="Tw Cen MT" charset="0"/>
              </a:rPr>
              <a:pPr>
                <a:lnSpc>
                  <a:spcPct val="80000"/>
                </a:lnSpc>
              </a:pPr>
              <a:t>32</a:t>
            </a:fld>
            <a:endParaRPr lang="en-US" altLang="en-US" sz="1200">
              <a:solidFill>
                <a:srgbClr val="FFFFFF"/>
              </a:solidFill>
              <a:latin typeface="Tw Cen MT"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541338" y="114300"/>
            <a:ext cx="8312943" cy="1104900"/>
          </a:xfrm>
        </p:spPr>
        <p:txBody>
          <a:bodyPr>
            <a:noAutofit/>
          </a:bodyPr>
          <a:lstStyle/>
          <a:p>
            <a:pPr eaLnBrk="1" fontAlgn="auto" hangingPunct="1">
              <a:spcAft>
                <a:spcPts val="0"/>
              </a:spcAft>
              <a:defRPr/>
            </a:pPr>
            <a:r>
              <a:rPr lang="en-US" sz="3600" dirty="0">
                <a:ea typeface="+mj-ea"/>
                <a:cs typeface="+mj-cs"/>
              </a:rPr>
              <a:t>Dateline: Unknown</a:t>
            </a:r>
            <a:br>
              <a:rPr lang="en-US" sz="3600" dirty="0">
                <a:ea typeface="+mj-ea"/>
                <a:cs typeface="+mj-cs"/>
              </a:rPr>
            </a:br>
            <a:r>
              <a:rPr lang="en-US" sz="3600" dirty="0">
                <a:ea typeface="+mj-ea"/>
                <a:cs typeface="+mj-cs"/>
              </a:rPr>
              <a:t>Nuclear and radiological terrorism (II)</a:t>
            </a:r>
          </a:p>
        </p:txBody>
      </p:sp>
      <p:sp>
        <p:nvSpPr>
          <p:cNvPr id="22530" name="Rectangle 3"/>
          <p:cNvSpPr>
            <a:spLocks noGrp="1" noChangeArrowheads="1"/>
          </p:cNvSpPr>
          <p:nvPr>
            <p:ph type="body" sz="half" idx="1"/>
          </p:nvPr>
        </p:nvSpPr>
        <p:spPr>
          <a:xfrm>
            <a:off x="548481" y="1676400"/>
            <a:ext cx="7619206" cy="3810000"/>
          </a:xfrm>
        </p:spPr>
        <p:txBody>
          <a:bodyPr/>
          <a:lstStyle/>
          <a:p>
            <a:pPr eaLnBrk="1" hangingPunct="1">
              <a:lnSpc>
                <a:spcPct val="90000"/>
              </a:lnSpc>
            </a:pPr>
            <a:r>
              <a:rPr lang="en-US" altLang="en-US" dirty="0">
                <a:ea typeface="ＭＳ Ｐゴシック" charset="-128"/>
              </a:rPr>
              <a:t>Terrorists could also sabotage nuclear facilities (potentially cause Fukushima-scale accident), or use radioactive material in “dirty bomb”</a:t>
            </a:r>
          </a:p>
          <a:p>
            <a:pPr eaLnBrk="1" hangingPunct="1">
              <a:lnSpc>
                <a:spcPct val="90000"/>
              </a:lnSpc>
            </a:pPr>
            <a:r>
              <a:rPr lang="en-US" altLang="en-US" dirty="0">
                <a:ea typeface="ＭＳ Ｐゴシック" charset="-128"/>
              </a:rPr>
              <a:t>Policy options</a:t>
            </a:r>
          </a:p>
          <a:p>
            <a:pPr lvl="1">
              <a:lnSpc>
                <a:spcPct val="90000"/>
              </a:lnSpc>
            </a:pPr>
            <a:r>
              <a:rPr lang="en-US" altLang="en-US" dirty="0">
                <a:ea typeface="ＭＳ Ｐゴシック" charset="-128"/>
              </a:rPr>
              <a:t>Improve security for nuclear and radiological materials, facilities (How to sustain momentum with the summit process years in the past?)</a:t>
            </a:r>
          </a:p>
          <a:p>
            <a:pPr lvl="1">
              <a:lnSpc>
                <a:spcPct val="90000"/>
              </a:lnSpc>
            </a:pPr>
            <a:r>
              <a:rPr lang="en-US" altLang="en-US" dirty="0">
                <a:ea typeface="ＭＳ Ｐゴシック" charset="-128"/>
              </a:rPr>
              <a:t>Block nuclear smuggling (How to find the needles in the haystacks?)</a:t>
            </a:r>
          </a:p>
          <a:p>
            <a:pPr lvl="1">
              <a:lnSpc>
                <a:spcPct val="90000"/>
              </a:lnSpc>
            </a:pPr>
            <a:r>
              <a:rPr lang="en-US" altLang="en-US" dirty="0">
                <a:ea typeface="ＭＳ Ｐゴシック" charset="-128"/>
              </a:rPr>
              <a:t>Counter high-capability terrorist groups (How can we do better?)</a:t>
            </a:r>
          </a:p>
          <a:p>
            <a:pPr lvl="1">
              <a:lnSpc>
                <a:spcPct val="90000"/>
              </a:lnSpc>
            </a:pPr>
            <a:r>
              <a:rPr lang="en-US" altLang="en-US" dirty="0">
                <a:ea typeface="ＭＳ Ｐゴシック" charset="-128"/>
              </a:rPr>
              <a:t>Prepare to respond (How much can this mitigate the harm?)</a:t>
            </a:r>
          </a:p>
          <a:p>
            <a:pPr eaLnBrk="1" hangingPunct="1">
              <a:lnSpc>
                <a:spcPct val="90000"/>
              </a:lnSpc>
              <a:buFont typeface="Monotype Sorts" charset="2"/>
              <a:buNone/>
            </a:pPr>
            <a:endParaRPr lang="en-US" altLang="en-US" dirty="0">
              <a:ea typeface="ＭＳ Ｐゴシック" charset="-128"/>
            </a:endParaRPr>
          </a:p>
        </p:txBody>
      </p:sp>
      <p:sp>
        <p:nvSpPr>
          <p:cNvPr id="9222" name="TextBox 5"/>
          <p:cNvSpPr txBox="1">
            <a:spLocks noChangeArrowheads="1"/>
          </p:cNvSpPr>
          <p:nvPr/>
        </p:nvSpPr>
        <p:spPr bwMode="auto">
          <a:xfrm>
            <a:off x="623888" y="5562600"/>
            <a:ext cx="8229600" cy="461665"/>
          </a:xfrm>
          <a:prstGeom prst="rect">
            <a:avLst/>
          </a:prstGeom>
          <a:noFill/>
          <a:ln w="9525">
            <a:noFill/>
            <a:miter lim="800000"/>
            <a:headEnd/>
            <a:tailEnd/>
          </a:ln>
        </p:spPr>
        <p:txBody>
          <a:bodyPr>
            <a:spAutoFit/>
          </a:bodyPr>
          <a:lstStyle/>
          <a:p>
            <a:pPr>
              <a:defRPr/>
            </a:pPr>
            <a:endParaRPr lang="en-US" dirty="0">
              <a:latin typeface="Times New Roman" pitchFamily="18" charset="0"/>
              <a:ea typeface="MS PGothic" pitchFamily="34" charset="-128"/>
            </a:endParaRPr>
          </a:p>
        </p:txBody>
      </p:sp>
      <p:sp>
        <p:nvSpPr>
          <p:cNvPr id="2" name="Slide Number Placeholder 1"/>
          <p:cNvSpPr>
            <a:spLocks noGrp="1"/>
          </p:cNvSpPr>
          <p:nvPr>
            <p:ph type="sldNum" sz="quarter" idx="12"/>
          </p:nvPr>
        </p:nvSpPr>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lnSpc>
                <a:spcPct val="80000"/>
              </a:lnSpc>
            </a:pPr>
            <a:fld id="{44D87D99-F948-7D48-AA78-9B9D39E88FB0}" type="slidenum">
              <a:rPr lang="en-US" altLang="en-US" sz="1200">
                <a:solidFill>
                  <a:srgbClr val="FFFFFF"/>
                </a:solidFill>
                <a:latin typeface="Tw Cen MT" charset="0"/>
              </a:rPr>
              <a:pPr>
                <a:lnSpc>
                  <a:spcPct val="80000"/>
                </a:lnSpc>
              </a:pPr>
              <a:t>33</a:t>
            </a:fld>
            <a:endParaRPr lang="en-US" altLang="en-US" sz="1200">
              <a:solidFill>
                <a:srgbClr val="FFFFFF"/>
              </a:solidFill>
              <a:latin typeface="Tw Cen MT" charset="0"/>
            </a:endParaRPr>
          </a:p>
        </p:txBody>
      </p:sp>
    </p:spTree>
    <p:extLst>
      <p:ext uri="{BB962C8B-B14F-4D97-AF65-F5344CB8AC3E}">
        <p14:creationId xmlns:p14="http://schemas.microsoft.com/office/powerpoint/2010/main" val="17768058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normAutofit fontScale="85000" lnSpcReduction="20000"/>
          </a:bodyPr>
          <a:lstStyle/>
          <a:p>
            <a:fld id="{C609B9A4-B33C-9A4D-B12E-475EB4DA68EA}" type="slidenum">
              <a:rPr lang="en-US"/>
              <a:pPr/>
              <a:t>34</a:t>
            </a:fld>
            <a:endParaRPr lang="en-US"/>
          </a:p>
        </p:txBody>
      </p:sp>
      <p:sp>
        <p:nvSpPr>
          <p:cNvPr id="21506" name="Rectangle 2"/>
          <p:cNvSpPr>
            <a:spLocks noGrp="1" noChangeArrowheads="1"/>
          </p:cNvSpPr>
          <p:nvPr>
            <p:ph type="title"/>
          </p:nvPr>
        </p:nvSpPr>
        <p:spPr>
          <a:xfrm>
            <a:off x="624880" y="152400"/>
            <a:ext cx="8316185" cy="990600"/>
          </a:xfrm>
        </p:spPr>
        <p:txBody>
          <a:bodyPr/>
          <a:lstStyle/>
          <a:p>
            <a:r>
              <a:rPr lang="en-US" sz="3600" dirty="0"/>
              <a:t>One</a:t>
            </a:r>
            <a:r>
              <a:rPr lang="en-US" sz="3600" dirty="0">
                <a:latin typeface="+mj-lt"/>
              </a:rPr>
              <a:t> U.S.-Russian nuclear arms control agreement left – what’s next?</a:t>
            </a:r>
          </a:p>
        </p:txBody>
      </p:sp>
      <p:sp>
        <p:nvSpPr>
          <p:cNvPr id="21507" name="Rectangle 3"/>
          <p:cNvSpPr>
            <a:spLocks noGrp="1" noChangeArrowheads="1"/>
          </p:cNvSpPr>
          <p:nvPr>
            <p:ph type="body" idx="1"/>
          </p:nvPr>
        </p:nvSpPr>
        <p:spPr>
          <a:xfrm>
            <a:off x="624880" y="1524000"/>
            <a:ext cx="7696001" cy="4495800"/>
          </a:xfrm>
        </p:spPr>
        <p:txBody>
          <a:bodyPr/>
          <a:lstStyle/>
          <a:p>
            <a:r>
              <a:rPr lang="en-US" dirty="0"/>
              <a:t>ABM Treaty, INF Treaty, both terminated</a:t>
            </a:r>
          </a:p>
          <a:p>
            <a:r>
              <a:rPr lang="en-US" dirty="0"/>
              <a:t>Presidents Biden and Putin extended New START for 5 years – but what comes then?</a:t>
            </a:r>
            <a:endParaRPr lang="en-US" dirty="0">
              <a:latin typeface="+mn-lt"/>
            </a:endParaRPr>
          </a:p>
          <a:p>
            <a:r>
              <a:rPr lang="en-US" dirty="0">
                <a:latin typeface="+mn-lt"/>
              </a:rPr>
              <a:t>New START is working</a:t>
            </a:r>
          </a:p>
          <a:p>
            <a:pPr lvl="1"/>
            <a:r>
              <a:rPr lang="en-US" dirty="0">
                <a:latin typeface="+mn-lt"/>
              </a:rPr>
              <a:t>Both sides have met key limits</a:t>
            </a:r>
          </a:p>
          <a:p>
            <a:pPr lvl="1"/>
            <a:r>
              <a:rPr lang="en-US" dirty="0">
                <a:latin typeface="+mn-lt"/>
              </a:rPr>
              <a:t>Inspections </a:t>
            </a:r>
            <a:r>
              <a:rPr lang="en-US" dirty="0"/>
              <a:t>on hold as a result of pandemic</a:t>
            </a:r>
            <a:endParaRPr lang="en-US" dirty="0">
              <a:latin typeface="+mn-lt"/>
            </a:endParaRPr>
          </a:p>
          <a:p>
            <a:pPr lvl="1"/>
            <a:r>
              <a:rPr lang="en-US" dirty="0">
                <a:latin typeface="+mn-lt"/>
              </a:rPr>
              <a:t>Expires 2/2026</a:t>
            </a:r>
          </a:p>
          <a:p>
            <a:r>
              <a:rPr lang="en-US" dirty="0">
                <a:latin typeface="+mn-lt"/>
              </a:rPr>
              <a:t>Intense U.S.-Russian hostility, Russian </a:t>
            </a:r>
            <a:r>
              <a:rPr lang="en-US" dirty="0"/>
              <a:t>treaty</a:t>
            </a:r>
            <a:r>
              <a:rPr lang="en-US" dirty="0">
                <a:latin typeface="+mn-lt"/>
              </a:rPr>
              <a:t> violations, make it </a:t>
            </a:r>
            <a:r>
              <a:rPr lang="en-US" u="sng" dirty="0">
                <a:latin typeface="+mn-lt"/>
              </a:rPr>
              <a:t>very difficult</a:t>
            </a:r>
            <a:r>
              <a:rPr lang="en-US" dirty="0">
                <a:latin typeface="+mn-lt"/>
              </a:rPr>
              <a:t> to reach, ratify new treaty</a:t>
            </a:r>
          </a:p>
          <a:p>
            <a:r>
              <a:rPr lang="en-US" dirty="0"/>
              <a:t>What about China?  What about non-strategic nuclear weapons? What about missile defenses, counter-space weaponry, other factors affecting strategic stability? </a:t>
            </a:r>
            <a:endParaRPr lang="en-US" dirty="0">
              <a:latin typeface="+mn-lt"/>
            </a:endParaRPr>
          </a:p>
        </p:txBody>
      </p:sp>
    </p:spTree>
    <p:extLst>
      <p:ext uri="{BB962C8B-B14F-4D97-AF65-F5344CB8AC3E}">
        <p14:creationId xmlns:p14="http://schemas.microsoft.com/office/powerpoint/2010/main" val="19148956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normAutofit fontScale="85000" lnSpcReduction="20000"/>
          </a:bodyPr>
          <a:lstStyle/>
          <a:p>
            <a:fld id="{C609B9A4-B33C-9A4D-B12E-475EB4DA68EA}" type="slidenum">
              <a:rPr lang="en-US"/>
              <a:pPr/>
              <a:t>35</a:t>
            </a:fld>
            <a:endParaRPr lang="en-US"/>
          </a:p>
        </p:txBody>
      </p:sp>
      <p:sp>
        <p:nvSpPr>
          <p:cNvPr id="21506" name="Rectangle 2"/>
          <p:cNvSpPr>
            <a:spLocks noGrp="1" noChangeArrowheads="1"/>
          </p:cNvSpPr>
          <p:nvPr>
            <p:ph type="title"/>
          </p:nvPr>
        </p:nvSpPr>
        <p:spPr>
          <a:xfrm>
            <a:off x="624880" y="228600"/>
            <a:ext cx="8316185" cy="990600"/>
          </a:xfrm>
        </p:spPr>
        <p:txBody>
          <a:bodyPr/>
          <a:lstStyle/>
          <a:p>
            <a:r>
              <a:rPr lang="en-US" sz="3600" dirty="0">
                <a:latin typeface="+mj-lt"/>
              </a:rPr>
              <a:t>Why should we care?</a:t>
            </a:r>
            <a:br>
              <a:rPr lang="en-US" sz="3600" dirty="0">
                <a:latin typeface="+mj-lt"/>
              </a:rPr>
            </a:br>
            <a:r>
              <a:rPr lang="en-US" sz="3600" dirty="0">
                <a:latin typeface="+mj-lt"/>
              </a:rPr>
              <a:t>Benefits of nuclear arms control</a:t>
            </a:r>
          </a:p>
        </p:txBody>
      </p:sp>
      <p:sp>
        <p:nvSpPr>
          <p:cNvPr id="21507" name="Rectangle 3"/>
          <p:cNvSpPr>
            <a:spLocks noGrp="1" noChangeArrowheads="1"/>
          </p:cNvSpPr>
          <p:nvPr>
            <p:ph type="body" idx="1"/>
          </p:nvPr>
        </p:nvSpPr>
        <p:spPr>
          <a:xfrm>
            <a:off x="624880" y="1600200"/>
            <a:ext cx="7696001" cy="4495800"/>
          </a:xfrm>
        </p:spPr>
        <p:txBody>
          <a:bodyPr/>
          <a:lstStyle/>
          <a:p>
            <a:r>
              <a:rPr lang="en-US" dirty="0">
                <a:latin typeface="+mn-lt"/>
              </a:rPr>
              <a:t>Benefits of the agreements themselves:</a:t>
            </a:r>
          </a:p>
          <a:p>
            <a:pPr lvl="1"/>
            <a:r>
              <a:rPr lang="en-US" dirty="0">
                <a:latin typeface="+mn-lt"/>
              </a:rPr>
              <a:t>Reduced mutual perceptions of threat</a:t>
            </a:r>
          </a:p>
          <a:p>
            <a:pPr lvl="1"/>
            <a:r>
              <a:rPr lang="en-US" dirty="0">
                <a:latin typeface="+mn-lt"/>
              </a:rPr>
              <a:t>Force structure stability</a:t>
            </a:r>
          </a:p>
          <a:p>
            <a:pPr lvl="1"/>
            <a:r>
              <a:rPr lang="en-US" dirty="0">
                <a:latin typeface="+mn-lt"/>
              </a:rPr>
              <a:t>Predictability (important for planning)</a:t>
            </a:r>
          </a:p>
          <a:p>
            <a:pPr lvl="1"/>
            <a:r>
              <a:rPr lang="en-US" dirty="0">
                <a:latin typeface="+mn-lt"/>
              </a:rPr>
              <a:t>Transparency</a:t>
            </a:r>
          </a:p>
          <a:p>
            <a:pPr lvl="1"/>
            <a:r>
              <a:rPr lang="en-US" dirty="0">
                <a:latin typeface="+mn-lt"/>
              </a:rPr>
              <a:t>Reduced cost of maintaining forces</a:t>
            </a:r>
          </a:p>
          <a:p>
            <a:r>
              <a:rPr lang="en-US" dirty="0">
                <a:latin typeface="+mn-lt"/>
              </a:rPr>
              <a:t>Benefits of the arms control process:</a:t>
            </a:r>
          </a:p>
          <a:p>
            <a:pPr lvl="1"/>
            <a:r>
              <a:rPr lang="en-US" dirty="0">
                <a:latin typeface="+mn-lt"/>
              </a:rPr>
              <a:t>Discussions allow greater mutual understanding of nuclear policies, plans, perceived dangers</a:t>
            </a:r>
          </a:p>
          <a:p>
            <a:pPr lvl="1"/>
            <a:r>
              <a:rPr lang="en-US" dirty="0">
                <a:latin typeface="+mn-lt"/>
              </a:rPr>
              <a:t>Build relationships, habits of cooperation that spill over to other areas</a:t>
            </a:r>
          </a:p>
          <a:p>
            <a:pPr lvl="1"/>
            <a:r>
              <a:rPr lang="en-US" dirty="0">
                <a:latin typeface="+mn-lt"/>
              </a:rPr>
              <a:t>Offers arena in which Russia is treated as an equal – helps assuage prestige, humiliation concerns</a:t>
            </a:r>
          </a:p>
        </p:txBody>
      </p:sp>
    </p:spTree>
    <p:extLst>
      <p:ext uri="{BB962C8B-B14F-4D97-AF65-F5344CB8AC3E}">
        <p14:creationId xmlns:p14="http://schemas.microsoft.com/office/powerpoint/2010/main" val="33891808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21506" y="152400"/>
            <a:ext cx="7927975" cy="1104900"/>
          </a:xfrm>
        </p:spPr>
        <p:txBody>
          <a:bodyPr>
            <a:noAutofit/>
          </a:bodyPr>
          <a:lstStyle/>
          <a:p>
            <a:pPr eaLnBrk="1" fontAlgn="auto" hangingPunct="1">
              <a:spcAft>
                <a:spcPts val="0"/>
              </a:spcAft>
              <a:defRPr/>
            </a:pPr>
            <a:r>
              <a:rPr lang="en-US" sz="3600" dirty="0">
                <a:ea typeface="+mj-ea"/>
                <a:cs typeface="+mj-cs"/>
              </a:rPr>
              <a:t>Dateline: United States</a:t>
            </a:r>
            <a:br>
              <a:rPr lang="en-US" sz="3600" dirty="0">
                <a:ea typeface="+mj-ea"/>
                <a:cs typeface="+mj-cs"/>
              </a:rPr>
            </a:br>
            <a:r>
              <a:rPr lang="en-US" sz="3600" dirty="0">
                <a:ea typeface="+mj-ea"/>
                <a:cs typeface="+mj-cs"/>
              </a:rPr>
              <a:t>Strategic modernization</a:t>
            </a:r>
          </a:p>
        </p:txBody>
      </p:sp>
      <p:sp>
        <p:nvSpPr>
          <p:cNvPr id="22530" name="Rectangle 3"/>
          <p:cNvSpPr>
            <a:spLocks noGrp="1" noChangeArrowheads="1"/>
          </p:cNvSpPr>
          <p:nvPr>
            <p:ph type="body" sz="half" idx="1"/>
          </p:nvPr>
        </p:nvSpPr>
        <p:spPr>
          <a:xfrm>
            <a:off x="320675" y="1676400"/>
            <a:ext cx="5790406" cy="3810000"/>
          </a:xfrm>
        </p:spPr>
        <p:txBody>
          <a:bodyPr/>
          <a:lstStyle/>
          <a:p>
            <a:pPr eaLnBrk="1" hangingPunct="1">
              <a:lnSpc>
                <a:spcPct val="90000"/>
              </a:lnSpc>
            </a:pPr>
            <a:r>
              <a:rPr lang="en-US" altLang="en-US" dirty="0">
                <a:ea typeface="ＭＳ Ｐゴシック" charset="-128"/>
              </a:rPr>
              <a:t>U.S. strategic weapons are aging</a:t>
            </a:r>
          </a:p>
          <a:p>
            <a:pPr eaLnBrk="1" hangingPunct="1">
              <a:lnSpc>
                <a:spcPct val="90000"/>
              </a:lnSpc>
            </a:pPr>
            <a:r>
              <a:rPr lang="en-US" altLang="en-US" dirty="0">
                <a:ea typeface="ＭＳ Ｐゴシック" charset="-128"/>
              </a:rPr>
              <a:t>Obama administration laid out a plan for new ICBMs, SLBMs, submarines, bombers, and cruise missiles, with “life extended” (upgraded) warheads</a:t>
            </a:r>
          </a:p>
          <a:p>
            <a:pPr eaLnBrk="1" hangingPunct="1">
              <a:lnSpc>
                <a:spcPct val="90000"/>
              </a:lnSpc>
            </a:pPr>
            <a:r>
              <a:rPr lang="en-US" altLang="en-US" dirty="0">
                <a:ea typeface="ＭＳ Ｐゴシック" charset="-128"/>
              </a:rPr>
              <a:t>Trump endorsed, expanded with new low-yield SLBM, nuclear SLCM, new warhead – Biden budget continues</a:t>
            </a:r>
          </a:p>
          <a:p>
            <a:pPr eaLnBrk="1" hangingPunct="1">
              <a:lnSpc>
                <a:spcPct val="90000"/>
              </a:lnSpc>
            </a:pPr>
            <a:r>
              <a:rPr lang="en-US" altLang="en-US" dirty="0">
                <a:ea typeface="ＭＳ Ｐゴシック" charset="-128"/>
              </a:rPr>
              <a:t>&gt;&gt;$1 trillion cost over 30 years</a:t>
            </a:r>
          </a:p>
          <a:p>
            <a:pPr eaLnBrk="1" hangingPunct="1">
              <a:lnSpc>
                <a:spcPct val="90000"/>
              </a:lnSpc>
            </a:pPr>
            <a:r>
              <a:rPr lang="en-US" altLang="en-US" dirty="0">
                <a:ea typeface="ＭＳ Ｐゴシック" charset="-128"/>
              </a:rPr>
              <a:t>Bipartisan support – especially with Ukraine war</a:t>
            </a:r>
          </a:p>
          <a:p>
            <a:pPr lvl="1">
              <a:lnSpc>
                <a:spcPct val="90000"/>
              </a:lnSpc>
            </a:pPr>
            <a:r>
              <a:rPr lang="en-US" altLang="en-US" dirty="0">
                <a:ea typeface="ＭＳ Ｐゴシック" charset="-128"/>
              </a:rPr>
              <a:t>But we need a broader debate over deterrence needs, costs, risks, arms control</a:t>
            </a:r>
          </a:p>
          <a:p>
            <a:pPr lvl="1">
              <a:lnSpc>
                <a:spcPct val="90000"/>
              </a:lnSpc>
            </a:pPr>
            <a:r>
              <a:rPr lang="en-US" altLang="en-US" dirty="0">
                <a:ea typeface="ＭＳ Ｐゴシック" charset="-128"/>
              </a:rPr>
              <a:t>Some say further weapons needed</a:t>
            </a:r>
          </a:p>
        </p:txBody>
      </p:sp>
      <p:sp>
        <p:nvSpPr>
          <p:cNvPr id="22532" name="Text Box 5"/>
          <p:cNvSpPr txBox="1">
            <a:spLocks noChangeArrowheads="1"/>
          </p:cNvSpPr>
          <p:nvPr/>
        </p:nvSpPr>
        <p:spPr bwMode="auto">
          <a:xfrm>
            <a:off x="6316662" y="5486400"/>
            <a:ext cx="1828800" cy="338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699">
                <a:solidFill>
                  <a:srgbClr val="000000"/>
                </a:solidFill>
                <a:miter lim="800000"/>
                <a:headEnd type="none" w="sm" len="sm"/>
                <a:tailEnd type="none" w="sm" len="sm"/>
              </a14:hiddenLine>
            </a:ext>
          </a:extLst>
        </p:spPr>
        <p:txBody>
          <a:bodyPr>
            <a:spAutoFit/>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spcBef>
                <a:spcPct val="50000"/>
              </a:spcBef>
            </a:pPr>
            <a:r>
              <a:rPr lang="en-US" altLang="en-US" sz="1600" i="1" dirty="0">
                <a:solidFill>
                  <a:schemeClr val="tx1"/>
                </a:solidFill>
                <a:latin typeface="Tw Cen MT Condensed" charset="0"/>
                <a:ea typeface="Tw Cen MT Condensed" charset="0"/>
                <a:cs typeface="Tw Cen MT Condensed" charset="0"/>
              </a:rPr>
              <a:t>Source: </a:t>
            </a:r>
            <a:r>
              <a:rPr lang="en-US" altLang="en-US" sz="1600" dirty="0">
                <a:solidFill>
                  <a:schemeClr val="tx1"/>
                </a:solidFill>
                <a:latin typeface="Tw Cen MT Condensed" charset="0"/>
                <a:ea typeface="Tw Cen MT Condensed" charset="0"/>
                <a:cs typeface="Tw Cen MT Condensed" charset="0"/>
              </a:rPr>
              <a:t>DOD</a:t>
            </a:r>
            <a:endParaRPr lang="en-US" altLang="en-US" sz="1600" i="1" dirty="0">
              <a:solidFill>
                <a:schemeClr val="tx1"/>
              </a:solidFill>
              <a:latin typeface="Tw Cen MT Condensed" charset="0"/>
              <a:ea typeface="Tw Cen MT Condensed" charset="0"/>
              <a:cs typeface="Tw Cen MT Condensed" charset="0"/>
            </a:endParaRPr>
          </a:p>
        </p:txBody>
      </p:sp>
      <p:sp>
        <p:nvSpPr>
          <p:cNvPr id="2" name="Slide Number Placeholder 1"/>
          <p:cNvSpPr>
            <a:spLocks noGrp="1"/>
          </p:cNvSpPr>
          <p:nvPr>
            <p:ph type="sldNum" sz="quarter" idx="12"/>
          </p:nvPr>
        </p:nvSpPr>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lnSpc>
                <a:spcPct val="80000"/>
              </a:lnSpc>
            </a:pPr>
            <a:fld id="{44D87D99-F948-7D48-AA78-9B9D39E88FB0}" type="slidenum">
              <a:rPr lang="en-US" altLang="en-US" sz="1200">
                <a:solidFill>
                  <a:srgbClr val="FFFFFF"/>
                </a:solidFill>
                <a:latin typeface="Tw Cen MT" charset="0"/>
              </a:rPr>
              <a:pPr>
                <a:lnSpc>
                  <a:spcPct val="80000"/>
                </a:lnSpc>
              </a:pPr>
              <a:t>36</a:t>
            </a:fld>
            <a:endParaRPr lang="en-US" altLang="en-US" sz="1200">
              <a:solidFill>
                <a:srgbClr val="FFFFFF"/>
              </a:solidFill>
              <a:latin typeface="Tw Cen MT"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339681" y="1702371"/>
            <a:ext cx="2518417" cy="3771329"/>
          </a:xfrm>
          <a:prstGeom prst="rect">
            <a:avLst/>
          </a:prstGeom>
        </p:spPr>
      </p:pic>
    </p:spTree>
    <p:extLst>
      <p:ext uri="{BB962C8B-B14F-4D97-AF65-F5344CB8AC3E}">
        <p14:creationId xmlns:p14="http://schemas.microsoft.com/office/powerpoint/2010/main" val="8073702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normAutofit fontScale="85000" lnSpcReduction="20000"/>
          </a:bodyPr>
          <a:lstStyle/>
          <a:p>
            <a:fld id="{C609B9A4-B33C-9A4D-B12E-475EB4DA68EA}" type="slidenum">
              <a:rPr lang="en-US"/>
              <a:pPr/>
              <a:t>37</a:t>
            </a:fld>
            <a:endParaRPr lang="en-US"/>
          </a:p>
        </p:txBody>
      </p:sp>
      <p:sp>
        <p:nvSpPr>
          <p:cNvPr id="21506" name="Rectangle 2"/>
          <p:cNvSpPr>
            <a:spLocks noGrp="1" noChangeArrowheads="1"/>
          </p:cNvSpPr>
          <p:nvPr>
            <p:ph type="title"/>
          </p:nvPr>
        </p:nvSpPr>
        <p:spPr>
          <a:xfrm>
            <a:off x="624880" y="457200"/>
            <a:ext cx="8316185" cy="990600"/>
          </a:xfrm>
        </p:spPr>
        <p:txBody>
          <a:bodyPr/>
          <a:lstStyle/>
          <a:p>
            <a:r>
              <a:rPr lang="en-US" sz="3600" dirty="0">
                <a:latin typeface="+mj-lt"/>
              </a:rPr>
              <a:t>The rest of the Middle East – and East Asia</a:t>
            </a:r>
          </a:p>
        </p:txBody>
      </p:sp>
      <p:sp>
        <p:nvSpPr>
          <p:cNvPr id="21507" name="Rectangle 3"/>
          <p:cNvSpPr>
            <a:spLocks noGrp="1" noChangeArrowheads="1"/>
          </p:cNvSpPr>
          <p:nvPr>
            <p:ph type="body" idx="1"/>
          </p:nvPr>
        </p:nvSpPr>
        <p:spPr>
          <a:xfrm>
            <a:off x="624880" y="1524000"/>
            <a:ext cx="7696001" cy="4495800"/>
          </a:xfrm>
        </p:spPr>
        <p:txBody>
          <a:bodyPr/>
          <a:lstStyle/>
          <a:p>
            <a:r>
              <a:rPr lang="en-US" dirty="0"/>
              <a:t>Iran’s program has given other countries in the region incentives to explore nuclear options</a:t>
            </a:r>
          </a:p>
          <a:p>
            <a:pPr lvl="1"/>
            <a:r>
              <a:rPr lang="en-US" dirty="0"/>
              <a:t>Saudi Arabia – statements threatening to get nuclear weapons if Iran does; possible deal with US for both reactors and enrichment</a:t>
            </a:r>
          </a:p>
          <a:p>
            <a:pPr lvl="1"/>
            <a:r>
              <a:rPr lang="en-US" dirty="0"/>
              <a:t>Egypt – past safeguards violation never fully resolved; expanded civilian nuclear energy plans</a:t>
            </a:r>
          </a:p>
          <a:p>
            <a:pPr lvl="1"/>
            <a:r>
              <a:rPr lang="en-US" dirty="0"/>
              <a:t>Turkey – new statements calling NPT commitment into question, expanded civilian nuclear energy plans</a:t>
            </a:r>
          </a:p>
          <a:p>
            <a:r>
              <a:rPr lang="en-US" dirty="0">
                <a:latin typeface="+mn-lt"/>
              </a:rPr>
              <a:t>North Korea’s program gives its neighbors incentives to worry – especially if extended deterrence weakened</a:t>
            </a:r>
          </a:p>
          <a:p>
            <a:pPr lvl="1"/>
            <a:r>
              <a:rPr lang="en-US" dirty="0">
                <a:latin typeface="+mn-lt"/>
              </a:rPr>
              <a:t>Japan (full fuel cycle in place), ROK (majority support for nuclear weapons), Taiwan (faces growing threats, weaker U.S. commitment)</a:t>
            </a:r>
          </a:p>
          <a:p>
            <a:r>
              <a:rPr lang="en-US" dirty="0"/>
              <a:t>Few apparent risks in other regions</a:t>
            </a:r>
            <a:endParaRPr lang="en-US" dirty="0">
              <a:latin typeface="+mn-lt"/>
            </a:endParaRPr>
          </a:p>
        </p:txBody>
      </p:sp>
    </p:spTree>
    <p:extLst>
      <p:ext uri="{BB962C8B-B14F-4D97-AF65-F5344CB8AC3E}">
        <p14:creationId xmlns:p14="http://schemas.microsoft.com/office/powerpoint/2010/main" val="40814714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544513" y="152400"/>
            <a:ext cx="7927975" cy="1104900"/>
          </a:xfrm>
        </p:spPr>
        <p:txBody>
          <a:bodyPr>
            <a:noAutofit/>
          </a:bodyPr>
          <a:lstStyle/>
          <a:p>
            <a:pPr eaLnBrk="1" fontAlgn="auto" hangingPunct="1">
              <a:spcAft>
                <a:spcPts val="0"/>
              </a:spcAft>
              <a:defRPr/>
            </a:pPr>
            <a:r>
              <a:rPr lang="en-US" sz="3600" dirty="0">
                <a:ea typeface="+mj-ea"/>
                <a:cs typeface="+mj-cs"/>
              </a:rPr>
              <a:t>Dateline: Global</a:t>
            </a:r>
            <a:br>
              <a:rPr lang="en-US" sz="3600" dirty="0">
                <a:ea typeface="+mj-ea"/>
                <a:cs typeface="+mj-cs"/>
              </a:rPr>
            </a:br>
            <a:r>
              <a:rPr lang="en-US" sz="3600" dirty="0">
                <a:ea typeface="+mj-ea"/>
                <a:cs typeface="+mj-cs"/>
              </a:rPr>
              <a:t>Chemical and biological threats</a:t>
            </a:r>
          </a:p>
        </p:txBody>
      </p:sp>
      <p:sp>
        <p:nvSpPr>
          <p:cNvPr id="22530" name="Rectangle 3"/>
          <p:cNvSpPr>
            <a:spLocks noGrp="1" noChangeArrowheads="1"/>
          </p:cNvSpPr>
          <p:nvPr>
            <p:ph type="body" sz="half" idx="1"/>
          </p:nvPr>
        </p:nvSpPr>
        <p:spPr>
          <a:xfrm>
            <a:off x="320675" y="1676400"/>
            <a:ext cx="8594403" cy="3810000"/>
          </a:xfrm>
        </p:spPr>
        <p:txBody>
          <a:bodyPr/>
          <a:lstStyle/>
          <a:p>
            <a:pPr>
              <a:lnSpc>
                <a:spcPct val="90000"/>
              </a:lnSpc>
            </a:pPr>
            <a:r>
              <a:rPr lang="en-US" altLang="x-none" dirty="0">
                <a:ea typeface="ＭＳ Ｐゴシック" charset="-128"/>
              </a:rPr>
              <a:t>Current pandemic shows the impact contagious disease can have</a:t>
            </a:r>
          </a:p>
          <a:p>
            <a:pPr lvl="1">
              <a:lnSpc>
                <a:spcPct val="90000"/>
              </a:lnSpc>
            </a:pPr>
            <a:r>
              <a:rPr lang="en-US" altLang="x-none" dirty="0">
                <a:ea typeface="ＭＳ Ｐゴシック" charset="-128"/>
              </a:rPr>
              <a:t>Imagine if more contagious, more deadly</a:t>
            </a:r>
          </a:p>
          <a:p>
            <a:pPr>
              <a:lnSpc>
                <a:spcPct val="90000"/>
              </a:lnSpc>
            </a:pPr>
            <a:r>
              <a:rPr lang="en-US" altLang="x-none" dirty="0">
                <a:ea typeface="ＭＳ Ｐゴシック" charset="-128"/>
              </a:rPr>
              <a:t>Widespread chemical use by Syria – even after alleged disarmament</a:t>
            </a:r>
          </a:p>
          <a:p>
            <a:pPr marL="318770" indent="-318770">
              <a:lnSpc>
                <a:spcPct val="90000"/>
              </a:lnSpc>
            </a:pPr>
            <a:r>
              <a:rPr lang="en-US" altLang="x-none" dirty="0">
                <a:ea typeface="ＭＳ Ｐゴシック" charset="-128"/>
                <a:cs typeface="Calibri"/>
              </a:rPr>
              <a:t>North Korea and Russia apparently used chemical weapons for assassinations—may indicate other stocks</a:t>
            </a:r>
          </a:p>
          <a:p>
            <a:pPr>
              <a:lnSpc>
                <a:spcPct val="90000"/>
              </a:lnSpc>
            </a:pPr>
            <a:r>
              <a:rPr lang="en-US" altLang="x-none" dirty="0">
                <a:ea typeface="ＭＳ Ｐゴシック" charset="-128"/>
              </a:rPr>
              <a:t>Terrorists have pursued chemical, biological weapons</a:t>
            </a:r>
          </a:p>
          <a:p>
            <a:pPr lvl="1">
              <a:lnSpc>
                <a:spcPct val="90000"/>
              </a:lnSpc>
            </a:pPr>
            <a:r>
              <a:rPr lang="en-US" altLang="x-none" dirty="0">
                <a:ea typeface="ＭＳ Ｐゴシック" charset="-128"/>
              </a:rPr>
              <a:t>Islamic State produced, used its own mustard gas</a:t>
            </a:r>
            <a:endParaRPr lang="en-US" altLang="x-none" dirty="0">
              <a:ea typeface="ＭＳ Ｐゴシック" charset="-128"/>
              <a:cs typeface="Calibri"/>
            </a:endParaRPr>
          </a:p>
          <a:p>
            <a:pPr lvl="1">
              <a:lnSpc>
                <a:spcPct val="90000"/>
              </a:lnSpc>
            </a:pPr>
            <a:r>
              <a:rPr lang="en-US" altLang="x-none" dirty="0">
                <a:ea typeface="ＭＳ Ｐゴシック" charset="-128"/>
              </a:rPr>
              <a:t>Aum Shinrikyo conducted nerve gas attacks in Tokyo subways</a:t>
            </a:r>
          </a:p>
          <a:p>
            <a:pPr lvl="1">
              <a:lnSpc>
                <a:spcPct val="90000"/>
              </a:lnSpc>
            </a:pPr>
            <a:r>
              <a:rPr lang="en-US" altLang="x-none" dirty="0">
                <a:ea typeface="ＭＳ Ｐゴシック" charset="-128"/>
              </a:rPr>
              <a:t>Aum Shinrikyo, al Qaeda pursued anthrax, other biological agents</a:t>
            </a:r>
          </a:p>
          <a:p>
            <a:pPr lvl="1">
              <a:lnSpc>
                <a:spcPct val="90000"/>
              </a:lnSpc>
            </a:pPr>
            <a:r>
              <a:rPr lang="en-US" altLang="x-none" dirty="0">
                <a:ea typeface="ＭＳ Ｐゴシック" charset="-128"/>
              </a:rPr>
              <a:t>New gene editing technology (e.g., CRISPR) could increase risks</a:t>
            </a:r>
          </a:p>
          <a:p>
            <a:pPr>
              <a:lnSpc>
                <a:spcPct val="90000"/>
              </a:lnSpc>
            </a:pPr>
            <a:r>
              <a:rPr lang="en-US" altLang="x-none" dirty="0">
                <a:ea typeface="ＭＳ Ｐゴシック" charset="-128"/>
              </a:rPr>
              <a:t>Some state biological weapons programs persist</a:t>
            </a:r>
          </a:p>
          <a:p>
            <a:pPr>
              <a:lnSpc>
                <a:spcPct val="90000"/>
              </a:lnSpc>
            </a:pPr>
            <a:r>
              <a:rPr lang="en-US" altLang="x-none" dirty="0">
                <a:ea typeface="ＭＳ Ｐゴシック" charset="-128"/>
              </a:rPr>
              <a:t>Deep dual-use dilemmas, verification challenges</a:t>
            </a:r>
          </a:p>
          <a:p>
            <a:pPr lvl="1">
              <a:lnSpc>
                <a:spcPct val="90000"/>
              </a:lnSpc>
            </a:pPr>
            <a:endParaRPr lang="en-US" altLang="x-none" dirty="0">
              <a:latin typeface="Calibri"/>
              <a:ea typeface="ＭＳ Ｐゴシック" charset="-128"/>
            </a:endParaRPr>
          </a:p>
          <a:p>
            <a:pPr marL="0" indent="0">
              <a:lnSpc>
                <a:spcPct val="90000"/>
              </a:lnSpc>
              <a:buNone/>
            </a:pPr>
            <a:r>
              <a:rPr lang="en-US" altLang="en-US" dirty="0">
                <a:latin typeface="Tw Cen MT" charset="0"/>
                <a:ea typeface="ＭＳ Ｐゴシック" charset="-128"/>
              </a:rPr>
              <a:t> </a:t>
            </a:r>
          </a:p>
          <a:p>
            <a:pPr marL="0" indent="0">
              <a:lnSpc>
                <a:spcPct val="90000"/>
              </a:lnSpc>
              <a:buNone/>
            </a:pPr>
            <a:r>
              <a:rPr lang="en-US" altLang="en-US" dirty="0">
                <a:latin typeface="Tw Cen MT" charset="0"/>
                <a:ea typeface="ＭＳ Ｐゴシック" charset="-128"/>
              </a:rPr>
              <a:t> </a:t>
            </a:r>
          </a:p>
          <a:p>
            <a:pPr marL="0" indent="0">
              <a:lnSpc>
                <a:spcPct val="90000"/>
              </a:lnSpc>
              <a:buNone/>
            </a:pPr>
            <a:r>
              <a:rPr lang="en-US" altLang="en-US" dirty="0">
                <a:latin typeface="Tw Cen MT" charset="0"/>
                <a:ea typeface="ＭＳ Ｐゴシック" charset="-128"/>
              </a:rPr>
              <a:t> </a:t>
            </a:r>
          </a:p>
          <a:p>
            <a:pPr marL="0" indent="0">
              <a:lnSpc>
                <a:spcPct val="90000"/>
              </a:lnSpc>
              <a:buNone/>
            </a:pPr>
            <a:br>
              <a:rPr lang="en-US" altLang="en-US" dirty="0">
                <a:latin typeface="Tw Cen MT" charset="0"/>
                <a:ea typeface="ＭＳ Ｐゴシック" charset="-128"/>
              </a:rPr>
            </a:br>
            <a:endParaRPr lang="en-US" altLang="en-US" dirty="0">
              <a:latin typeface="Tw Cen MT" charset="0"/>
              <a:ea typeface="ＭＳ Ｐゴシック" charset="-128"/>
            </a:endParaRPr>
          </a:p>
          <a:p>
            <a:pPr marL="0" indent="0">
              <a:lnSpc>
                <a:spcPct val="90000"/>
              </a:lnSpc>
              <a:buNone/>
            </a:pPr>
            <a:br>
              <a:rPr lang="en-US" altLang="en-US" dirty="0">
                <a:latin typeface="Tw Cen MT" charset="0"/>
                <a:ea typeface="ＭＳ Ｐゴシック" charset="-128"/>
              </a:rPr>
            </a:br>
            <a:endParaRPr lang="en-US" altLang="en-US" dirty="0">
              <a:latin typeface="Tw Cen MT" charset="0"/>
              <a:ea typeface="ＭＳ Ｐゴシック" charset="-128"/>
            </a:endParaRPr>
          </a:p>
          <a:p>
            <a:pPr>
              <a:lnSpc>
                <a:spcPct val="90000"/>
              </a:lnSpc>
            </a:pPr>
            <a:endParaRPr lang="en-US" altLang="en-US" dirty="0">
              <a:ea typeface="ＭＳ Ｐゴシック" charset="-128"/>
            </a:endParaRPr>
          </a:p>
        </p:txBody>
      </p:sp>
      <p:sp>
        <p:nvSpPr>
          <p:cNvPr id="22532" name="Text Box 5"/>
          <p:cNvSpPr txBox="1">
            <a:spLocks noChangeArrowheads="1"/>
          </p:cNvSpPr>
          <p:nvPr/>
        </p:nvSpPr>
        <p:spPr bwMode="auto">
          <a:xfrm>
            <a:off x="5044281" y="4953000"/>
            <a:ext cx="2286000"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699">
                <a:solidFill>
                  <a:srgbClr val="000000"/>
                </a:solidFill>
                <a:miter lim="800000"/>
                <a:headEnd type="none" w="sm" len="sm"/>
                <a:tailEnd type="none" w="sm" len="sm"/>
              </a14:hiddenLine>
            </a:ext>
          </a:extLst>
        </p:spPr>
        <p:txBody>
          <a:bodyPr wrap="square" anchor="t">
            <a:spAutoFit/>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spcBef>
                <a:spcPct val="50000"/>
              </a:spcBef>
            </a:pPr>
            <a:endParaRPr lang="en-US" altLang="en-US" sz="1600" i="1" dirty="0">
              <a:solidFill>
                <a:schemeClr val="tx1"/>
              </a:solidFill>
              <a:latin typeface="Tw Cen MT Condensed" charset="0"/>
              <a:ea typeface="Tw Cen MT Condensed" charset="0"/>
              <a:cs typeface="Tw Cen MT Condensed" charset="0"/>
            </a:endParaRPr>
          </a:p>
        </p:txBody>
      </p:sp>
      <p:sp>
        <p:nvSpPr>
          <p:cNvPr id="2" name="Slide Number Placeholder 1"/>
          <p:cNvSpPr>
            <a:spLocks noGrp="1"/>
          </p:cNvSpPr>
          <p:nvPr>
            <p:ph type="sldNum" sz="quarter" idx="12"/>
          </p:nvPr>
        </p:nvSpPr>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lnSpc>
                <a:spcPct val="80000"/>
              </a:lnSpc>
            </a:pPr>
            <a:fld id="{44D87D99-F948-7D48-AA78-9B9D39E88FB0}" type="slidenum">
              <a:rPr lang="en-US" altLang="en-US" sz="1200">
                <a:solidFill>
                  <a:srgbClr val="FFFFFF"/>
                </a:solidFill>
                <a:latin typeface="Tw Cen MT" charset="0"/>
              </a:rPr>
              <a:pPr>
                <a:lnSpc>
                  <a:spcPct val="80000"/>
                </a:lnSpc>
              </a:pPr>
              <a:t>38</a:t>
            </a:fld>
            <a:endParaRPr lang="en-US" altLang="en-US" sz="1200">
              <a:solidFill>
                <a:srgbClr val="FFFFFF"/>
              </a:solidFill>
              <a:latin typeface="Tw Cen MT" charset="0"/>
            </a:endParaRPr>
          </a:p>
        </p:txBody>
      </p:sp>
    </p:spTree>
    <p:extLst>
      <p:ext uri="{BB962C8B-B14F-4D97-AF65-F5344CB8AC3E}">
        <p14:creationId xmlns:p14="http://schemas.microsoft.com/office/powerpoint/2010/main" val="9066940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544513" y="152400"/>
            <a:ext cx="7927975" cy="1104900"/>
          </a:xfrm>
        </p:spPr>
        <p:txBody>
          <a:bodyPr>
            <a:noAutofit/>
          </a:bodyPr>
          <a:lstStyle/>
          <a:p>
            <a:pPr eaLnBrk="1" fontAlgn="auto" hangingPunct="1">
              <a:spcAft>
                <a:spcPts val="0"/>
              </a:spcAft>
              <a:defRPr/>
            </a:pPr>
            <a:r>
              <a:rPr lang="en-US" sz="3600" dirty="0">
                <a:ea typeface="+mj-ea"/>
                <a:cs typeface="+mj-cs"/>
              </a:rPr>
              <a:t>Group assignment:</a:t>
            </a:r>
            <a:br>
              <a:rPr lang="en-US" sz="3600" dirty="0">
                <a:ea typeface="+mj-ea"/>
                <a:cs typeface="+mj-cs"/>
              </a:rPr>
            </a:br>
            <a:r>
              <a:rPr lang="en-US" sz="3600" dirty="0">
                <a:ea typeface="+mj-ea"/>
                <a:cs typeface="+mj-cs"/>
              </a:rPr>
              <a:t>allocate effort to reduce nuclear risks</a:t>
            </a:r>
          </a:p>
        </p:txBody>
      </p:sp>
      <p:sp>
        <p:nvSpPr>
          <p:cNvPr id="22530" name="Rectangle 3"/>
          <p:cNvSpPr>
            <a:spLocks noGrp="1" noChangeArrowheads="1"/>
          </p:cNvSpPr>
          <p:nvPr>
            <p:ph type="body" sz="half" idx="1"/>
          </p:nvPr>
        </p:nvSpPr>
        <p:spPr>
          <a:xfrm>
            <a:off x="564678" y="1676400"/>
            <a:ext cx="8594403" cy="3810000"/>
          </a:xfrm>
        </p:spPr>
        <p:txBody>
          <a:bodyPr/>
          <a:lstStyle/>
          <a:p>
            <a:pPr>
              <a:lnSpc>
                <a:spcPct val="90000"/>
              </a:lnSpc>
            </a:pPr>
            <a:r>
              <a:rPr lang="en-US" altLang="x-none" dirty="0">
                <a:latin typeface="Tw Cen MT" panose="020B0602020104020603" pitchFamily="34" charset="77"/>
                <a:ea typeface="ＭＳ Ｐゴシック" charset="-128"/>
              </a:rPr>
              <a:t>What percent of total nuclear risk reduction effort (high-level political attention, $, other resources) should be allocated to reducing risks posed by:</a:t>
            </a:r>
          </a:p>
          <a:p>
            <a:pPr lvl="1">
              <a:lnSpc>
                <a:spcPct val="90000"/>
              </a:lnSpc>
            </a:pPr>
            <a:r>
              <a:rPr lang="en-US" altLang="x-none" dirty="0">
                <a:latin typeface="Tw Cen MT" panose="020B0602020104020603" pitchFamily="34" charset="77"/>
                <a:ea typeface="ＭＳ Ｐゴシック" charset="-128"/>
              </a:rPr>
              <a:t>U.S.-Russian conflict</a:t>
            </a:r>
          </a:p>
          <a:p>
            <a:pPr lvl="1">
              <a:lnSpc>
                <a:spcPct val="90000"/>
              </a:lnSpc>
            </a:pPr>
            <a:r>
              <a:rPr lang="en-US" altLang="x-none" dirty="0">
                <a:latin typeface="Tw Cen MT" panose="020B0602020104020603" pitchFamily="34" charset="77"/>
                <a:ea typeface="ＭＳ Ｐゴシック" charset="-128"/>
              </a:rPr>
              <a:t>U.S.-China conflict</a:t>
            </a:r>
          </a:p>
          <a:p>
            <a:pPr lvl="1">
              <a:lnSpc>
                <a:spcPct val="90000"/>
              </a:lnSpc>
            </a:pPr>
            <a:r>
              <a:rPr lang="en-US" altLang="x-none" dirty="0">
                <a:latin typeface="Tw Cen MT" panose="020B0602020104020603" pitchFamily="34" charset="77"/>
                <a:ea typeface="ＭＳ Ｐゴシック" charset="-128"/>
              </a:rPr>
              <a:t>North Korea</a:t>
            </a:r>
          </a:p>
          <a:p>
            <a:pPr lvl="1">
              <a:lnSpc>
                <a:spcPct val="90000"/>
              </a:lnSpc>
            </a:pPr>
            <a:r>
              <a:rPr lang="en-US" altLang="x-none" dirty="0">
                <a:latin typeface="Tw Cen MT" panose="020B0602020104020603" pitchFamily="34" charset="77"/>
                <a:ea typeface="ＭＳ Ｐゴシック" charset="-128"/>
              </a:rPr>
              <a:t>Iran</a:t>
            </a:r>
          </a:p>
          <a:p>
            <a:pPr lvl="1">
              <a:lnSpc>
                <a:spcPct val="90000"/>
              </a:lnSpc>
            </a:pPr>
            <a:r>
              <a:rPr lang="en-US" altLang="x-none" dirty="0">
                <a:latin typeface="Tw Cen MT" panose="020B0602020104020603" pitchFamily="34" charset="77"/>
                <a:ea typeface="ＭＳ Ｐゴシック" charset="-128"/>
              </a:rPr>
              <a:t>South Asia conflict</a:t>
            </a:r>
          </a:p>
          <a:p>
            <a:pPr lvl="1">
              <a:lnSpc>
                <a:spcPct val="90000"/>
              </a:lnSpc>
            </a:pPr>
            <a:r>
              <a:rPr lang="en-US" altLang="x-none" dirty="0">
                <a:latin typeface="Tw Cen MT" panose="020B0602020104020603" pitchFamily="34" charset="77"/>
                <a:ea typeface="ＭＳ Ｐゴシック" charset="-128"/>
              </a:rPr>
              <a:t>Nuclear/radiological terrorists</a:t>
            </a:r>
          </a:p>
          <a:p>
            <a:pPr lvl="1">
              <a:lnSpc>
                <a:spcPct val="90000"/>
              </a:lnSpc>
            </a:pPr>
            <a:r>
              <a:rPr lang="en-US" altLang="x-none" dirty="0">
                <a:latin typeface="Tw Cen MT" panose="020B0602020104020603" pitchFamily="34" charset="77"/>
                <a:ea typeface="ＭＳ Ｐゴシック" charset="-128"/>
              </a:rPr>
              <a:t>Other?</a:t>
            </a:r>
          </a:p>
          <a:p>
            <a:pPr>
              <a:lnSpc>
                <a:spcPct val="90000"/>
              </a:lnSpc>
            </a:pPr>
            <a:r>
              <a:rPr lang="en-US" altLang="x-none" dirty="0">
                <a:latin typeface="Tw Cen MT" panose="020B0602020104020603" pitchFamily="34" charset="77"/>
                <a:ea typeface="ＭＳ Ｐゴシック" charset="-128"/>
              </a:rPr>
              <a:t>Base allocations on:</a:t>
            </a:r>
          </a:p>
          <a:p>
            <a:pPr lvl="1">
              <a:lnSpc>
                <a:spcPct val="90000"/>
              </a:lnSpc>
            </a:pPr>
            <a:r>
              <a:rPr lang="en-US" altLang="x-none" dirty="0">
                <a:latin typeface="Tw Cen MT" panose="020B0602020104020603" pitchFamily="34" charset="77"/>
                <a:ea typeface="ＭＳ Ｐゴシック" charset="-128"/>
              </a:rPr>
              <a:t>Scale of risk to U.S. or global security (probability x consequences)</a:t>
            </a:r>
          </a:p>
          <a:p>
            <a:pPr lvl="1">
              <a:lnSpc>
                <a:spcPct val="90000"/>
              </a:lnSpc>
            </a:pPr>
            <a:r>
              <a:rPr lang="en-US" altLang="x-none" dirty="0">
                <a:latin typeface="Tw Cen MT" panose="020B0602020104020603" pitchFamily="34" charset="77"/>
                <a:ea typeface="ＭＳ Ｐゴシック" charset="-128"/>
              </a:rPr>
              <a:t>Degree to which U.S. or global policies could reduce the risk</a:t>
            </a:r>
          </a:p>
          <a:p>
            <a:pPr marL="0" indent="0">
              <a:lnSpc>
                <a:spcPct val="90000"/>
              </a:lnSpc>
              <a:buNone/>
            </a:pPr>
            <a:r>
              <a:rPr lang="en-US" altLang="en-US" dirty="0">
                <a:latin typeface="Tw Cen MT" charset="0"/>
                <a:ea typeface="ＭＳ Ｐゴシック" charset="-128"/>
              </a:rPr>
              <a:t> </a:t>
            </a:r>
          </a:p>
          <a:p>
            <a:pPr marL="0" indent="0">
              <a:lnSpc>
                <a:spcPct val="90000"/>
              </a:lnSpc>
              <a:buNone/>
            </a:pPr>
            <a:r>
              <a:rPr lang="en-US" altLang="en-US" dirty="0">
                <a:latin typeface="Tw Cen MT" charset="0"/>
                <a:ea typeface="ＭＳ Ｐゴシック" charset="-128"/>
              </a:rPr>
              <a:t> </a:t>
            </a:r>
          </a:p>
          <a:p>
            <a:pPr marL="0" indent="0">
              <a:lnSpc>
                <a:spcPct val="90000"/>
              </a:lnSpc>
              <a:buNone/>
            </a:pPr>
            <a:r>
              <a:rPr lang="en-US" altLang="en-US" dirty="0">
                <a:latin typeface="Tw Cen MT" charset="0"/>
                <a:ea typeface="ＭＳ Ｐゴシック" charset="-128"/>
              </a:rPr>
              <a:t> </a:t>
            </a:r>
          </a:p>
          <a:p>
            <a:pPr marL="0" indent="0">
              <a:lnSpc>
                <a:spcPct val="90000"/>
              </a:lnSpc>
              <a:buNone/>
            </a:pPr>
            <a:br>
              <a:rPr lang="en-US" altLang="en-US" dirty="0">
                <a:latin typeface="Tw Cen MT" charset="0"/>
                <a:ea typeface="ＭＳ Ｐゴシック" charset="-128"/>
              </a:rPr>
            </a:br>
            <a:endParaRPr lang="en-US" altLang="en-US" dirty="0">
              <a:latin typeface="Tw Cen MT" charset="0"/>
              <a:ea typeface="ＭＳ Ｐゴシック" charset="-128"/>
            </a:endParaRPr>
          </a:p>
          <a:p>
            <a:pPr marL="0" indent="0">
              <a:lnSpc>
                <a:spcPct val="90000"/>
              </a:lnSpc>
              <a:buNone/>
            </a:pPr>
            <a:br>
              <a:rPr lang="en-US" altLang="en-US" dirty="0">
                <a:latin typeface="Tw Cen MT" charset="0"/>
                <a:ea typeface="ＭＳ Ｐゴシック" charset="-128"/>
              </a:rPr>
            </a:br>
            <a:endParaRPr lang="en-US" altLang="en-US" dirty="0">
              <a:latin typeface="Tw Cen MT" charset="0"/>
              <a:ea typeface="ＭＳ Ｐゴシック" charset="-128"/>
            </a:endParaRPr>
          </a:p>
          <a:p>
            <a:pPr>
              <a:lnSpc>
                <a:spcPct val="90000"/>
              </a:lnSpc>
            </a:pPr>
            <a:endParaRPr lang="en-US" altLang="en-US" dirty="0">
              <a:ea typeface="ＭＳ Ｐゴシック" charset="-128"/>
            </a:endParaRPr>
          </a:p>
        </p:txBody>
      </p:sp>
      <p:sp>
        <p:nvSpPr>
          <p:cNvPr id="22532" name="Text Box 5"/>
          <p:cNvSpPr txBox="1">
            <a:spLocks noChangeArrowheads="1"/>
          </p:cNvSpPr>
          <p:nvPr/>
        </p:nvSpPr>
        <p:spPr bwMode="auto">
          <a:xfrm>
            <a:off x="5044281" y="4517231"/>
            <a:ext cx="2286000"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699">
                <a:solidFill>
                  <a:srgbClr val="000000"/>
                </a:solidFill>
                <a:miter lim="800000"/>
                <a:headEnd type="none" w="sm" len="sm"/>
                <a:tailEnd type="none" w="sm" len="sm"/>
              </a14:hiddenLine>
            </a:ext>
          </a:extLst>
        </p:spPr>
        <p:txBody>
          <a:bodyPr wrap="square" anchor="t">
            <a:spAutoFit/>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spcBef>
                <a:spcPct val="50000"/>
              </a:spcBef>
            </a:pPr>
            <a:endParaRPr lang="en-US" altLang="en-US" sz="1600" i="1" dirty="0">
              <a:solidFill>
                <a:schemeClr val="tx1"/>
              </a:solidFill>
              <a:latin typeface="Tw Cen MT Condensed" charset="0"/>
              <a:ea typeface="Tw Cen MT Condensed" charset="0"/>
              <a:cs typeface="Tw Cen MT Condensed" charset="0"/>
            </a:endParaRPr>
          </a:p>
        </p:txBody>
      </p:sp>
      <p:sp>
        <p:nvSpPr>
          <p:cNvPr id="2" name="Slide Number Placeholder 1"/>
          <p:cNvSpPr>
            <a:spLocks noGrp="1"/>
          </p:cNvSpPr>
          <p:nvPr>
            <p:ph type="sldNum" sz="quarter" idx="12"/>
          </p:nvPr>
        </p:nvSpPr>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lnSpc>
                <a:spcPct val="80000"/>
              </a:lnSpc>
            </a:pPr>
            <a:fld id="{44D87D99-F948-7D48-AA78-9B9D39E88FB0}" type="slidenum">
              <a:rPr lang="en-US" altLang="en-US" sz="1200">
                <a:solidFill>
                  <a:srgbClr val="FFFFFF"/>
                </a:solidFill>
                <a:latin typeface="Tw Cen MT" charset="0"/>
              </a:rPr>
              <a:pPr>
                <a:lnSpc>
                  <a:spcPct val="80000"/>
                </a:lnSpc>
              </a:pPr>
              <a:t>39</a:t>
            </a:fld>
            <a:endParaRPr lang="en-US" altLang="en-US" sz="1200">
              <a:solidFill>
                <a:srgbClr val="FFFFFF"/>
              </a:solidFill>
              <a:latin typeface="Tw Cen MT" charset="0"/>
            </a:endParaRPr>
          </a:p>
        </p:txBody>
      </p:sp>
    </p:spTree>
    <p:extLst>
      <p:ext uri="{BB962C8B-B14F-4D97-AF65-F5344CB8AC3E}">
        <p14:creationId xmlns:p14="http://schemas.microsoft.com/office/powerpoint/2010/main" val="16875730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544513" y="152400"/>
            <a:ext cx="7927975" cy="1104900"/>
          </a:xfrm>
        </p:spPr>
        <p:txBody>
          <a:bodyPr>
            <a:noAutofit/>
          </a:bodyPr>
          <a:lstStyle/>
          <a:p>
            <a:pPr eaLnBrk="1" fontAlgn="auto" hangingPunct="1">
              <a:spcAft>
                <a:spcPts val="0"/>
              </a:spcAft>
              <a:defRPr/>
            </a:pPr>
            <a:r>
              <a:rPr lang="en-US" sz="3600" dirty="0">
                <a:ea typeface="+mj-ea"/>
                <a:cs typeface="+mj-cs"/>
              </a:rPr>
              <a:t>The nuclear horizon has darkened</a:t>
            </a:r>
            <a:br>
              <a:rPr lang="en-US" sz="3600" dirty="0">
                <a:ea typeface="+mj-ea"/>
                <a:cs typeface="+mj-cs"/>
              </a:rPr>
            </a:br>
            <a:r>
              <a:rPr lang="en-US" sz="3600" dirty="0">
                <a:ea typeface="+mj-ea"/>
                <a:cs typeface="+mj-cs"/>
              </a:rPr>
              <a:t>in the last 10 years (II)</a:t>
            </a:r>
          </a:p>
        </p:txBody>
      </p:sp>
      <p:sp>
        <p:nvSpPr>
          <p:cNvPr id="22530" name="Rectangle 3"/>
          <p:cNvSpPr>
            <a:spLocks noGrp="1" noChangeArrowheads="1"/>
          </p:cNvSpPr>
          <p:nvPr>
            <p:ph type="body" sz="half" idx="1"/>
          </p:nvPr>
        </p:nvSpPr>
        <p:spPr>
          <a:xfrm>
            <a:off x="488478" y="1600200"/>
            <a:ext cx="8594403" cy="3810000"/>
          </a:xfrm>
        </p:spPr>
        <p:txBody>
          <a:bodyPr/>
          <a:lstStyle/>
          <a:p>
            <a:pPr>
              <a:lnSpc>
                <a:spcPct val="90000"/>
              </a:lnSpc>
            </a:pPr>
            <a:r>
              <a:rPr lang="en-US" altLang="x-none" u="sng" dirty="0">
                <a:ea typeface="ＭＳ Ｐゴシック" charset="-128"/>
              </a:rPr>
              <a:t>Major</a:t>
            </a:r>
            <a:r>
              <a:rPr lang="en-US" altLang="x-none" dirty="0">
                <a:ea typeface="ＭＳ Ｐゴシック" charset="-128"/>
              </a:rPr>
              <a:t> expansion in North Korean nuclear + missile arsenal</a:t>
            </a:r>
            <a:endParaRPr lang="en-US" altLang="x-none" u="sng" dirty="0">
              <a:ea typeface="ＭＳ Ｐゴシック" charset="-128"/>
            </a:endParaRPr>
          </a:p>
          <a:p>
            <a:pPr>
              <a:lnSpc>
                <a:spcPct val="90000"/>
              </a:lnSpc>
            </a:pPr>
            <a:r>
              <a:rPr lang="en-US" altLang="x-none" u="sng" dirty="0">
                <a:ea typeface="ＭＳ Ｐゴシック" charset="-128"/>
              </a:rPr>
              <a:t>Dramatic</a:t>
            </a:r>
            <a:r>
              <a:rPr lang="en-US" altLang="x-none" dirty="0">
                <a:ea typeface="ＭＳ Ｐゴシック" charset="-128"/>
              </a:rPr>
              <a:t> increase in Iranian nuclear capabilities (and expanded missile force, ongoing support for armed groups)</a:t>
            </a:r>
            <a:endParaRPr lang="en-US" altLang="x-none" u="sng" dirty="0">
              <a:ea typeface="ＭＳ Ｐゴシック" charset="-128"/>
            </a:endParaRPr>
          </a:p>
          <a:p>
            <a:pPr>
              <a:lnSpc>
                <a:spcPct val="90000"/>
              </a:lnSpc>
            </a:pPr>
            <a:r>
              <a:rPr lang="en-US" altLang="x-none" u="sng" dirty="0">
                <a:ea typeface="ＭＳ Ｐゴシック" charset="-128"/>
              </a:rPr>
              <a:t>Ongoing</a:t>
            </a:r>
            <a:r>
              <a:rPr lang="en-US" altLang="x-none" dirty="0">
                <a:ea typeface="ＭＳ Ｐゴシック" charset="-128"/>
              </a:rPr>
              <a:t> arms competition in South Asia</a:t>
            </a:r>
          </a:p>
          <a:p>
            <a:pPr>
              <a:lnSpc>
                <a:spcPct val="90000"/>
              </a:lnSpc>
            </a:pPr>
            <a:r>
              <a:rPr lang="en-US" altLang="x-none" u="sng" dirty="0">
                <a:ea typeface="ＭＳ Ｐゴシック" charset="-128"/>
              </a:rPr>
              <a:t>Ongoing</a:t>
            </a:r>
            <a:r>
              <a:rPr lang="en-US" altLang="x-none" dirty="0">
                <a:ea typeface="ＭＳ Ｐゴシック" charset="-128"/>
              </a:rPr>
              <a:t> nuclear terrorist threats</a:t>
            </a:r>
          </a:p>
          <a:p>
            <a:pPr lvl="1">
              <a:lnSpc>
                <a:spcPct val="90000"/>
              </a:lnSpc>
            </a:pPr>
            <a:r>
              <a:rPr lang="en-US" altLang="x-none" dirty="0">
                <a:ea typeface="ＭＳ Ｐゴシック" charset="-128"/>
              </a:rPr>
              <a:t>Reduced capabilities of global terrorist groups (al Qaeda, Islamic State)</a:t>
            </a:r>
          </a:p>
          <a:p>
            <a:pPr lvl="1">
              <a:lnSpc>
                <a:spcPct val="90000"/>
              </a:lnSpc>
            </a:pPr>
            <a:r>
              <a:rPr lang="en-US" altLang="x-none" dirty="0">
                <a:ea typeface="ＭＳ Ｐゴシック" charset="-128"/>
              </a:rPr>
              <a:t>Expanded insider threats from violent domestic extremists in many countries</a:t>
            </a:r>
          </a:p>
          <a:p>
            <a:pPr lvl="1">
              <a:lnSpc>
                <a:spcPct val="90000"/>
              </a:lnSpc>
            </a:pPr>
            <a:r>
              <a:rPr lang="en-US" altLang="x-none" dirty="0">
                <a:ea typeface="ＭＳ Ｐゴシック" charset="-128"/>
              </a:rPr>
              <a:t>Reduced global focus on the danger – nuclear security summits long over</a:t>
            </a:r>
          </a:p>
          <a:p>
            <a:pPr>
              <a:lnSpc>
                <a:spcPct val="90000"/>
              </a:lnSpc>
            </a:pPr>
            <a:r>
              <a:rPr lang="en-US" altLang="x-none" u="sng" dirty="0">
                <a:ea typeface="ＭＳ Ｐゴシック" charset="-128"/>
              </a:rPr>
              <a:t>Increased</a:t>
            </a:r>
            <a:r>
              <a:rPr lang="en-US" altLang="x-none" dirty="0">
                <a:ea typeface="ＭＳ Ｐゴシック" charset="-128"/>
              </a:rPr>
              <a:t> tensions between nuclear haves and have-nots</a:t>
            </a:r>
          </a:p>
          <a:p>
            <a:pPr lvl="1">
              <a:lnSpc>
                <a:spcPct val="90000"/>
              </a:lnSpc>
            </a:pPr>
            <a:r>
              <a:rPr lang="en-US" altLang="x-none" dirty="0">
                <a:ea typeface="ＭＳ Ｐゴシック" charset="-128"/>
              </a:rPr>
              <a:t>Symbolized by the nuclear weapons ban treaty, now in force</a:t>
            </a:r>
          </a:p>
          <a:p>
            <a:pPr lvl="1">
              <a:lnSpc>
                <a:spcPct val="90000"/>
              </a:lnSpc>
            </a:pPr>
            <a:r>
              <a:rPr lang="en-US" altLang="x-none" dirty="0">
                <a:ea typeface="ＭＳ Ｐゴシック" charset="-128"/>
              </a:rPr>
              <a:t>Makes nonproliferation progress more difficult</a:t>
            </a:r>
          </a:p>
          <a:p>
            <a:pPr>
              <a:lnSpc>
                <a:spcPct val="90000"/>
              </a:lnSpc>
            </a:pPr>
            <a:r>
              <a:rPr lang="en-US" altLang="x-none" u="sng" dirty="0">
                <a:ea typeface="ＭＳ Ｐゴシック" charset="-128"/>
              </a:rPr>
              <a:t>Ongoing</a:t>
            </a:r>
            <a:r>
              <a:rPr lang="en-US" altLang="x-none" dirty="0">
                <a:ea typeface="ＭＳ Ｐゴシック" charset="-128"/>
              </a:rPr>
              <a:t> (expanding?) obstacles to progress toward disarmament</a:t>
            </a:r>
          </a:p>
        </p:txBody>
      </p:sp>
      <p:sp>
        <p:nvSpPr>
          <p:cNvPr id="22532" name="Text Box 5"/>
          <p:cNvSpPr txBox="1">
            <a:spLocks noChangeArrowheads="1"/>
          </p:cNvSpPr>
          <p:nvPr/>
        </p:nvSpPr>
        <p:spPr bwMode="auto">
          <a:xfrm>
            <a:off x="5044281" y="4517231"/>
            <a:ext cx="2286000"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699">
                <a:solidFill>
                  <a:srgbClr val="000000"/>
                </a:solidFill>
                <a:miter lim="800000"/>
                <a:headEnd type="none" w="sm" len="sm"/>
                <a:tailEnd type="none" w="sm" len="sm"/>
              </a14:hiddenLine>
            </a:ext>
          </a:extLst>
        </p:spPr>
        <p:txBody>
          <a:bodyPr wrap="square" anchor="t">
            <a:spAutoFit/>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spcBef>
                <a:spcPct val="50000"/>
              </a:spcBef>
            </a:pPr>
            <a:endParaRPr lang="en-US" altLang="en-US" sz="1600" i="1" dirty="0">
              <a:solidFill>
                <a:schemeClr val="tx1"/>
              </a:solidFill>
              <a:latin typeface="Tw Cen MT Condensed" charset="0"/>
              <a:ea typeface="Tw Cen MT Condensed" charset="0"/>
              <a:cs typeface="Tw Cen MT Condensed" charset="0"/>
            </a:endParaRPr>
          </a:p>
        </p:txBody>
      </p:sp>
      <p:sp>
        <p:nvSpPr>
          <p:cNvPr id="2" name="Slide Number Placeholder 1"/>
          <p:cNvSpPr>
            <a:spLocks noGrp="1"/>
          </p:cNvSpPr>
          <p:nvPr>
            <p:ph type="sldNum" sz="quarter" idx="12"/>
          </p:nvPr>
        </p:nvSpPr>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lnSpc>
                <a:spcPct val="80000"/>
              </a:lnSpc>
            </a:pPr>
            <a:fld id="{44D87D99-F948-7D48-AA78-9B9D39E88FB0}" type="slidenum">
              <a:rPr lang="en-US" altLang="en-US" sz="1200">
                <a:solidFill>
                  <a:srgbClr val="FFFFFF"/>
                </a:solidFill>
                <a:latin typeface="Tw Cen MT" charset="0"/>
              </a:rPr>
              <a:pPr>
                <a:lnSpc>
                  <a:spcPct val="80000"/>
                </a:lnSpc>
              </a:pPr>
              <a:t>4</a:t>
            </a:fld>
            <a:endParaRPr lang="en-US" altLang="en-US" sz="1200">
              <a:solidFill>
                <a:srgbClr val="FFFFFF"/>
              </a:solidFill>
              <a:latin typeface="Tw Cen MT" charset="0"/>
            </a:endParaRPr>
          </a:p>
        </p:txBody>
      </p:sp>
    </p:spTree>
    <p:extLst>
      <p:ext uri="{BB962C8B-B14F-4D97-AF65-F5344CB8AC3E}">
        <p14:creationId xmlns:p14="http://schemas.microsoft.com/office/powerpoint/2010/main" val="11679208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544513" y="419100"/>
            <a:ext cx="7927975" cy="1104900"/>
          </a:xfrm>
        </p:spPr>
        <p:txBody>
          <a:bodyPr>
            <a:noAutofit/>
          </a:bodyPr>
          <a:lstStyle/>
          <a:p>
            <a:pPr eaLnBrk="1" fontAlgn="auto" hangingPunct="1">
              <a:spcAft>
                <a:spcPts val="0"/>
              </a:spcAft>
              <a:defRPr/>
            </a:pPr>
            <a:r>
              <a:rPr lang="en-US" sz="3600" dirty="0">
                <a:ea typeface="+mj-ea"/>
                <a:cs typeface="+mj-cs"/>
              </a:rPr>
              <a:t>A risk-informed approach</a:t>
            </a:r>
          </a:p>
        </p:txBody>
      </p:sp>
      <p:sp>
        <p:nvSpPr>
          <p:cNvPr id="22530" name="Rectangle 3"/>
          <p:cNvSpPr>
            <a:spLocks noGrp="1" noChangeArrowheads="1"/>
          </p:cNvSpPr>
          <p:nvPr>
            <p:ph type="body" sz="half" idx="1"/>
          </p:nvPr>
        </p:nvSpPr>
        <p:spPr>
          <a:xfrm>
            <a:off x="564678" y="1676400"/>
            <a:ext cx="8594403" cy="3810000"/>
          </a:xfrm>
        </p:spPr>
        <p:txBody>
          <a:bodyPr/>
          <a:lstStyle/>
          <a:p>
            <a:pPr>
              <a:lnSpc>
                <a:spcPct val="90000"/>
              </a:lnSpc>
            </a:pPr>
            <a:r>
              <a:rPr lang="en-US" altLang="x-none" dirty="0">
                <a:latin typeface="Tw Cen MT" panose="020B0602020104020603" pitchFamily="34" charset="77"/>
                <a:ea typeface="ＭＳ Ｐゴシック" charset="-128"/>
              </a:rPr>
              <a:t>Risk: </a:t>
            </a:r>
            <a:r>
              <a:rPr lang="en-US" altLang="x-none" u="sng" dirty="0">
                <a:latin typeface="Tw Cen MT" panose="020B0602020104020603" pitchFamily="34" charset="77"/>
                <a:ea typeface="ＭＳ Ｐゴシック" charset="-128"/>
              </a:rPr>
              <a:t>probability x consequences</a:t>
            </a:r>
          </a:p>
          <a:p>
            <a:pPr>
              <a:lnSpc>
                <a:spcPct val="90000"/>
              </a:lnSpc>
            </a:pPr>
            <a:r>
              <a:rPr lang="en-US" altLang="x-none" dirty="0">
                <a:latin typeface="Tw Cen MT" panose="020B0602020104020603" pitchFamily="34" charset="77"/>
                <a:ea typeface="ＭＳ Ｐゴシック" charset="-128"/>
              </a:rPr>
              <a:t>What’s the problem?</a:t>
            </a:r>
          </a:p>
          <a:p>
            <a:pPr lvl="1">
              <a:lnSpc>
                <a:spcPct val="90000"/>
              </a:lnSpc>
            </a:pPr>
            <a:r>
              <a:rPr lang="en-US" altLang="x-none" dirty="0">
                <a:latin typeface="Tw Cen MT" panose="020B0602020104020603" pitchFamily="34" charset="77"/>
                <a:ea typeface="ＭＳ Ｐゴシック" charset="-128"/>
              </a:rPr>
              <a:t>Identify, prioritize, risks and objectives</a:t>
            </a:r>
          </a:p>
          <a:p>
            <a:pPr>
              <a:lnSpc>
                <a:spcPct val="90000"/>
              </a:lnSpc>
            </a:pPr>
            <a:r>
              <a:rPr lang="en-US" altLang="x-none" dirty="0">
                <a:latin typeface="Tw Cen MT" panose="020B0602020104020603" pitchFamily="34" charset="77"/>
                <a:ea typeface="ＭＳ Ｐゴシック" charset="-128"/>
              </a:rPr>
              <a:t>What are the options to address it?</a:t>
            </a:r>
          </a:p>
          <a:p>
            <a:pPr lvl="1">
              <a:lnSpc>
                <a:spcPct val="90000"/>
              </a:lnSpc>
            </a:pPr>
            <a:r>
              <a:rPr lang="en-US" altLang="x-none" dirty="0">
                <a:latin typeface="Tw Cen MT" panose="020B0602020104020603" pitchFamily="34" charset="77"/>
                <a:ea typeface="ＭＳ Ｐゴシック" charset="-128"/>
              </a:rPr>
              <a:t>Start with broad categories – get specific later</a:t>
            </a:r>
          </a:p>
          <a:p>
            <a:pPr>
              <a:lnSpc>
                <a:spcPct val="90000"/>
              </a:lnSpc>
            </a:pPr>
            <a:r>
              <a:rPr lang="en-US" altLang="x-none" dirty="0">
                <a:latin typeface="Tw Cen MT" panose="020B0602020104020603" pitchFamily="34" charset="77"/>
                <a:ea typeface="ＭＳ Ｐゴシック" charset="-128"/>
              </a:rPr>
              <a:t>What are the plausible outcomes of each option?</a:t>
            </a:r>
          </a:p>
          <a:p>
            <a:pPr lvl="1">
              <a:lnSpc>
                <a:spcPct val="90000"/>
              </a:lnSpc>
            </a:pPr>
            <a:r>
              <a:rPr lang="en-US" altLang="x-none" dirty="0">
                <a:latin typeface="Tw Cen MT" panose="020B0602020104020603" pitchFamily="34" charset="77"/>
                <a:ea typeface="ＭＳ Ｐゴシック" charset="-128"/>
              </a:rPr>
              <a:t>Estimate probability, consequences of each outcome</a:t>
            </a:r>
          </a:p>
          <a:p>
            <a:pPr>
              <a:lnSpc>
                <a:spcPct val="90000"/>
              </a:lnSpc>
            </a:pPr>
            <a:r>
              <a:rPr lang="en-US" altLang="x-none" dirty="0">
                <a:latin typeface="Tw Cen MT" panose="020B0602020104020603" pitchFamily="34" charset="77"/>
                <a:ea typeface="ＭＳ Ｐゴシック" charset="-128"/>
              </a:rPr>
              <a:t>Choose the option that offers lowest risk/most benefit</a:t>
            </a:r>
          </a:p>
          <a:p>
            <a:pPr>
              <a:lnSpc>
                <a:spcPct val="90000"/>
              </a:lnSpc>
            </a:pPr>
            <a:endParaRPr lang="en-US" altLang="en-US" dirty="0">
              <a:latin typeface="Tw Cen MT" panose="020B0602020104020603" pitchFamily="34" charset="77"/>
              <a:ea typeface="ＭＳ Ｐゴシック" charset="-128"/>
            </a:endParaRPr>
          </a:p>
          <a:p>
            <a:pPr marL="0" indent="0">
              <a:lnSpc>
                <a:spcPct val="90000"/>
              </a:lnSpc>
              <a:buNone/>
            </a:pPr>
            <a:r>
              <a:rPr lang="en-US" altLang="en-US" i="1" dirty="0">
                <a:latin typeface="Tw Cen MT" panose="020B0602020104020603" pitchFamily="34" charset="77"/>
                <a:ea typeface="ＭＳ Ｐゴシック" charset="-128"/>
              </a:rPr>
              <a:t>In real life, these judgments are highly uncertain, debatable –</a:t>
            </a:r>
            <a:br>
              <a:rPr lang="en-US" altLang="en-US" i="1" dirty="0">
                <a:latin typeface="Tw Cen MT" panose="020B0602020104020603" pitchFamily="34" charset="77"/>
                <a:ea typeface="ＭＳ Ｐゴシック" charset="-128"/>
              </a:rPr>
            </a:br>
            <a:r>
              <a:rPr lang="en-US" altLang="en-US" i="1" dirty="0">
                <a:latin typeface="Tw Cen MT" panose="020B0602020104020603" pitchFamily="34" charset="77"/>
                <a:ea typeface="ＭＳ Ｐゴシック" charset="-128"/>
              </a:rPr>
              <a:t>but this approach offers a structure for thinking and choice</a:t>
            </a:r>
            <a:br>
              <a:rPr lang="en-US" altLang="en-US" dirty="0">
                <a:latin typeface="Tw Cen MT" charset="0"/>
                <a:ea typeface="ＭＳ Ｐゴシック" charset="-128"/>
              </a:rPr>
            </a:br>
            <a:endParaRPr lang="en-US" altLang="en-US" dirty="0">
              <a:latin typeface="Tw Cen MT" charset="0"/>
              <a:ea typeface="ＭＳ Ｐゴシック" charset="-128"/>
            </a:endParaRPr>
          </a:p>
          <a:p>
            <a:pPr marL="0" indent="0">
              <a:lnSpc>
                <a:spcPct val="90000"/>
              </a:lnSpc>
              <a:buNone/>
            </a:pPr>
            <a:br>
              <a:rPr lang="en-US" altLang="en-US" dirty="0">
                <a:latin typeface="Tw Cen MT" charset="0"/>
                <a:ea typeface="ＭＳ Ｐゴシック" charset="-128"/>
              </a:rPr>
            </a:br>
            <a:endParaRPr lang="en-US" altLang="en-US" dirty="0">
              <a:latin typeface="Tw Cen MT" charset="0"/>
              <a:ea typeface="ＭＳ Ｐゴシック" charset="-128"/>
            </a:endParaRPr>
          </a:p>
          <a:p>
            <a:pPr>
              <a:lnSpc>
                <a:spcPct val="90000"/>
              </a:lnSpc>
            </a:pPr>
            <a:endParaRPr lang="en-US" altLang="en-US" dirty="0">
              <a:ea typeface="ＭＳ Ｐゴシック" charset="-128"/>
            </a:endParaRPr>
          </a:p>
        </p:txBody>
      </p:sp>
      <p:sp>
        <p:nvSpPr>
          <p:cNvPr id="22532" name="Text Box 5"/>
          <p:cNvSpPr txBox="1">
            <a:spLocks noChangeArrowheads="1"/>
          </p:cNvSpPr>
          <p:nvPr/>
        </p:nvSpPr>
        <p:spPr bwMode="auto">
          <a:xfrm>
            <a:off x="5044281" y="4517231"/>
            <a:ext cx="2286000"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699">
                <a:solidFill>
                  <a:srgbClr val="000000"/>
                </a:solidFill>
                <a:miter lim="800000"/>
                <a:headEnd type="none" w="sm" len="sm"/>
                <a:tailEnd type="none" w="sm" len="sm"/>
              </a14:hiddenLine>
            </a:ext>
          </a:extLst>
        </p:spPr>
        <p:txBody>
          <a:bodyPr wrap="square" anchor="t">
            <a:spAutoFit/>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spcBef>
                <a:spcPct val="50000"/>
              </a:spcBef>
            </a:pPr>
            <a:endParaRPr lang="en-US" altLang="en-US" sz="1600" i="1" dirty="0">
              <a:solidFill>
                <a:schemeClr val="tx1"/>
              </a:solidFill>
              <a:latin typeface="Tw Cen MT Condensed" charset="0"/>
              <a:ea typeface="Tw Cen MT Condensed" charset="0"/>
              <a:cs typeface="Tw Cen MT Condensed" charset="0"/>
            </a:endParaRPr>
          </a:p>
        </p:txBody>
      </p:sp>
      <p:sp>
        <p:nvSpPr>
          <p:cNvPr id="2" name="Slide Number Placeholder 1"/>
          <p:cNvSpPr>
            <a:spLocks noGrp="1"/>
          </p:cNvSpPr>
          <p:nvPr>
            <p:ph type="sldNum" sz="quarter" idx="12"/>
          </p:nvPr>
        </p:nvSpPr>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lnSpc>
                <a:spcPct val="80000"/>
              </a:lnSpc>
            </a:pPr>
            <a:fld id="{44D87D99-F948-7D48-AA78-9B9D39E88FB0}" type="slidenum">
              <a:rPr lang="en-US" altLang="en-US" sz="1200">
                <a:solidFill>
                  <a:srgbClr val="FFFFFF"/>
                </a:solidFill>
                <a:latin typeface="Tw Cen MT" charset="0"/>
              </a:rPr>
              <a:pPr>
                <a:lnSpc>
                  <a:spcPct val="80000"/>
                </a:lnSpc>
              </a:pPr>
              <a:t>40</a:t>
            </a:fld>
            <a:endParaRPr lang="en-US" altLang="en-US" sz="1200">
              <a:solidFill>
                <a:srgbClr val="FFFFFF"/>
              </a:solidFill>
              <a:latin typeface="Tw Cen MT" charset="0"/>
            </a:endParaRPr>
          </a:p>
        </p:txBody>
      </p:sp>
    </p:spTree>
    <p:extLst>
      <p:ext uri="{BB962C8B-B14F-4D97-AF65-F5344CB8AC3E}">
        <p14:creationId xmlns:p14="http://schemas.microsoft.com/office/powerpoint/2010/main" val="17536771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a:xfrm>
            <a:off x="624880" y="457200"/>
            <a:ext cx="8316185" cy="990600"/>
          </a:xfrm>
        </p:spPr>
        <p:txBody>
          <a:bodyPr/>
          <a:lstStyle/>
          <a:p>
            <a:r>
              <a:rPr lang="en-US" sz="3600" dirty="0">
                <a:cs typeface="Tw Cen MT Extra Bold Condensed"/>
              </a:rPr>
              <a:t>Iran: should Obama have cut a deal?</a:t>
            </a:r>
            <a:endParaRPr lang="en-US" sz="3600" dirty="0">
              <a:ea typeface="ＭＳ Ｐゴシック" charset="0"/>
              <a:cs typeface="Tw Cen MT Extra Bold Condensed"/>
            </a:endParaRPr>
          </a:p>
        </p:txBody>
      </p:sp>
      <p:sp>
        <p:nvSpPr>
          <p:cNvPr id="529411" name="Rectangle 3"/>
          <p:cNvSpPr>
            <a:spLocks noGrp="1" noChangeArrowheads="1"/>
          </p:cNvSpPr>
          <p:nvPr>
            <p:ph type="body" idx="1"/>
          </p:nvPr>
        </p:nvSpPr>
        <p:spPr>
          <a:xfrm>
            <a:off x="5806281" y="1600200"/>
            <a:ext cx="3352800" cy="4114800"/>
          </a:xfrm>
        </p:spPr>
        <p:txBody>
          <a:bodyPr/>
          <a:lstStyle/>
          <a:p>
            <a:pPr marL="46038" indent="0" algn="ctr">
              <a:lnSpc>
                <a:spcPct val="90000"/>
              </a:lnSpc>
              <a:buNone/>
              <a:defRPr/>
            </a:pPr>
            <a:r>
              <a:rPr lang="en-US" u="sng" dirty="0"/>
              <a:t>Criteria</a:t>
            </a:r>
          </a:p>
          <a:p>
            <a:pPr marL="388938" indent="-342900">
              <a:lnSpc>
                <a:spcPct val="90000"/>
              </a:lnSpc>
              <a:defRPr/>
            </a:pPr>
            <a:r>
              <a:rPr lang="en-US" sz="2000" dirty="0"/>
              <a:t>Minimum chance of Iranian bomb</a:t>
            </a:r>
          </a:p>
          <a:p>
            <a:pPr marL="388938" indent="-342900">
              <a:lnSpc>
                <a:spcPct val="90000"/>
              </a:lnSpc>
              <a:defRPr/>
            </a:pPr>
            <a:r>
              <a:rPr lang="en-US" sz="2000" dirty="0"/>
              <a:t>Impact on other Iranian threats, regional, global security</a:t>
            </a:r>
          </a:p>
          <a:p>
            <a:pPr marL="388938" indent="-342900">
              <a:lnSpc>
                <a:spcPct val="90000"/>
              </a:lnSpc>
              <a:defRPr/>
            </a:pPr>
            <a:r>
              <a:rPr lang="en-US" sz="2000" dirty="0"/>
              <a:t>Impact on regional, global proliferation risk</a:t>
            </a:r>
          </a:p>
          <a:p>
            <a:pPr marL="388938" indent="-342900">
              <a:lnSpc>
                <a:spcPct val="90000"/>
              </a:lnSpc>
              <a:defRPr/>
            </a:pPr>
            <a:r>
              <a:rPr lang="en-US" sz="2000" dirty="0"/>
              <a:t>Costs and security risks </a:t>
            </a:r>
          </a:p>
          <a:p>
            <a:pPr marL="388938" indent="-342900">
              <a:lnSpc>
                <a:spcPct val="90000"/>
              </a:lnSpc>
              <a:defRPr/>
            </a:pPr>
            <a:r>
              <a:rPr lang="en-US" sz="2000" dirty="0"/>
              <a:t>Impact on human well-being</a:t>
            </a:r>
          </a:p>
          <a:p>
            <a:pPr marL="388938" indent="-342900">
              <a:lnSpc>
                <a:spcPct val="90000"/>
              </a:lnSpc>
              <a:defRPr/>
            </a:pPr>
            <a:r>
              <a:rPr lang="en-US" sz="2000" dirty="0"/>
              <a:t>Impact on politics of Middle East, Iran…</a:t>
            </a:r>
          </a:p>
          <a:p>
            <a:pPr marL="388938" indent="-342900">
              <a:lnSpc>
                <a:spcPct val="90000"/>
              </a:lnSpc>
              <a:defRPr/>
            </a:pPr>
            <a:r>
              <a:rPr lang="en-US" sz="2000" dirty="0"/>
              <a:t>Impact on U.S., U.N. leadership, credibility </a:t>
            </a:r>
          </a:p>
        </p:txBody>
      </p:sp>
      <p:sp>
        <p:nvSpPr>
          <p:cNvPr id="2" name="Slide Number Placeholder 1"/>
          <p:cNvSpPr>
            <a:spLocks noGrp="1"/>
          </p:cNvSpPr>
          <p:nvPr>
            <p:ph type="sldNum" sz="quarter" idx="12"/>
          </p:nvPr>
        </p:nvSpPr>
        <p:spPr/>
        <p:txBody>
          <a:bodyPr>
            <a:normAutofit fontScale="85000" lnSpcReduction="20000"/>
          </a:bodyPr>
          <a:lstStyle/>
          <a:p>
            <a:pPr>
              <a:defRPr/>
            </a:pPr>
            <a:fld id="{CEE9B65C-A2F4-DE41-A344-01017070889D}" type="slidenum">
              <a:rPr lang="en-US" smtClean="0"/>
              <a:pPr>
                <a:defRPr/>
              </a:pPr>
              <a:t>41</a:t>
            </a:fld>
            <a:endParaRPr lang="en-US" dirty="0"/>
          </a:p>
        </p:txBody>
      </p:sp>
      <p:graphicFrame>
        <p:nvGraphicFramePr>
          <p:cNvPr id="3" name="Diagram 2"/>
          <p:cNvGraphicFramePr/>
          <p:nvPr>
            <p:extLst>
              <p:ext uri="{D42A27DB-BD31-4B8C-83A1-F6EECF244321}">
                <p14:modId xmlns:p14="http://schemas.microsoft.com/office/powerpoint/2010/main" val="56642977"/>
              </p:ext>
            </p:extLst>
          </p:nvPr>
        </p:nvGraphicFramePr>
        <p:xfrm>
          <a:off x="700881" y="2057400"/>
          <a:ext cx="4861454" cy="41451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4663281" y="2133600"/>
            <a:ext cx="1219200" cy="461665"/>
          </a:xfrm>
          <a:prstGeom prst="rect">
            <a:avLst/>
          </a:prstGeom>
          <a:noFill/>
        </p:spPr>
        <p:txBody>
          <a:bodyPr wrap="square" rtlCol="0">
            <a:spAutoFit/>
          </a:bodyPr>
          <a:lstStyle/>
          <a:p>
            <a:pPr algn="ctr"/>
            <a:r>
              <a:rPr lang="en-US" dirty="0">
                <a:latin typeface="Tw Cen MT Condensed Extra Bold"/>
                <a:cs typeface="Tw Cen MT Condensed Extra Bold"/>
              </a:rPr>
              <a:t>Risk</a:t>
            </a:r>
          </a:p>
        </p:txBody>
      </p:sp>
    </p:spTree>
    <p:extLst>
      <p:ext uri="{BB962C8B-B14F-4D97-AF65-F5344CB8AC3E}">
        <p14:creationId xmlns:p14="http://schemas.microsoft.com/office/powerpoint/2010/main" val="39509669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a:xfrm>
            <a:off x="624880" y="457200"/>
            <a:ext cx="8316185" cy="990600"/>
          </a:xfrm>
        </p:spPr>
        <p:txBody>
          <a:bodyPr/>
          <a:lstStyle/>
          <a:p>
            <a:r>
              <a:rPr lang="en-US" sz="3600" dirty="0">
                <a:cs typeface="Tw Cen MT Extra Bold Condensed"/>
              </a:rPr>
              <a:t>Comparing the alternatives</a:t>
            </a:r>
            <a:endParaRPr lang="en-US" sz="3600" dirty="0">
              <a:ea typeface="ＭＳ Ｐゴシック" charset="0"/>
              <a:cs typeface="Tw Cen MT Extra Bold Condensed"/>
            </a:endParaRPr>
          </a:p>
        </p:txBody>
      </p:sp>
      <p:sp>
        <p:nvSpPr>
          <p:cNvPr id="2" name="Slide Number Placeholder 1"/>
          <p:cNvSpPr>
            <a:spLocks noGrp="1"/>
          </p:cNvSpPr>
          <p:nvPr>
            <p:ph type="sldNum" sz="quarter" idx="12"/>
          </p:nvPr>
        </p:nvSpPr>
        <p:spPr/>
        <p:txBody>
          <a:bodyPr>
            <a:normAutofit fontScale="85000" lnSpcReduction="20000"/>
          </a:bodyPr>
          <a:lstStyle/>
          <a:p>
            <a:pPr>
              <a:defRPr/>
            </a:pPr>
            <a:fld id="{CEE9B65C-A2F4-DE41-A344-01017070889D}" type="slidenum">
              <a:rPr lang="en-US" smtClean="0"/>
              <a:pPr>
                <a:defRPr/>
              </a:pPr>
              <a:t>42</a:t>
            </a:fld>
            <a:endParaRPr lang="en-US" dirty="0"/>
          </a:p>
        </p:txBody>
      </p:sp>
      <p:graphicFrame>
        <p:nvGraphicFramePr>
          <p:cNvPr id="3" name="Diagram 2"/>
          <p:cNvGraphicFramePr/>
          <p:nvPr>
            <p:extLst>
              <p:ext uri="{D42A27DB-BD31-4B8C-83A1-F6EECF244321}">
                <p14:modId xmlns:p14="http://schemas.microsoft.com/office/powerpoint/2010/main" val="2093251050"/>
              </p:ext>
            </p:extLst>
          </p:nvPr>
        </p:nvGraphicFramePr>
        <p:xfrm>
          <a:off x="802481" y="1790700"/>
          <a:ext cx="6248400" cy="41451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5577681" y="1828800"/>
            <a:ext cx="1219200" cy="461665"/>
          </a:xfrm>
          <a:prstGeom prst="rect">
            <a:avLst/>
          </a:prstGeom>
          <a:noFill/>
        </p:spPr>
        <p:txBody>
          <a:bodyPr wrap="square" rtlCol="0">
            <a:spAutoFit/>
          </a:bodyPr>
          <a:lstStyle/>
          <a:p>
            <a:pPr algn="ctr"/>
            <a:r>
              <a:rPr lang="en-US" dirty="0">
                <a:latin typeface="Tw Cen MT Condensed Extra Bold"/>
                <a:cs typeface="Tw Cen MT Condensed Extra Bold"/>
              </a:rPr>
              <a:t>Risk</a:t>
            </a:r>
          </a:p>
        </p:txBody>
      </p:sp>
    </p:spTree>
    <p:extLst>
      <p:ext uri="{BB962C8B-B14F-4D97-AF65-F5344CB8AC3E}">
        <p14:creationId xmlns:p14="http://schemas.microsoft.com/office/powerpoint/2010/main" val="21260203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a:xfrm>
            <a:off x="375654" y="196322"/>
            <a:ext cx="8485046" cy="990600"/>
          </a:xfrm>
        </p:spPr>
        <p:txBody>
          <a:bodyPr/>
          <a:lstStyle/>
          <a:p>
            <a:r>
              <a:rPr lang="en-US" sz="3600" dirty="0">
                <a:cs typeface="Tw Cen MT Extra Bold Condensed"/>
              </a:rPr>
              <a:t>Huge, transformational nuclear growth</a:t>
            </a:r>
            <a:br>
              <a:rPr lang="en-US" sz="3600" dirty="0">
                <a:cs typeface="Tw Cen MT Extra Bold Condensed"/>
              </a:rPr>
            </a:br>
            <a:r>
              <a:rPr lang="en-US" sz="3600" dirty="0">
                <a:cs typeface="Tw Cen MT Extra Bold Condensed"/>
              </a:rPr>
              <a:t>needed for substantial climate role</a:t>
            </a:r>
            <a:endParaRPr lang="en-US" sz="3600" dirty="0">
              <a:ea typeface="ＭＳ Ｐゴシック" charset="0"/>
              <a:cs typeface="Tw Cen MT Extra Bold Condensed"/>
            </a:endParaRPr>
          </a:p>
        </p:txBody>
      </p:sp>
      <p:sp>
        <p:nvSpPr>
          <p:cNvPr id="2" name="Slide Number Placeholder 1"/>
          <p:cNvSpPr>
            <a:spLocks noGrp="1"/>
          </p:cNvSpPr>
          <p:nvPr>
            <p:ph type="sldNum" sz="quarter" idx="12"/>
          </p:nvPr>
        </p:nvSpPr>
        <p:spPr/>
        <p:txBody>
          <a:bodyPr>
            <a:normAutofit fontScale="85000" lnSpcReduction="20000"/>
          </a:bodyPr>
          <a:lstStyle/>
          <a:p>
            <a:pPr>
              <a:defRPr/>
            </a:pPr>
            <a:fld id="{CEE9B65C-A2F4-DE41-A344-01017070889D}" type="slidenum">
              <a:rPr lang="en-US" smtClean="0"/>
              <a:pPr>
                <a:defRPr/>
              </a:pPr>
              <a:t>43</a:t>
            </a:fld>
            <a:endParaRPr lang="en-US" dirty="0"/>
          </a:p>
        </p:txBody>
      </p:sp>
      <p:pic>
        <p:nvPicPr>
          <p:cNvPr id="4" name="Picture 3" descr="Screen Shot 2016-04-15 at 8.00.43 PM.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1348" y="4975395"/>
            <a:ext cx="1664535" cy="1409160"/>
          </a:xfrm>
          <a:prstGeom prst="rect">
            <a:avLst/>
          </a:prstGeom>
        </p:spPr>
      </p:pic>
      <p:pic>
        <p:nvPicPr>
          <p:cNvPr id="6" name="Picture 5" descr="Screen Shot 2016-04-15 at 8.00.40 PM.pn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6353" y="3550897"/>
            <a:ext cx="1662372" cy="1424499"/>
          </a:xfrm>
          <a:prstGeom prst="rect">
            <a:avLst/>
          </a:prstGeom>
        </p:spPr>
      </p:pic>
      <p:pic>
        <p:nvPicPr>
          <p:cNvPr id="7" name="Picture 6" descr="Screen Shot 2016-04-15 at 8.00.36 PM.png"/>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6353" y="2388683"/>
            <a:ext cx="1767786" cy="1221481"/>
          </a:xfrm>
          <a:prstGeom prst="rect">
            <a:avLst/>
          </a:prstGeom>
        </p:spPr>
      </p:pic>
      <p:pic>
        <p:nvPicPr>
          <p:cNvPr id="11" name="Picture 10" descr="Screen Shot 2016-04-15 at 8.22.49 PM.png"/>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1845882" y="1921934"/>
            <a:ext cx="6090332" cy="4634752"/>
          </a:xfrm>
          <a:prstGeom prst="rect">
            <a:avLst/>
          </a:prstGeom>
        </p:spPr>
      </p:pic>
      <p:sp>
        <p:nvSpPr>
          <p:cNvPr id="12" name="TextBox 11"/>
          <p:cNvSpPr txBox="1"/>
          <p:nvPr/>
        </p:nvSpPr>
        <p:spPr>
          <a:xfrm>
            <a:off x="6614425" y="5184977"/>
            <a:ext cx="1017381" cy="287771"/>
          </a:xfrm>
          <a:prstGeom prst="rect">
            <a:avLst/>
          </a:prstGeom>
          <a:noFill/>
        </p:spPr>
        <p:txBody>
          <a:bodyPr wrap="square" rtlCol="0">
            <a:spAutoFit/>
          </a:bodyPr>
          <a:lstStyle/>
          <a:p>
            <a:r>
              <a:rPr lang="en-US" sz="1260" dirty="0">
                <a:solidFill>
                  <a:srgbClr val="FF0000"/>
                </a:solidFill>
              </a:rPr>
              <a:t>} </a:t>
            </a:r>
          </a:p>
        </p:txBody>
      </p:sp>
      <p:sp>
        <p:nvSpPr>
          <p:cNvPr id="15" name="Rectangular Callout 14"/>
          <p:cNvSpPr/>
          <p:nvPr/>
        </p:nvSpPr>
        <p:spPr>
          <a:xfrm>
            <a:off x="6813573" y="3987800"/>
            <a:ext cx="1023331" cy="1215166"/>
          </a:xfrm>
          <a:prstGeom prst="wedgeRectCallout">
            <a:avLst>
              <a:gd name="adj1" fmla="val -53208"/>
              <a:gd name="adj2" fmla="val 62707"/>
            </a:avLst>
          </a:prstGeom>
          <a:noFill/>
          <a:ln w="16383">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200" dirty="0">
                <a:solidFill>
                  <a:srgbClr val="FF0000"/>
                </a:solidFill>
                <a:latin typeface="Arial"/>
                <a:cs typeface="Arial"/>
              </a:rPr>
              <a:t>Carbon displaced by the  IAEA high nuclear growth case</a:t>
            </a:r>
          </a:p>
        </p:txBody>
      </p:sp>
      <p:pic>
        <p:nvPicPr>
          <p:cNvPr id="17" name="Picture 16" descr="Screen Shot 2016-04-15 at 8.43.52 PM.png"/>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901635" y="1618614"/>
            <a:ext cx="1278084" cy="303321"/>
          </a:xfrm>
          <a:prstGeom prst="rect">
            <a:avLst/>
          </a:prstGeom>
        </p:spPr>
      </p:pic>
      <p:pic>
        <p:nvPicPr>
          <p:cNvPr id="20" name="Picture 19" descr="Screen Shot 2016-04-15 at 8.43.38 PM.png"/>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7936214" y="1557055"/>
            <a:ext cx="1390349" cy="5142733"/>
          </a:xfrm>
          <a:prstGeom prst="rect">
            <a:avLst/>
          </a:prstGeom>
        </p:spPr>
      </p:pic>
      <p:pic>
        <p:nvPicPr>
          <p:cNvPr id="21" name="Picture 20" descr="Screen Shot 2016-04-15 at 8.43.48 PM.png"/>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7286377" y="1626730"/>
            <a:ext cx="1063598" cy="487595"/>
          </a:xfrm>
          <a:prstGeom prst="rect">
            <a:avLst/>
          </a:prstGeom>
        </p:spPr>
      </p:pic>
      <p:sp>
        <p:nvSpPr>
          <p:cNvPr id="22" name="Rectangle 21"/>
          <p:cNvSpPr/>
          <p:nvPr/>
        </p:nvSpPr>
        <p:spPr>
          <a:xfrm>
            <a:off x="7936214" y="6140987"/>
            <a:ext cx="215893" cy="558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1504" name="Straight Connector 21503"/>
          <p:cNvCxnSpPr>
            <a:stCxn id="12" idx="1"/>
            <a:endCxn id="12" idx="1"/>
          </p:cNvCxnSpPr>
          <p:nvPr/>
        </p:nvCxnSpPr>
        <p:spPr>
          <a:xfrm>
            <a:off x="6614425" y="5328862"/>
            <a:ext cx="0"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501036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noChangeArrowheads="1"/>
          </p:cNvSpPr>
          <p:nvPr>
            <p:ph type="title"/>
          </p:nvPr>
        </p:nvSpPr>
        <p:spPr>
          <a:xfrm>
            <a:off x="624880" y="228600"/>
            <a:ext cx="8316185" cy="990600"/>
          </a:xfrm>
        </p:spPr>
        <p:txBody>
          <a:bodyPr/>
          <a:lstStyle/>
          <a:p>
            <a:r>
              <a:rPr lang="en-US" dirty="0">
                <a:latin typeface="Tw Cen MT Condensed Extra Bold"/>
                <a:ea typeface="ＭＳ Ｐゴシック" charset="0"/>
                <a:cs typeface="ＭＳ Ｐゴシック" charset="0"/>
              </a:rPr>
              <a:t>Particulates may </a:t>
            </a:r>
            <a:r>
              <a:rPr lang="en-US">
                <a:latin typeface="Tw Cen MT Condensed Extra Bold"/>
                <a:ea typeface="ＭＳ Ｐゴシック" charset="0"/>
                <a:cs typeface="ＭＳ Ｐゴシック" charset="0"/>
              </a:rPr>
              <a:t>be even </a:t>
            </a:r>
            <a:r>
              <a:rPr lang="en-US">
                <a:latin typeface="Tw Cen MT Condensed Extra Bold"/>
              </a:rPr>
              <a:t>more</a:t>
            </a:r>
            <a:r>
              <a:rPr lang="en-US">
                <a:latin typeface="Tw Cen MT Condensed Extra Bold"/>
                <a:ea typeface="ＭＳ Ｐゴシック" charset="0"/>
                <a:cs typeface="ＭＳ Ｐゴシック" charset="0"/>
              </a:rPr>
              <a:t> </a:t>
            </a:r>
            <a:r>
              <a:rPr lang="en-US" dirty="0">
                <a:latin typeface="Tw Cen MT Condensed Extra Bold"/>
                <a:ea typeface="ＭＳ Ｐゴシック" charset="0"/>
                <a:cs typeface="ＭＳ Ｐゴシック" charset="0"/>
              </a:rPr>
              <a:t>important </a:t>
            </a:r>
            <a:r>
              <a:rPr lang="en-US" dirty="0">
                <a:latin typeface="Tw Cen MT Condensed Extra Bold"/>
              </a:rPr>
              <a:t>than</a:t>
            </a:r>
            <a:r>
              <a:rPr lang="en-US" dirty="0">
                <a:latin typeface="Tw Cen MT Condensed Extra Bold"/>
                <a:ea typeface="ＭＳ Ｐゴシック" charset="0"/>
                <a:cs typeface="ＭＳ Ｐゴシック" charset="0"/>
              </a:rPr>
              <a:t> climate in driving clean energy</a:t>
            </a:r>
          </a:p>
        </p:txBody>
      </p:sp>
      <p:sp>
        <p:nvSpPr>
          <p:cNvPr id="36866" name="Text Box 4"/>
          <p:cNvSpPr txBox="1">
            <a:spLocks noChangeArrowheads="1"/>
          </p:cNvSpPr>
          <p:nvPr/>
        </p:nvSpPr>
        <p:spPr bwMode="auto">
          <a:xfrm>
            <a:off x="1767681" y="5715000"/>
            <a:ext cx="7162800"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699">
                <a:solidFill>
                  <a:srgbClr val="000000"/>
                </a:solidFill>
                <a:miter lim="800000"/>
                <a:headEnd type="none" w="sm" len="sm"/>
                <a:tailEnd type="none" w="sm" len="sm"/>
              </a14:hiddenLine>
            </a:ext>
          </a:extLst>
        </p:spPr>
        <p:txBody>
          <a:bodyPr>
            <a:spAutoFit/>
          </a:bodyPr>
          <a:lstStyle>
            <a:lvl1pPr>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pPr>
              <a:spcBef>
                <a:spcPct val="50000"/>
              </a:spcBef>
            </a:pPr>
            <a:r>
              <a:rPr lang="en-US" sz="1600" dirty="0">
                <a:solidFill>
                  <a:schemeClr val="tx1"/>
                </a:solidFill>
                <a:latin typeface="+mn-lt"/>
              </a:rPr>
              <a:t>Smog in Beijing. </a:t>
            </a:r>
            <a:r>
              <a:rPr lang="en-US" sz="1600" i="1" dirty="0">
                <a:solidFill>
                  <a:schemeClr val="tx1"/>
                </a:solidFill>
                <a:latin typeface="+mn-lt"/>
              </a:rPr>
              <a:t>Source: </a:t>
            </a:r>
            <a:r>
              <a:rPr lang="en-US" sz="1600" dirty="0" err="1">
                <a:solidFill>
                  <a:schemeClr val="tx1"/>
                </a:solidFill>
                <a:latin typeface="+mn-lt"/>
              </a:rPr>
              <a:t>inhabitat.com</a:t>
            </a:r>
            <a:endParaRPr lang="en-US" sz="1600" i="1" dirty="0">
              <a:solidFill>
                <a:schemeClr val="tx1"/>
              </a:solidFill>
              <a:latin typeface="+mn-lt"/>
            </a:endParaRPr>
          </a:p>
        </p:txBody>
      </p:sp>
      <p:sp>
        <p:nvSpPr>
          <p:cNvPr id="36869" name="Rectangle 3"/>
          <p:cNvSpPr txBox="1">
            <a:spLocks noChangeArrowheads="1"/>
          </p:cNvSpPr>
          <p:nvPr/>
        </p:nvSpPr>
        <p:spPr bwMode="auto">
          <a:xfrm>
            <a:off x="548481" y="6172200"/>
            <a:ext cx="7883525" cy="1295400"/>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lvl1pPr marL="342900" indent="-342900">
              <a:defRPr sz="2400">
                <a:solidFill>
                  <a:srgbClr val="000000"/>
                </a:solidFill>
                <a:latin typeface="Times New Roman" charset="0"/>
                <a:ea typeface="ＭＳ Ｐゴシック" charset="0"/>
                <a:cs typeface="ＭＳ Ｐゴシック" charset="0"/>
              </a:defRPr>
            </a:lvl1pPr>
            <a:lvl2pPr marL="742950" indent="-285750">
              <a:defRPr sz="2400">
                <a:solidFill>
                  <a:srgbClr val="000000"/>
                </a:solidFill>
                <a:latin typeface="Times New Roman" charset="0"/>
                <a:ea typeface="ＭＳ Ｐゴシック" charset="0"/>
              </a:defRPr>
            </a:lvl2pPr>
            <a:lvl3pPr marL="1143000" indent="-228600">
              <a:defRPr sz="2400">
                <a:solidFill>
                  <a:srgbClr val="000000"/>
                </a:solidFill>
                <a:latin typeface="Times New Roman" charset="0"/>
                <a:ea typeface="ＭＳ Ｐゴシック" charset="0"/>
              </a:defRPr>
            </a:lvl3pPr>
            <a:lvl4pPr marL="1600200" indent="-228600">
              <a:defRPr sz="2400">
                <a:solidFill>
                  <a:srgbClr val="000000"/>
                </a:solidFill>
                <a:latin typeface="Times New Roman" charset="0"/>
                <a:ea typeface="ＭＳ Ｐゴシック" charset="0"/>
              </a:defRPr>
            </a:lvl4pPr>
            <a:lvl5pPr marL="2057400" indent="-228600">
              <a:defRPr sz="2400">
                <a:solidFill>
                  <a:srgbClr val="000000"/>
                </a:solidFill>
                <a:latin typeface="Times New Roman" charset="0"/>
                <a:ea typeface="ＭＳ Ｐゴシック" charset="0"/>
              </a:defRPr>
            </a:lvl5pPr>
            <a:lvl6pPr marL="2514600" indent="-228600" eaLnBrk="0" fontAlgn="base" hangingPunct="0">
              <a:spcBef>
                <a:spcPct val="0"/>
              </a:spcBef>
              <a:spcAft>
                <a:spcPct val="0"/>
              </a:spcAft>
              <a:defRPr sz="2400">
                <a:solidFill>
                  <a:srgbClr val="000000"/>
                </a:solidFill>
                <a:latin typeface="Times New Roman" charset="0"/>
                <a:ea typeface="ＭＳ Ｐゴシック" charset="0"/>
              </a:defRPr>
            </a:lvl6pPr>
            <a:lvl7pPr marL="2971800" indent="-228600" eaLnBrk="0" fontAlgn="base" hangingPunct="0">
              <a:spcBef>
                <a:spcPct val="0"/>
              </a:spcBef>
              <a:spcAft>
                <a:spcPct val="0"/>
              </a:spcAft>
              <a:defRPr sz="2400">
                <a:solidFill>
                  <a:srgbClr val="000000"/>
                </a:solidFill>
                <a:latin typeface="Times New Roman" charset="0"/>
                <a:ea typeface="ＭＳ Ｐゴシック" charset="0"/>
              </a:defRPr>
            </a:lvl7pPr>
            <a:lvl8pPr marL="3429000" indent="-228600" eaLnBrk="0" fontAlgn="base" hangingPunct="0">
              <a:spcBef>
                <a:spcPct val="0"/>
              </a:spcBef>
              <a:spcAft>
                <a:spcPct val="0"/>
              </a:spcAft>
              <a:defRPr sz="2400">
                <a:solidFill>
                  <a:srgbClr val="000000"/>
                </a:solidFill>
                <a:latin typeface="Times New Roman" charset="0"/>
                <a:ea typeface="ＭＳ Ｐゴシック" charset="0"/>
              </a:defRPr>
            </a:lvl8pPr>
            <a:lvl9pPr marL="3886200" indent="-228600" eaLnBrk="0" fontAlgn="base" hangingPunct="0">
              <a:spcBef>
                <a:spcPct val="0"/>
              </a:spcBef>
              <a:spcAft>
                <a:spcPct val="0"/>
              </a:spcAft>
              <a:defRPr sz="2400">
                <a:solidFill>
                  <a:srgbClr val="000000"/>
                </a:solidFill>
                <a:latin typeface="Times New Roman" charset="0"/>
                <a:ea typeface="ＭＳ Ｐゴシック" charset="0"/>
              </a:defRPr>
            </a:lvl9pPr>
          </a:lstStyle>
          <a:p>
            <a:pPr>
              <a:lnSpc>
                <a:spcPct val="90000"/>
              </a:lnSpc>
              <a:spcBef>
                <a:spcPct val="20000"/>
              </a:spcBef>
              <a:buClr>
                <a:schemeClr val="accent1"/>
              </a:buClr>
              <a:buSzPct val="75000"/>
              <a:buFont typeface="Wingdings" charset="2"/>
              <a:buChar char="q"/>
            </a:pPr>
            <a:r>
              <a:rPr lang="en-US" sz="2200" dirty="0">
                <a:solidFill>
                  <a:schemeClr val="tx1"/>
                </a:solidFill>
                <a:latin typeface="Tw Cen MT Condensed Extra Bold"/>
              </a:rPr>
              <a:t>&gt;3 million deaths/</a:t>
            </a:r>
            <a:r>
              <a:rPr lang="en-US" sz="2200" dirty="0" err="1">
                <a:solidFill>
                  <a:schemeClr val="tx1"/>
                </a:solidFill>
                <a:latin typeface="Tw Cen MT Condensed Extra Bold"/>
              </a:rPr>
              <a:t>yr</a:t>
            </a:r>
            <a:r>
              <a:rPr lang="en-US" sz="2200" dirty="0">
                <a:solidFill>
                  <a:schemeClr val="tx1"/>
                </a:solidFill>
                <a:latin typeface="Tw Cen MT Condensed Extra Bold"/>
              </a:rPr>
              <a:t> globally from fine particulates</a:t>
            </a:r>
          </a:p>
        </p:txBody>
      </p:sp>
      <p:sp>
        <p:nvSpPr>
          <p:cNvPr id="2" name="Slide Number Placeholder 1"/>
          <p:cNvSpPr>
            <a:spLocks noGrp="1"/>
          </p:cNvSpPr>
          <p:nvPr>
            <p:ph type="sldNum" sz="quarter" idx="12"/>
          </p:nvPr>
        </p:nvSpPr>
        <p:spPr/>
        <p:txBody>
          <a:bodyPr>
            <a:normAutofit fontScale="85000" lnSpcReduction="20000"/>
          </a:bodyPr>
          <a:lstStyle/>
          <a:p>
            <a:pPr>
              <a:defRPr/>
            </a:pPr>
            <a:fld id="{CEE9B65C-A2F4-DE41-A344-01017070889D}" type="slidenum">
              <a:rPr lang="en-US" smtClean="0"/>
              <a:pPr>
                <a:defRPr/>
              </a:pPr>
              <a:t>44</a:t>
            </a:fld>
            <a:endParaRPr lang="en-US" dirty="0"/>
          </a:p>
        </p:txBody>
      </p:sp>
      <p:pic>
        <p:nvPicPr>
          <p:cNvPr id="3" name="Picture 2"/>
          <p:cNvPicPr>
            <a:picLocks noChangeAspect="1"/>
          </p:cNvPicPr>
          <p:nvPr/>
        </p:nvPicPr>
        <p:blipFill>
          <a:blip r:embed="rId3"/>
          <a:stretch>
            <a:fillRect/>
          </a:stretch>
        </p:blipFill>
        <p:spPr>
          <a:xfrm>
            <a:off x="1767681" y="1714500"/>
            <a:ext cx="5181600" cy="3878963"/>
          </a:xfrm>
          <a:prstGeom prst="rect">
            <a:avLst/>
          </a:prstGeom>
        </p:spPr>
      </p:pic>
    </p:spTree>
    <p:extLst>
      <p:ext uri="{BB962C8B-B14F-4D97-AF65-F5344CB8AC3E}">
        <p14:creationId xmlns:p14="http://schemas.microsoft.com/office/powerpoint/2010/main" val="14258411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noChangeArrowheads="1"/>
          </p:cNvSpPr>
          <p:nvPr>
            <p:ph type="title"/>
          </p:nvPr>
        </p:nvSpPr>
        <p:spPr>
          <a:xfrm>
            <a:off x="624880" y="152400"/>
            <a:ext cx="8316185" cy="990600"/>
          </a:xfrm>
        </p:spPr>
        <p:txBody>
          <a:bodyPr/>
          <a:lstStyle/>
          <a:p>
            <a:r>
              <a:rPr lang="en-US" sz="4000" dirty="0">
                <a:latin typeface="Tw Cen MT Condensed Extra Bold"/>
                <a:ea typeface="ＭＳ Ｐゴシック" charset="0"/>
                <a:cs typeface="ＭＳ Ｐゴシック" charset="0"/>
              </a:rPr>
              <a:t>Key constraints on large-scale nuclear energy growth – can they be loosened?</a:t>
            </a:r>
          </a:p>
        </p:txBody>
      </p:sp>
      <p:sp>
        <p:nvSpPr>
          <p:cNvPr id="47106" name="Rectangle 3"/>
          <p:cNvSpPr>
            <a:spLocks noGrp="1" noChangeArrowheads="1"/>
          </p:cNvSpPr>
          <p:nvPr>
            <p:ph type="body" idx="1"/>
          </p:nvPr>
        </p:nvSpPr>
        <p:spPr>
          <a:xfrm>
            <a:off x="1006475" y="1676400"/>
            <a:ext cx="7883525" cy="4114800"/>
          </a:xfrm>
        </p:spPr>
        <p:txBody>
          <a:bodyPr/>
          <a:lstStyle/>
          <a:p>
            <a:pPr>
              <a:lnSpc>
                <a:spcPct val="90000"/>
              </a:lnSpc>
              <a:defRPr/>
            </a:pPr>
            <a:r>
              <a:rPr lang="en-US" dirty="0"/>
              <a:t>Economics</a:t>
            </a:r>
            <a:endParaRPr lang="en-US" dirty="0">
              <a:cs typeface="ＭＳ Ｐゴシック" charset="0"/>
            </a:endParaRPr>
          </a:p>
          <a:p>
            <a:pPr>
              <a:lnSpc>
                <a:spcPct val="90000"/>
              </a:lnSpc>
              <a:defRPr/>
            </a:pPr>
            <a:r>
              <a:rPr lang="en-US" dirty="0"/>
              <a:t>Safety risks – real and perceived</a:t>
            </a:r>
          </a:p>
          <a:p>
            <a:pPr>
              <a:lnSpc>
                <a:spcPct val="90000"/>
              </a:lnSpc>
              <a:defRPr/>
            </a:pPr>
            <a:r>
              <a:rPr lang="en-US" dirty="0"/>
              <a:t>Security risks – real and perceived</a:t>
            </a:r>
          </a:p>
          <a:p>
            <a:pPr>
              <a:lnSpc>
                <a:spcPct val="90000"/>
              </a:lnSpc>
              <a:defRPr/>
            </a:pPr>
            <a:r>
              <a:rPr lang="en-US" dirty="0"/>
              <a:t>Nuclear waste management – mostly politics</a:t>
            </a:r>
            <a:endParaRPr lang="en-US" dirty="0">
              <a:latin typeface="Tw Cen MT Condensed Extra Bold"/>
            </a:endParaRPr>
          </a:p>
          <a:p>
            <a:pPr>
              <a:lnSpc>
                <a:spcPct val="90000"/>
              </a:lnSpc>
              <a:defRPr/>
            </a:pPr>
            <a:r>
              <a:rPr lang="en-US" dirty="0"/>
              <a:t>Siting and public acceptance</a:t>
            </a:r>
          </a:p>
          <a:p>
            <a:pPr>
              <a:lnSpc>
                <a:spcPct val="90000"/>
              </a:lnSpc>
              <a:defRPr/>
            </a:pPr>
            <a:r>
              <a:rPr lang="en-US" dirty="0"/>
              <a:t>Limited government and industry capacity</a:t>
            </a:r>
          </a:p>
          <a:p>
            <a:pPr>
              <a:lnSpc>
                <a:spcPct val="90000"/>
              </a:lnSpc>
              <a:defRPr/>
            </a:pPr>
            <a:r>
              <a:rPr lang="en-US" dirty="0"/>
              <a:t>Stringent regulation</a:t>
            </a:r>
          </a:p>
          <a:p>
            <a:pPr>
              <a:lnSpc>
                <a:spcPct val="90000"/>
              </a:lnSpc>
              <a:defRPr/>
            </a:pPr>
            <a:r>
              <a:rPr lang="en-US" dirty="0"/>
              <a:t>Proliferation risks – mainly from the nuclear fuel cycle</a:t>
            </a:r>
          </a:p>
          <a:p>
            <a:pPr>
              <a:lnSpc>
                <a:spcPct val="90000"/>
              </a:lnSpc>
              <a:defRPr/>
            </a:pPr>
            <a:r>
              <a:rPr lang="en-US" dirty="0"/>
              <a:t>U supply: Not likely to be a constraint this century</a:t>
            </a:r>
          </a:p>
          <a:p>
            <a:pPr marL="0" indent="0">
              <a:lnSpc>
                <a:spcPct val="90000"/>
              </a:lnSpc>
              <a:spcBef>
                <a:spcPts val="2500"/>
              </a:spcBef>
              <a:buNone/>
              <a:defRPr/>
            </a:pPr>
            <a:r>
              <a:rPr lang="en-US" i="1" dirty="0"/>
              <a:t>In each area, both new policies and new technologies have the potential to loosen past constraints on growth</a:t>
            </a:r>
          </a:p>
        </p:txBody>
      </p:sp>
      <p:sp>
        <p:nvSpPr>
          <p:cNvPr id="2" name="Slide Number Placeholder 1"/>
          <p:cNvSpPr>
            <a:spLocks noGrp="1"/>
          </p:cNvSpPr>
          <p:nvPr>
            <p:ph type="sldNum" sz="quarter" idx="12"/>
          </p:nvPr>
        </p:nvSpPr>
        <p:spPr/>
        <p:txBody>
          <a:bodyPr>
            <a:normAutofit fontScale="85000" lnSpcReduction="20000"/>
          </a:bodyPr>
          <a:lstStyle/>
          <a:p>
            <a:pPr>
              <a:defRPr/>
            </a:pPr>
            <a:fld id="{CEE9B65C-A2F4-DE41-A344-01017070889D}" type="slidenum">
              <a:rPr lang="en-US" smtClean="0"/>
              <a:pPr>
                <a:defRPr/>
              </a:pPr>
              <a:t>45</a:t>
            </a:fld>
            <a:endParaRPr lang="en-US" dirty="0"/>
          </a:p>
        </p:txBody>
      </p:sp>
    </p:spTree>
    <p:extLst>
      <p:ext uri="{BB962C8B-B14F-4D97-AF65-F5344CB8AC3E}">
        <p14:creationId xmlns:p14="http://schemas.microsoft.com/office/powerpoint/2010/main" val="38350334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noChangeArrowheads="1"/>
          </p:cNvSpPr>
          <p:nvPr>
            <p:ph type="title"/>
          </p:nvPr>
        </p:nvSpPr>
        <p:spPr>
          <a:xfrm>
            <a:off x="624880" y="533400"/>
            <a:ext cx="8316185" cy="990600"/>
          </a:xfrm>
        </p:spPr>
        <p:txBody>
          <a:bodyPr/>
          <a:lstStyle/>
          <a:p>
            <a:r>
              <a:rPr lang="en-US" sz="4000" dirty="0">
                <a:latin typeface="Tw Cen MT Condensed Extra Bold"/>
                <a:ea typeface="ＭＳ Ｐゴシック" charset="0"/>
                <a:cs typeface="ＭＳ Ｐゴシック" charset="0"/>
              </a:rPr>
              <a:t>Maintaining U.S. nuclear influence</a:t>
            </a:r>
          </a:p>
        </p:txBody>
      </p:sp>
      <p:sp>
        <p:nvSpPr>
          <p:cNvPr id="47106" name="Rectangle 3"/>
          <p:cNvSpPr>
            <a:spLocks noGrp="1" noChangeArrowheads="1"/>
          </p:cNvSpPr>
          <p:nvPr>
            <p:ph type="body" idx="1"/>
          </p:nvPr>
        </p:nvSpPr>
        <p:spPr>
          <a:xfrm>
            <a:off x="1006475" y="1676400"/>
            <a:ext cx="7883525" cy="4114800"/>
          </a:xfrm>
        </p:spPr>
        <p:txBody>
          <a:bodyPr/>
          <a:lstStyle/>
          <a:p>
            <a:pPr>
              <a:lnSpc>
                <a:spcPct val="90000"/>
              </a:lnSpc>
              <a:defRPr/>
            </a:pPr>
            <a:r>
              <a:rPr lang="en-US" dirty="0"/>
              <a:t>U.S. role in the nuclear market is now greatly reduced</a:t>
            </a:r>
            <a:endParaRPr lang="en-US" dirty="0">
              <a:cs typeface="ＭＳ Ｐゴシック" charset="0"/>
            </a:endParaRPr>
          </a:p>
          <a:p>
            <a:pPr>
              <a:lnSpc>
                <a:spcPct val="90000"/>
              </a:lnSpc>
              <a:defRPr/>
            </a:pPr>
            <a:r>
              <a:rPr lang="en-US" dirty="0"/>
              <a:t>But the United States offers world-leading innovation, and approaches to safety, security, and nonproliferation</a:t>
            </a:r>
          </a:p>
          <a:p>
            <a:pPr>
              <a:lnSpc>
                <a:spcPct val="90000"/>
              </a:lnSpc>
              <a:defRPr/>
            </a:pPr>
            <a:r>
              <a:rPr lang="en-US" dirty="0"/>
              <a:t>Both economic and security benefits to maintaining a significant U.S. position in nuclear markets</a:t>
            </a:r>
          </a:p>
          <a:p>
            <a:pPr lvl="1">
              <a:lnSpc>
                <a:spcPct val="90000"/>
              </a:lnSpc>
              <a:defRPr/>
            </a:pPr>
            <a:r>
              <a:rPr lang="en-US" dirty="0"/>
              <a:t>Important to U.S. influence over other countries’ nuclear choices</a:t>
            </a:r>
          </a:p>
          <a:p>
            <a:pPr>
              <a:lnSpc>
                <a:spcPct val="90000"/>
              </a:lnSpc>
              <a:defRPr/>
            </a:pPr>
            <a:r>
              <a:rPr lang="en-US" dirty="0"/>
              <a:t>President Biden has to grapple with:</a:t>
            </a:r>
          </a:p>
          <a:p>
            <a:pPr lvl="1">
              <a:lnSpc>
                <a:spcPct val="90000"/>
              </a:lnSpc>
              <a:defRPr/>
            </a:pPr>
            <a:r>
              <a:rPr lang="en-US" dirty="0"/>
              <a:t>How to avoid losing </a:t>
            </a:r>
            <a:r>
              <a:rPr lang="en-US" dirty="0" err="1"/>
              <a:t>nuclear’s</a:t>
            </a:r>
            <a:r>
              <a:rPr lang="en-US" dirty="0"/>
              <a:t> domestic low-carbon contribution</a:t>
            </a:r>
          </a:p>
          <a:p>
            <a:pPr lvl="1">
              <a:lnSpc>
                <a:spcPct val="90000"/>
              </a:lnSpc>
              <a:defRPr/>
            </a:pPr>
            <a:r>
              <a:rPr lang="en-US" dirty="0"/>
              <a:t>How to ease the path to commercializing new technologies</a:t>
            </a:r>
          </a:p>
          <a:p>
            <a:pPr lvl="1">
              <a:lnSpc>
                <a:spcPct val="90000"/>
              </a:lnSpc>
              <a:defRPr/>
            </a:pPr>
            <a:r>
              <a:rPr lang="en-US" dirty="0"/>
              <a:t>How to help U.S. firms compete against state-owned (or assisted) firms from other countries</a:t>
            </a:r>
          </a:p>
          <a:p>
            <a:pPr lvl="1">
              <a:lnSpc>
                <a:spcPct val="90000"/>
              </a:lnSpc>
              <a:defRPr/>
            </a:pPr>
            <a:r>
              <a:rPr lang="en-US" dirty="0"/>
              <a:t>How best to advance U.S. nuclear safety, security, nonproliferation objectives</a:t>
            </a:r>
            <a:endParaRPr lang="en-US" i="1" dirty="0"/>
          </a:p>
        </p:txBody>
      </p:sp>
      <p:sp>
        <p:nvSpPr>
          <p:cNvPr id="2" name="Slide Number Placeholder 1"/>
          <p:cNvSpPr>
            <a:spLocks noGrp="1"/>
          </p:cNvSpPr>
          <p:nvPr>
            <p:ph type="sldNum" sz="quarter" idx="12"/>
          </p:nvPr>
        </p:nvSpPr>
        <p:spPr/>
        <p:txBody>
          <a:bodyPr>
            <a:normAutofit fontScale="85000" lnSpcReduction="20000"/>
          </a:bodyPr>
          <a:lstStyle/>
          <a:p>
            <a:pPr>
              <a:defRPr/>
            </a:pPr>
            <a:fld id="{CEE9B65C-A2F4-DE41-A344-01017070889D}" type="slidenum">
              <a:rPr lang="en-US" smtClean="0"/>
              <a:pPr>
                <a:defRPr/>
              </a:pPr>
              <a:t>46</a:t>
            </a:fld>
            <a:endParaRPr lang="en-US" dirty="0"/>
          </a:p>
        </p:txBody>
      </p:sp>
    </p:spTree>
    <p:extLst>
      <p:ext uri="{BB962C8B-B14F-4D97-AF65-F5344CB8AC3E}">
        <p14:creationId xmlns:p14="http://schemas.microsoft.com/office/powerpoint/2010/main" val="3157314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A7F378D2-3E8B-2985-50D2-E43E674339CD}"/>
              </a:ext>
            </a:extLst>
          </p:cNvPr>
          <p:cNvSpPr>
            <a:spLocks noGrp="1" noChangeArrowheads="1"/>
          </p:cNvSpPr>
          <p:nvPr>
            <p:ph type="title"/>
          </p:nvPr>
        </p:nvSpPr>
        <p:spPr>
          <a:xfrm>
            <a:off x="623888" y="190500"/>
            <a:ext cx="7927975" cy="1104900"/>
          </a:xfrm>
        </p:spPr>
        <p:txBody>
          <a:bodyPr>
            <a:noAutofit/>
          </a:bodyPr>
          <a:lstStyle/>
          <a:p>
            <a:pPr eaLnBrk="1" fontAlgn="auto" hangingPunct="1">
              <a:spcAft>
                <a:spcPts val="0"/>
              </a:spcAft>
              <a:defRPr/>
            </a:pPr>
            <a:r>
              <a:rPr lang="en-US" sz="3600" dirty="0">
                <a:ea typeface="+mj-ea"/>
                <a:cs typeface="+mj-cs"/>
              </a:rPr>
              <a:t>Russia’s war on Ukraine has upended much of the international order</a:t>
            </a:r>
          </a:p>
        </p:txBody>
      </p:sp>
      <p:sp>
        <p:nvSpPr>
          <p:cNvPr id="15362" name="Rectangle 3">
            <a:extLst>
              <a:ext uri="{FF2B5EF4-FFF2-40B4-BE49-F238E27FC236}">
                <a16:creationId xmlns:a16="http://schemas.microsoft.com/office/drawing/2014/main" id="{D7941509-5260-6787-3648-2F3A275A4B75}"/>
              </a:ext>
            </a:extLst>
          </p:cNvPr>
          <p:cNvSpPr>
            <a:spLocks noGrp="1"/>
          </p:cNvSpPr>
          <p:nvPr>
            <p:ph type="body" sz="half" idx="1"/>
          </p:nvPr>
        </p:nvSpPr>
        <p:spPr>
          <a:xfrm>
            <a:off x="547688" y="1676400"/>
            <a:ext cx="4419600" cy="3810000"/>
          </a:xfrm>
        </p:spPr>
        <p:txBody>
          <a:bodyPr/>
          <a:lstStyle/>
          <a:p>
            <a:pPr marL="317500" indent="-317500">
              <a:lnSpc>
                <a:spcPct val="90000"/>
              </a:lnSpc>
            </a:pPr>
            <a:r>
              <a:rPr lang="en-US" altLang="en-US" dirty="0"/>
              <a:t>A founding member of the United Nations – charged with ensuring international peace and security – is waging large-scale aggressive war</a:t>
            </a:r>
          </a:p>
          <a:p>
            <a:pPr marL="728662" lvl="1" indent="-317500">
              <a:lnSpc>
                <a:spcPct val="90000"/>
              </a:lnSpc>
            </a:pPr>
            <a:r>
              <a:rPr lang="en-US" altLang="en-US" dirty="0"/>
              <a:t>Using nuclear threats as shield to protect its offensive war</a:t>
            </a:r>
          </a:p>
          <a:p>
            <a:pPr marL="317500" indent="-317500">
              <a:lnSpc>
                <a:spcPct val="90000"/>
              </a:lnSpc>
            </a:pPr>
            <a:r>
              <a:rPr lang="en-US" altLang="en-US" dirty="0"/>
              <a:t>A state that gave up the nuclear weapons on its soil for security assurances is being torn apart</a:t>
            </a:r>
          </a:p>
          <a:p>
            <a:pPr marL="317500" indent="-317500">
              <a:lnSpc>
                <a:spcPct val="90000"/>
              </a:lnSpc>
            </a:pPr>
            <a:r>
              <a:rPr lang="en-US" altLang="en-US" dirty="0"/>
              <a:t>Impacts on security, food, energy are reverberating around the world</a:t>
            </a:r>
          </a:p>
          <a:p>
            <a:pPr marL="317500" indent="-317500">
              <a:lnSpc>
                <a:spcPct val="90000"/>
              </a:lnSpc>
            </a:pPr>
            <a:r>
              <a:rPr lang="en-US" altLang="en-US" dirty="0"/>
              <a:t>U.S.-Russian talks cut off</a:t>
            </a:r>
          </a:p>
        </p:txBody>
      </p:sp>
      <p:sp>
        <p:nvSpPr>
          <p:cNvPr id="19459" name="Slide Number Placeholder 1">
            <a:extLst>
              <a:ext uri="{FF2B5EF4-FFF2-40B4-BE49-F238E27FC236}">
                <a16:creationId xmlns:a16="http://schemas.microsoft.com/office/drawing/2014/main" id="{C3657372-13B1-8311-AA9A-2E8E88A8D747}"/>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panose="02020603050405020304" pitchFamily="18" charset="0"/>
                <a:ea typeface="MS PGothic" panose="020B0600070205080204" pitchFamily="34" charset="-128"/>
              </a:defRPr>
            </a:lvl1pPr>
            <a:lvl2pPr marL="742950" indent="-285750">
              <a:defRPr sz="2400">
                <a:solidFill>
                  <a:srgbClr val="000000"/>
                </a:solidFill>
                <a:latin typeface="Times New Roman" panose="02020603050405020304" pitchFamily="18" charset="0"/>
                <a:ea typeface="MS PGothic" panose="020B0600070205080204" pitchFamily="34" charset="-128"/>
              </a:defRPr>
            </a:lvl2pPr>
            <a:lvl3pPr marL="1143000" indent="-228600">
              <a:defRPr sz="2400">
                <a:solidFill>
                  <a:srgbClr val="000000"/>
                </a:solidFill>
                <a:latin typeface="Times New Roman" panose="02020603050405020304" pitchFamily="18" charset="0"/>
                <a:ea typeface="MS PGothic" panose="020B0600070205080204" pitchFamily="34" charset="-128"/>
              </a:defRPr>
            </a:lvl3pPr>
            <a:lvl4pPr marL="1600200" indent="-228600">
              <a:defRPr sz="2400">
                <a:solidFill>
                  <a:srgbClr val="000000"/>
                </a:solidFill>
                <a:latin typeface="Times New Roman" panose="02020603050405020304" pitchFamily="18" charset="0"/>
                <a:ea typeface="MS PGothic" panose="020B0600070205080204" pitchFamily="34" charset="-128"/>
              </a:defRPr>
            </a:lvl4pPr>
            <a:lvl5pPr marL="2057400" indent="-228600">
              <a:defRPr sz="2400">
                <a:solidFill>
                  <a:srgbClr val="000000"/>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9pPr>
          </a:lstStyle>
          <a:p>
            <a:pPr>
              <a:lnSpc>
                <a:spcPct val="80000"/>
              </a:lnSpc>
            </a:pPr>
            <a:fld id="{F2A57492-6C99-F042-987D-1FA120444AB2}" type="slidenum">
              <a:rPr lang="en-US" altLang="en-US" sz="1200" smtClean="0">
                <a:solidFill>
                  <a:srgbClr val="FFFFFF"/>
                </a:solidFill>
                <a:latin typeface="Tw Cen MT" panose="020B0602020104020603" pitchFamily="34" charset="77"/>
              </a:rPr>
              <a:pPr>
                <a:lnSpc>
                  <a:spcPct val="80000"/>
                </a:lnSpc>
              </a:pPr>
              <a:t>5</a:t>
            </a:fld>
            <a:endParaRPr lang="en-US" altLang="en-US" sz="1200">
              <a:solidFill>
                <a:srgbClr val="FFFFFF"/>
              </a:solidFill>
              <a:latin typeface="Tw Cen MT" panose="020B0602020104020603" pitchFamily="34" charset="77"/>
            </a:endParaRPr>
          </a:p>
        </p:txBody>
      </p:sp>
      <p:sp>
        <p:nvSpPr>
          <p:cNvPr id="8" name="Text Box 4">
            <a:extLst>
              <a:ext uri="{FF2B5EF4-FFF2-40B4-BE49-F238E27FC236}">
                <a16:creationId xmlns:a16="http://schemas.microsoft.com/office/drawing/2014/main" id="{5BD210B0-775B-060F-57DD-84A543964822}"/>
              </a:ext>
            </a:extLst>
          </p:cNvPr>
          <p:cNvSpPr txBox="1">
            <a:spLocks noChangeArrowheads="1"/>
          </p:cNvSpPr>
          <p:nvPr/>
        </p:nvSpPr>
        <p:spPr bwMode="auto">
          <a:xfrm>
            <a:off x="5044281" y="4386262"/>
            <a:ext cx="3048000" cy="338138"/>
          </a:xfrm>
          <a:prstGeom prst="rect">
            <a:avLst/>
          </a:prstGeom>
          <a:noFill/>
          <a:ln>
            <a:noFill/>
          </a:ln>
        </p:spPr>
        <p:txBody>
          <a:bodyPr>
            <a:spAutoFit/>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spcBef>
                <a:spcPct val="50000"/>
              </a:spcBef>
              <a:defRPr/>
            </a:pPr>
            <a:r>
              <a:rPr lang="en-US" altLang="en-US" sz="1600" i="1" dirty="0">
                <a:solidFill>
                  <a:schemeClr val="tx1"/>
                </a:solidFill>
                <a:latin typeface="+mn-lt"/>
              </a:rPr>
              <a:t>Source:</a:t>
            </a:r>
            <a:r>
              <a:rPr lang="en-US" altLang="en-US" sz="1600" dirty="0">
                <a:solidFill>
                  <a:schemeClr val="tx1"/>
                </a:solidFill>
                <a:latin typeface="+mn-lt"/>
              </a:rPr>
              <a:t> Reuters</a:t>
            </a:r>
          </a:p>
        </p:txBody>
      </p:sp>
      <p:pic>
        <p:nvPicPr>
          <p:cNvPr id="84994" name="Picture 2" descr="Rescuers work at a damaged residential building in Mariupol">
            <a:extLst>
              <a:ext uri="{FF2B5EF4-FFF2-40B4-BE49-F238E27FC236}">
                <a16:creationId xmlns:a16="http://schemas.microsoft.com/office/drawing/2014/main" id="{C24663C0-1EA6-3776-8410-0DC749D6CF1C}"/>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5120480" y="1752600"/>
            <a:ext cx="4000159"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15379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36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36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768CEE16-439C-BA05-1124-108C885B77B2}"/>
              </a:ext>
            </a:extLst>
          </p:cNvPr>
          <p:cNvSpPr>
            <a:spLocks noGrp="1" noChangeArrowheads="1"/>
          </p:cNvSpPr>
          <p:nvPr>
            <p:ph type="title"/>
          </p:nvPr>
        </p:nvSpPr>
        <p:spPr>
          <a:xfrm>
            <a:off x="544513" y="190500"/>
            <a:ext cx="7927975" cy="1104900"/>
          </a:xfrm>
        </p:spPr>
        <p:txBody>
          <a:bodyPr>
            <a:noAutofit/>
          </a:bodyPr>
          <a:lstStyle/>
          <a:p>
            <a:pPr eaLnBrk="1" fontAlgn="auto" hangingPunct="1">
              <a:spcAft>
                <a:spcPts val="0"/>
              </a:spcAft>
              <a:defRPr/>
            </a:pPr>
            <a:r>
              <a:rPr lang="en-US" sz="3600" dirty="0">
                <a:ea typeface="+mj-ea"/>
                <a:cs typeface="+mj-cs"/>
              </a:rPr>
              <a:t>The war in Ukraine requires rethinking</a:t>
            </a:r>
            <a:br>
              <a:rPr lang="en-US" sz="3600" dirty="0">
                <a:ea typeface="+mj-ea"/>
                <a:cs typeface="+mj-cs"/>
              </a:rPr>
            </a:br>
            <a:r>
              <a:rPr lang="en-US" sz="3600" dirty="0">
                <a:ea typeface="+mj-ea"/>
                <a:cs typeface="+mj-cs"/>
              </a:rPr>
              <a:t>most aspects of nuclear policy</a:t>
            </a:r>
          </a:p>
        </p:txBody>
      </p:sp>
      <p:sp>
        <p:nvSpPr>
          <p:cNvPr id="15362" name="Rectangle 3">
            <a:extLst>
              <a:ext uri="{FF2B5EF4-FFF2-40B4-BE49-F238E27FC236}">
                <a16:creationId xmlns:a16="http://schemas.microsoft.com/office/drawing/2014/main" id="{1BB5BB8E-66B4-65F9-D2EE-DE822414FA16}"/>
              </a:ext>
            </a:extLst>
          </p:cNvPr>
          <p:cNvSpPr>
            <a:spLocks noGrp="1"/>
          </p:cNvSpPr>
          <p:nvPr>
            <p:ph type="body" sz="half" idx="1"/>
          </p:nvPr>
        </p:nvSpPr>
        <p:spPr>
          <a:xfrm>
            <a:off x="563563" y="1676400"/>
            <a:ext cx="7908925" cy="3810000"/>
          </a:xfrm>
        </p:spPr>
        <p:txBody>
          <a:bodyPr/>
          <a:lstStyle/>
          <a:p>
            <a:pPr eaLnBrk="1" hangingPunct="1">
              <a:lnSpc>
                <a:spcPct val="90000"/>
              </a:lnSpc>
            </a:pPr>
            <a:r>
              <a:rPr lang="en-US" altLang="en-US" dirty="0"/>
              <a:t>With a more aggrieved Russia, more willing to use military force, and more willing to rattle the nuclear saber, nuclear deterrence needs new thinking</a:t>
            </a:r>
          </a:p>
          <a:p>
            <a:pPr lvl="1" eaLnBrk="1" hangingPunct="1">
              <a:lnSpc>
                <a:spcPct val="90000"/>
              </a:lnSpc>
            </a:pPr>
            <a:r>
              <a:rPr lang="en-US" altLang="en-US" dirty="0"/>
              <a:t>With weakened conventional forces, Russia will be </a:t>
            </a:r>
            <a:r>
              <a:rPr lang="en-US" altLang="en-US" u="sng" dirty="0"/>
              <a:t>more</a:t>
            </a:r>
            <a:r>
              <a:rPr lang="en-US" altLang="en-US" dirty="0"/>
              <a:t> dependent on nuclear weapons than before</a:t>
            </a:r>
          </a:p>
          <a:p>
            <a:pPr lvl="1" eaLnBrk="1" hangingPunct="1">
              <a:lnSpc>
                <a:spcPct val="90000"/>
              </a:lnSpc>
            </a:pPr>
            <a:r>
              <a:rPr lang="en-US" altLang="en-US" dirty="0"/>
              <a:t>U.S. allies seeking still stronger assurances</a:t>
            </a:r>
          </a:p>
          <a:p>
            <a:pPr eaLnBrk="1" hangingPunct="1">
              <a:lnSpc>
                <a:spcPct val="90000"/>
              </a:lnSpc>
            </a:pPr>
            <a:r>
              <a:rPr lang="en-US" altLang="en-US" dirty="0"/>
              <a:t>The future of nuclear arms control is in doubt</a:t>
            </a:r>
          </a:p>
          <a:p>
            <a:pPr lvl="1" eaLnBrk="1" hangingPunct="1">
              <a:lnSpc>
                <a:spcPct val="90000"/>
              </a:lnSpc>
            </a:pPr>
            <a:r>
              <a:rPr lang="en-US" altLang="en-US" dirty="0"/>
              <a:t>Intense U.S.-Russian hostility means more nuclear danger, fewer chances to take steps to reduce it</a:t>
            </a:r>
          </a:p>
          <a:p>
            <a:pPr eaLnBrk="1" hangingPunct="1">
              <a:lnSpc>
                <a:spcPct val="90000"/>
              </a:lnSpc>
            </a:pPr>
            <a:r>
              <a:rPr lang="en-US" altLang="en-US" dirty="0"/>
              <a:t>The future of nuclear nonproliferation is uncertain</a:t>
            </a:r>
          </a:p>
          <a:p>
            <a:pPr lvl="1" eaLnBrk="1" hangingPunct="1">
              <a:lnSpc>
                <a:spcPct val="90000"/>
              </a:lnSpc>
            </a:pPr>
            <a:r>
              <a:rPr lang="en-US" altLang="en-US" dirty="0"/>
              <a:t>Ukraine’s fate </a:t>
            </a:r>
            <a:r>
              <a:rPr lang="en-US" altLang="en-US" u="sng" dirty="0"/>
              <a:t>may</a:t>
            </a:r>
            <a:r>
              <a:rPr lang="en-US" altLang="en-US" dirty="0"/>
              <a:t> lead other countries to reconsider nuclear options</a:t>
            </a:r>
            <a:endParaRPr lang="en-US" altLang="en-US" u="sng" dirty="0"/>
          </a:p>
          <a:p>
            <a:pPr eaLnBrk="1" hangingPunct="1">
              <a:lnSpc>
                <a:spcPct val="90000"/>
              </a:lnSpc>
            </a:pPr>
            <a:r>
              <a:rPr lang="en-US" altLang="en-US" dirty="0"/>
              <a:t>Requires rethinking nuclear energy, nuclear safety, and nuclear security with the possibilities of wars, political unrest, state collapse in mind</a:t>
            </a:r>
          </a:p>
        </p:txBody>
      </p:sp>
      <p:sp>
        <p:nvSpPr>
          <p:cNvPr id="15363" name="Slide Number Placeholder 1">
            <a:extLst>
              <a:ext uri="{FF2B5EF4-FFF2-40B4-BE49-F238E27FC236}">
                <a16:creationId xmlns:a16="http://schemas.microsoft.com/office/drawing/2014/main" id="{E28D6569-C290-71FE-1B60-9B8F168C9FA6}"/>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panose="02020603050405020304" pitchFamily="18" charset="0"/>
                <a:ea typeface="MS PGothic" panose="020B0600070205080204" pitchFamily="34" charset="-128"/>
              </a:defRPr>
            </a:lvl1pPr>
            <a:lvl2pPr marL="742950" indent="-285750">
              <a:defRPr sz="2400">
                <a:solidFill>
                  <a:srgbClr val="000000"/>
                </a:solidFill>
                <a:latin typeface="Times New Roman" panose="02020603050405020304" pitchFamily="18" charset="0"/>
                <a:ea typeface="MS PGothic" panose="020B0600070205080204" pitchFamily="34" charset="-128"/>
              </a:defRPr>
            </a:lvl2pPr>
            <a:lvl3pPr marL="1143000" indent="-228600">
              <a:defRPr sz="2400">
                <a:solidFill>
                  <a:srgbClr val="000000"/>
                </a:solidFill>
                <a:latin typeface="Times New Roman" panose="02020603050405020304" pitchFamily="18" charset="0"/>
                <a:ea typeface="MS PGothic" panose="020B0600070205080204" pitchFamily="34" charset="-128"/>
              </a:defRPr>
            </a:lvl3pPr>
            <a:lvl4pPr marL="1600200" indent="-228600">
              <a:defRPr sz="2400">
                <a:solidFill>
                  <a:srgbClr val="000000"/>
                </a:solidFill>
                <a:latin typeface="Times New Roman" panose="02020603050405020304" pitchFamily="18" charset="0"/>
                <a:ea typeface="MS PGothic" panose="020B0600070205080204" pitchFamily="34" charset="-128"/>
              </a:defRPr>
            </a:lvl4pPr>
            <a:lvl5pPr marL="2057400" indent="-228600">
              <a:defRPr sz="2400">
                <a:solidFill>
                  <a:srgbClr val="000000"/>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9pPr>
          </a:lstStyle>
          <a:p>
            <a:pPr>
              <a:lnSpc>
                <a:spcPct val="80000"/>
              </a:lnSpc>
            </a:pPr>
            <a:fld id="{1507F022-95CE-5A40-A9FF-375F6D06FF92}" type="slidenum">
              <a:rPr lang="en-US" altLang="en-US" sz="1200" smtClean="0">
                <a:solidFill>
                  <a:srgbClr val="FFFFFF"/>
                </a:solidFill>
                <a:latin typeface="Tw Cen MT" panose="020B0602020104020603" pitchFamily="34" charset="77"/>
              </a:rPr>
              <a:pPr>
                <a:lnSpc>
                  <a:spcPct val="80000"/>
                </a:lnSpc>
              </a:pPr>
              <a:t>6</a:t>
            </a:fld>
            <a:endParaRPr lang="en-US" altLang="en-US" sz="1200">
              <a:solidFill>
                <a:srgbClr val="FFFFFF"/>
              </a:solidFill>
              <a:latin typeface="Tw Cen MT" panose="020B0602020104020603" pitchFamily="34" charset="77"/>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544513" y="419100"/>
            <a:ext cx="7927975" cy="1104900"/>
          </a:xfrm>
        </p:spPr>
        <p:txBody>
          <a:bodyPr>
            <a:noAutofit/>
          </a:bodyPr>
          <a:lstStyle/>
          <a:p>
            <a:pPr eaLnBrk="1" fontAlgn="auto" hangingPunct="1">
              <a:spcAft>
                <a:spcPts val="0"/>
              </a:spcAft>
              <a:defRPr/>
            </a:pPr>
            <a:r>
              <a:rPr lang="en-US" sz="3600" dirty="0">
                <a:ea typeface="+mj-ea"/>
                <a:cs typeface="+mj-cs"/>
              </a:rPr>
              <a:t>Cuban Missile Crisis: The tale of sub B-59</a:t>
            </a:r>
          </a:p>
        </p:txBody>
      </p:sp>
      <p:sp>
        <p:nvSpPr>
          <p:cNvPr id="22530" name="Rectangle 3"/>
          <p:cNvSpPr>
            <a:spLocks noGrp="1" noChangeArrowheads="1"/>
          </p:cNvSpPr>
          <p:nvPr>
            <p:ph type="body" sz="half" idx="1"/>
          </p:nvPr>
        </p:nvSpPr>
        <p:spPr>
          <a:xfrm>
            <a:off x="488478" y="1600200"/>
            <a:ext cx="8594403" cy="3810000"/>
          </a:xfrm>
        </p:spPr>
        <p:txBody>
          <a:bodyPr/>
          <a:lstStyle/>
          <a:p>
            <a:pPr>
              <a:lnSpc>
                <a:spcPct val="90000"/>
              </a:lnSpc>
            </a:pPr>
            <a:r>
              <a:rPr lang="en-US" altLang="x-none" dirty="0">
                <a:ea typeface="ＭＳ Ｐゴシック" charset="-128"/>
              </a:rPr>
              <a:t>Diesel sub, designed for northern waters, not the Caribbean</a:t>
            </a:r>
          </a:p>
          <a:p>
            <a:pPr lvl="1">
              <a:lnSpc>
                <a:spcPct val="90000"/>
              </a:lnSpc>
            </a:pPr>
            <a:r>
              <a:rPr lang="en-US" altLang="x-none" dirty="0">
                <a:ea typeface="ＭＳ Ｐゴシック" charset="-128"/>
              </a:rPr>
              <a:t>&gt;110</a:t>
            </a:r>
            <a:r>
              <a:rPr lang="en-US" altLang="x-none" baseline="30000" dirty="0">
                <a:ea typeface="ＭＳ Ｐゴシック" charset="-128"/>
              </a:rPr>
              <a:t>∘ </a:t>
            </a:r>
            <a:r>
              <a:rPr lang="en-US" altLang="x-none" dirty="0">
                <a:ea typeface="ＭＳ Ｐゴシック" charset="-128"/>
              </a:rPr>
              <a:t>on board – carbon dioxide high, sailors passing out</a:t>
            </a:r>
          </a:p>
          <a:p>
            <a:pPr>
              <a:lnSpc>
                <a:spcPct val="90000"/>
              </a:lnSpc>
            </a:pPr>
            <a:r>
              <a:rPr lang="en-US" altLang="x-none" dirty="0">
                <a:ea typeface="ＭＳ Ｐゴシック" charset="-128"/>
              </a:rPr>
              <a:t>Sub armed with a nuclear torpedo – physical capability to fire</a:t>
            </a:r>
          </a:p>
          <a:p>
            <a:pPr lvl="1">
              <a:lnSpc>
                <a:spcPct val="90000"/>
              </a:lnSpc>
            </a:pPr>
            <a:r>
              <a:rPr lang="en-US" altLang="x-none" dirty="0">
                <a:ea typeface="ＭＳ Ｐゴシック" charset="-128"/>
              </a:rPr>
              <a:t>U.S. Navy did not know it was nuclear-armed</a:t>
            </a:r>
          </a:p>
          <a:p>
            <a:pPr marL="318770" indent="-318770">
              <a:lnSpc>
                <a:spcPct val="90000"/>
              </a:lnSpc>
            </a:pPr>
            <a:r>
              <a:rPr lang="en-US" altLang="x-none" dirty="0">
                <a:ea typeface="ＭＳ Ｐゴシック" charset="-128"/>
                <a:cs typeface="Calibri"/>
              </a:rPr>
              <a:t>U.S. Navy using “practice depth charges” to force it to the surface</a:t>
            </a:r>
          </a:p>
          <a:p>
            <a:pPr marL="729932" lvl="1" indent="-318770">
              <a:lnSpc>
                <a:spcPct val="90000"/>
              </a:lnSpc>
            </a:pPr>
            <a:r>
              <a:rPr lang="en-US" altLang="x-none" dirty="0">
                <a:ea typeface="ＭＳ Ｐゴシック" charset="-128"/>
                <a:cs typeface="Calibri"/>
              </a:rPr>
              <a:t>Those on sub believed war had begun, they were under attack</a:t>
            </a:r>
          </a:p>
          <a:p>
            <a:pPr marL="318770" indent="-318770">
              <a:lnSpc>
                <a:spcPct val="90000"/>
              </a:lnSpc>
            </a:pPr>
            <a:r>
              <a:rPr lang="en-US" altLang="x-none" dirty="0">
                <a:ea typeface="ＭＳ Ｐゴシック" charset="-128"/>
                <a:cs typeface="Calibri"/>
              </a:rPr>
              <a:t>Captain reportedly ordered nuclear torpedo prepared for firing</a:t>
            </a:r>
          </a:p>
          <a:p>
            <a:pPr marL="318770" indent="-318770">
              <a:lnSpc>
                <a:spcPct val="90000"/>
              </a:lnSpc>
            </a:pPr>
            <a:r>
              <a:rPr lang="en-US" altLang="x-none" dirty="0">
                <a:ea typeface="ＭＳ Ｐゴシック" charset="-128"/>
                <a:cs typeface="Calibri"/>
              </a:rPr>
              <a:t>Differing accounts of details – but agreement that Capt. </a:t>
            </a:r>
            <a:r>
              <a:rPr lang="en-US" altLang="x-none" dirty="0" err="1">
                <a:ea typeface="ＭＳ Ｐゴシック" charset="-128"/>
                <a:cs typeface="Calibri"/>
              </a:rPr>
              <a:t>Vasily</a:t>
            </a:r>
            <a:r>
              <a:rPr lang="en-US" altLang="x-none" dirty="0">
                <a:ea typeface="ＭＳ Ｐゴシック" charset="-128"/>
                <a:cs typeface="Calibri"/>
              </a:rPr>
              <a:t> </a:t>
            </a:r>
            <a:r>
              <a:rPr lang="en-US" altLang="x-none" dirty="0" err="1">
                <a:ea typeface="ＭＳ Ｐゴシック" charset="-128"/>
                <a:cs typeface="Calibri"/>
              </a:rPr>
              <a:t>Arkhipov</a:t>
            </a:r>
            <a:r>
              <a:rPr lang="en-US" altLang="x-none" dirty="0">
                <a:ea typeface="ＭＳ Ｐゴシック" charset="-128"/>
                <a:cs typeface="Calibri"/>
              </a:rPr>
              <a:t> – also on the sub by sheer chance – prevented use</a:t>
            </a:r>
          </a:p>
          <a:p>
            <a:pPr marL="0" indent="0">
              <a:lnSpc>
                <a:spcPct val="90000"/>
              </a:lnSpc>
              <a:buNone/>
            </a:pPr>
            <a:endParaRPr lang="en-US" altLang="x-none" dirty="0">
              <a:ea typeface="ＭＳ Ｐゴシック" charset="-128"/>
              <a:cs typeface="Calibri"/>
            </a:endParaRPr>
          </a:p>
          <a:p>
            <a:pPr marL="0" indent="0">
              <a:lnSpc>
                <a:spcPct val="90000"/>
              </a:lnSpc>
              <a:buNone/>
            </a:pPr>
            <a:r>
              <a:rPr lang="en-US" altLang="x-none" i="1" dirty="0">
                <a:ea typeface="ＭＳ Ｐゴシック" charset="-128"/>
                <a:cs typeface="Calibri"/>
              </a:rPr>
              <a:t>The fog of crisis can lead to disaster</a:t>
            </a:r>
            <a:endParaRPr lang="en-US" altLang="x-none" i="1" dirty="0">
              <a:ea typeface="ＭＳ Ｐゴシック" charset="-128"/>
            </a:endParaRPr>
          </a:p>
        </p:txBody>
      </p:sp>
      <p:sp>
        <p:nvSpPr>
          <p:cNvPr id="22532" name="Text Box 5"/>
          <p:cNvSpPr txBox="1">
            <a:spLocks noChangeArrowheads="1"/>
          </p:cNvSpPr>
          <p:nvPr/>
        </p:nvSpPr>
        <p:spPr bwMode="auto">
          <a:xfrm>
            <a:off x="5044281" y="4517231"/>
            <a:ext cx="2286000"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699">
                <a:solidFill>
                  <a:srgbClr val="000000"/>
                </a:solidFill>
                <a:miter lim="800000"/>
                <a:headEnd type="none" w="sm" len="sm"/>
                <a:tailEnd type="none" w="sm" len="sm"/>
              </a14:hiddenLine>
            </a:ext>
          </a:extLst>
        </p:spPr>
        <p:txBody>
          <a:bodyPr wrap="square" anchor="t">
            <a:spAutoFit/>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spcBef>
                <a:spcPct val="50000"/>
              </a:spcBef>
            </a:pPr>
            <a:endParaRPr lang="en-US" altLang="en-US" sz="1600" i="1" dirty="0">
              <a:solidFill>
                <a:schemeClr val="tx1"/>
              </a:solidFill>
              <a:latin typeface="Tw Cen MT Condensed" charset="0"/>
              <a:ea typeface="Tw Cen MT Condensed" charset="0"/>
              <a:cs typeface="Tw Cen MT Condensed" charset="0"/>
            </a:endParaRPr>
          </a:p>
        </p:txBody>
      </p:sp>
      <p:sp>
        <p:nvSpPr>
          <p:cNvPr id="2" name="Slide Number Placeholder 1"/>
          <p:cNvSpPr>
            <a:spLocks noGrp="1"/>
          </p:cNvSpPr>
          <p:nvPr>
            <p:ph type="sldNum" sz="quarter" idx="12"/>
          </p:nvPr>
        </p:nvSpPr>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lnSpc>
                <a:spcPct val="80000"/>
              </a:lnSpc>
            </a:pPr>
            <a:fld id="{44D87D99-F948-7D48-AA78-9B9D39E88FB0}" type="slidenum">
              <a:rPr lang="en-US" altLang="en-US" sz="1200">
                <a:solidFill>
                  <a:srgbClr val="FFFFFF"/>
                </a:solidFill>
                <a:latin typeface="Tw Cen MT" charset="0"/>
              </a:rPr>
              <a:pPr>
                <a:lnSpc>
                  <a:spcPct val="80000"/>
                </a:lnSpc>
              </a:pPr>
              <a:t>7</a:t>
            </a:fld>
            <a:endParaRPr lang="en-US" altLang="en-US" sz="1200">
              <a:solidFill>
                <a:srgbClr val="FFFFFF"/>
              </a:solidFill>
              <a:latin typeface="Tw Cen MT" charset="0"/>
            </a:endParaRPr>
          </a:p>
        </p:txBody>
      </p:sp>
    </p:spTree>
    <p:extLst>
      <p:ext uri="{BB962C8B-B14F-4D97-AF65-F5344CB8AC3E}">
        <p14:creationId xmlns:p14="http://schemas.microsoft.com/office/powerpoint/2010/main" val="3969954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544513" y="457200"/>
            <a:ext cx="7927975" cy="1104900"/>
          </a:xfrm>
        </p:spPr>
        <p:txBody>
          <a:bodyPr>
            <a:noAutofit/>
          </a:bodyPr>
          <a:lstStyle/>
          <a:p>
            <a:pPr eaLnBrk="1" fontAlgn="auto" hangingPunct="1">
              <a:spcAft>
                <a:spcPts val="0"/>
              </a:spcAft>
              <a:defRPr/>
            </a:pPr>
            <a:r>
              <a:rPr lang="en-US" sz="3600" dirty="0">
                <a:ea typeface="+mj-ea"/>
                <a:cs typeface="+mj-cs"/>
              </a:rPr>
              <a:t>How might a nuclear war start?</a:t>
            </a:r>
          </a:p>
        </p:txBody>
      </p:sp>
      <p:sp>
        <p:nvSpPr>
          <p:cNvPr id="22530" name="Rectangle 3"/>
          <p:cNvSpPr>
            <a:spLocks noGrp="1" noChangeArrowheads="1"/>
          </p:cNvSpPr>
          <p:nvPr>
            <p:ph type="body" sz="half" idx="1"/>
          </p:nvPr>
        </p:nvSpPr>
        <p:spPr>
          <a:xfrm>
            <a:off x="488156" y="1600200"/>
            <a:ext cx="4784725" cy="4038600"/>
          </a:xfrm>
        </p:spPr>
        <p:txBody>
          <a:bodyPr/>
          <a:lstStyle/>
          <a:p>
            <a:pPr marL="318770" indent="-318770">
              <a:lnSpc>
                <a:spcPct val="90000"/>
              </a:lnSpc>
            </a:pPr>
            <a:r>
              <a:rPr lang="en-US" altLang="en-US" dirty="0">
                <a:ea typeface="ＭＳ Ｐゴシック" charset="-128"/>
              </a:rPr>
              <a:t>Nuclear deterrence makes a rational decision to begin a nuclear war hard to imagine…</a:t>
            </a:r>
          </a:p>
          <a:p>
            <a:pPr marL="318770" indent="-318770">
              <a:lnSpc>
                <a:spcPct val="90000"/>
              </a:lnSpc>
            </a:pPr>
            <a:r>
              <a:rPr lang="en-US" altLang="en-US" dirty="0">
                <a:ea typeface="ＭＳ Ｐゴシック" charset="-128"/>
              </a:rPr>
              <a:t>But Cold War crises, and pre-nuclear wars, highlight the dangers of unintended escalation, miscalculation in the heat of the moment, accidents, unauthorized use, decisions based on wrong information…</a:t>
            </a:r>
          </a:p>
          <a:p>
            <a:pPr marL="318770" indent="-318770">
              <a:lnSpc>
                <a:spcPct val="90000"/>
              </a:lnSpc>
            </a:pPr>
            <a:r>
              <a:rPr lang="en-US" altLang="en-US" dirty="0">
                <a:ea typeface="ＭＳ Ｐゴシック" charset="-128"/>
              </a:rPr>
              <a:t>Leaders might believe a </a:t>
            </a:r>
            <a:r>
              <a:rPr lang="en-US" altLang="en-US" u="sng" dirty="0">
                <a:ea typeface="ＭＳ Ｐゴシック" charset="-128"/>
              </a:rPr>
              <a:t>limited</a:t>
            </a:r>
            <a:r>
              <a:rPr lang="en-US" altLang="en-US" dirty="0">
                <a:ea typeface="ＭＳ Ｐゴシック" charset="-128"/>
              </a:rPr>
              <a:t> use of nuclear weapons could avoid devastating defeat – and they could deter further response</a:t>
            </a:r>
          </a:p>
        </p:txBody>
      </p:sp>
      <p:sp>
        <p:nvSpPr>
          <p:cNvPr id="22532" name="Text Box 5"/>
          <p:cNvSpPr txBox="1">
            <a:spLocks noChangeArrowheads="1"/>
          </p:cNvSpPr>
          <p:nvPr/>
        </p:nvSpPr>
        <p:spPr bwMode="auto">
          <a:xfrm>
            <a:off x="5272881" y="6019800"/>
            <a:ext cx="2057400"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699">
                <a:solidFill>
                  <a:srgbClr val="000000"/>
                </a:solidFill>
                <a:miter lim="800000"/>
                <a:headEnd type="none" w="sm" len="sm"/>
                <a:tailEnd type="none" w="sm" len="sm"/>
              </a14:hiddenLine>
            </a:ext>
          </a:extLst>
        </p:spPr>
        <p:txBody>
          <a:bodyPr wrap="square">
            <a:spAutoFit/>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spcBef>
                <a:spcPct val="50000"/>
              </a:spcBef>
            </a:pPr>
            <a:r>
              <a:rPr lang="en-US" altLang="en-US" sz="1600" i="1" dirty="0">
                <a:solidFill>
                  <a:schemeClr val="tx1"/>
                </a:solidFill>
                <a:latin typeface="Tw Cen MT Condensed" charset="0"/>
                <a:ea typeface="Tw Cen MT Condensed" charset="0"/>
                <a:cs typeface="Tw Cen MT Condensed" charset="0"/>
              </a:rPr>
              <a:t>Source:  </a:t>
            </a:r>
            <a:r>
              <a:rPr lang="en-US" altLang="en-US" sz="1600" dirty="0">
                <a:solidFill>
                  <a:schemeClr val="tx1"/>
                </a:solidFill>
                <a:latin typeface="Tw Cen MT Condensed" charset="0"/>
                <a:ea typeface="Tw Cen MT Condensed" charset="0"/>
                <a:cs typeface="Tw Cen MT Condensed" charset="0"/>
              </a:rPr>
              <a:t>Department of Energy</a:t>
            </a:r>
            <a:endParaRPr lang="en-US" altLang="en-US" sz="1600" i="1" dirty="0">
              <a:solidFill>
                <a:schemeClr val="tx1"/>
              </a:solidFill>
              <a:latin typeface="Tw Cen MT Condensed" charset="0"/>
              <a:ea typeface="Tw Cen MT Condensed" charset="0"/>
              <a:cs typeface="Tw Cen MT Condensed" charset="0"/>
            </a:endParaRPr>
          </a:p>
        </p:txBody>
      </p:sp>
      <p:sp>
        <p:nvSpPr>
          <p:cNvPr id="2" name="Slide Number Placeholder 1"/>
          <p:cNvSpPr>
            <a:spLocks noGrp="1"/>
          </p:cNvSpPr>
          <p:nvPr>
            <p:ph type="sldNum" sz="quarter" idx="12"/>
          </p:nvPr>
        </p:nvSpPr>
        <p:spPr/>
        <p:txBody>
          <a:bodyPr/>
          <a:lstStyle>
            <a:lvl1pPr>
              <a:defRPr sz="2400">
                <a:solidFill>
                  <a:srgbClr val="000000"/>
                </a:solidFill>
                <a:latin typeface="Times New Roman" charset="0"/>
                <a:ea typeface="MS PGothic" charset="-128"/>
              </a:defRPr>
            </a:lvl1pPr>
            <a:lvl2pPr marL="742950" indent="-285750">
              <a:defRPr sz="2400">
                <a:solidFill>
                  <a:srgbClr val="000000"/>
                </a:solidFill>
                <a:latin typeface="Times New Roman" charset="0"/>
                <a:ea typeface="MS PGothic" charset="-128"/>
              </a:defRPr>
            </a:lvl2pPr>
            <a:lvl3pPr marL="1143000" indent="-228600">
              <a:defRPr sz="2400">
                <a:solidFill>
                  <a:srgbClr val="000000"/>
                </a:solidFill>
                <a:latin typeface="Times New Roman" charset="0"/>
                <a:ea typeface="MS PGothic" charset="-128"/>
              </a:defRPr>
            </a:lvl3pPr>
            <a:lvl4pPr marL="1600200" indent="-228600">
              <a:defRPr sz="2400">
                <a:solidFill>
                  <a:srgbClr val="000000"/>
                </a:solidFill>
                <a:latin typeface="Times New Roman" charset="0"/>
                <a:ea typeface="MS PGothic" charset="-128"/>
              </a:defRPr>
            </a:lvl4pPr>
            <a:lvl5pPr marL="2057400" indent="-228600">
              <a:defRPr sz="2400">
                <a:solidFill>
                  <a:srgbClr val="000000"/>
                </a:solidFill>
                <a:latin typeface="Times New Roman" charset="0"/>
                <a:ea typeface="MS PGothic" charset="-128"/>
              </a:defRPr>
            </a:lvl5pPr>
            <a:lvl6pPr marL="2514600" indent="-228600" eaLnBrk="0" fontAlgn="base" hangingPunct="0">
              <a:spcBef>
                <a:spcPct val="0"/>
              </a:spcBef>
              <a:spcAft>
                <a:spcPct val="0"/>
              </a:spcAft>
              <a:defRPr sz="2400">
                <a:solidFill>
                  <a:srgbClr val="000000"/>
                </a:solidFill>
                <a:latin typeface="Times New Roman" charset="0"/>
                <a:ea typeface="MS PGothic" charset="-128"/>
              </a:defRPr>
            </a:lvl6pPr>
            <a:lvl7pPr marL="2971800" indent="-228600" eaLnBrk="0" fontAlgn="base" hangingPunct="0">
              <a:spcBef>
                <a:spcPct val="0"/>
              </a:spcBef>
              <a:spcAft>
                <a:spcPct val="0"/>
              </a:spcAft>
              <a:defRPr sz="2400">
                <a:solidFill>
                  <a:srgbClr val="000000"/>
                </a:solidFill>
                <a:latin typeface="Times New Roman" charset="0"/>
                <a:ea typeface="MS PGothic" charset="-128"/>
              </a:defRPr>
            </a:lvl7pPr>
            <a:lvl8pPr marL="3429000" indent="-228600" eaLnBrk="0" fontAlgn="base" hangingPunct="0">
              <a:spcBef>
                <a:spcPct val="0"/>
              </a:spcBef>
              <a:spcAft>
                <a:spcPct val="0"/>
              </a:spcAft>
              <a:defRPr sz="2400">
                <a:solidFill>
                  <a:srgbClr val="000000"/>
                </a:solidFill>
                <a:latin typeface="Times New Roman" charset="0"/>
                <a:ea typeface="MS PGothic" charset="-128"/>
              </a:defRPr>
            </a:lvl8pPr>
            <a:lvl9pPr marL="3886200" indent="-228600" eaLnBrk="0" fontAlgn="base" hangingPunct="0">
              <a:spcBef>
                <a:spcPct val="0"/>
              </a:spcBef>
              <a:spcAft>
                <a:spcPct val="0"/>
              </a:spcAft>
              <a:defRPr sz="2400">
                <a:solidFill>
                  <a:srgbClr val="000000"/>
                </a:solidFill>
                <a:latin typeface="Times New Roman" charset="0"/>
                <a:ea typeface="MS PGothic" charset="-128"/>
              </a:defRPr>
            </a:lvl9pPr>
          </a:lstStyle>
          <a:p>
            <a:pPr>
              <a:lnSpc>
                <a:spcPct val="80000"/>
              </a:lnSpc>
            </a:pPr>
            <a:fld id="{44D87D99-F948-7D48-AA78-9B9D39E88FB0}" type="slidenum">
              <a:rPr lang="en-US" altLang="en-US" sz="1200">
                <a:solidFill>
                  <a:srgbClr val="FFFFFF"/>
                </a:solidFill>
                <a:latin typeface="Tw Cen MT" charset="0"/>
              </a:rPr>
              <a:pPr>
                <a:lnSpc>
                  <a:spcPct val="80000"/>
                </a:lnSpc>
              </a:pPr>
              <a:t>8</a:t>
            </a:fld>
            <a:endParaRPr lang="en-US" altLang="en-US" sz="1200">
              <a:solidFill>
                <a:srgbClr val="FFFFFF"/>
              </a:solidFill>
              <a:latin typeface="Tw Cen MT" charset="0"/>
            </a:endParaRPr>
          </a:p>
        </p:txBody>
      </p:sp>
      <p:pic>
        <p:nvPicPr>
          <p:cNvPr id="4" name="Picture 3">
            <a:extLst>
              <a:ext uri="{FF2B5EF4-FFF2-40B4-BE49-F238E27FC236}">
                <a16:creationId xmlns:a16="http://schemas.microsoft.com/office/drawing/2014/main" id="{9FDA69E6-CE44-4144-9617-A91AB4350234}"/>
              </a:ext>
            </a:extLst>
          </p:cNvPr>
          <p:cNvPicPr>
            <a:picLocks noChangeAspect="1"/>
          </p:cNvPicPr>
          <p:nvPr/>
        </p:nvPicPr>
        <p:blipFill>
          <a:blip r:embed="rId3"/>
          <a:stretch>
            <a:fillRect/>
          </a:stretch>
        </p:blipFill>
        <p:spPr>
          <a:xfrm>
            <a:off x="5343249" y="1676400"/>
            <a:ext cx="3483154" cy="4343400"/>
          </a:xfrm>
          <a:prstGeom prst="rect">
            <a:avLst/>
          </a:prstGeom>
        </p:spPr>
      </p:pic>
    </p:spTree>
    <p:extLst>
      <p:ext uri="{BB962C8B-B14F-4D97-AF65-F5344CB8AC3E}">
        <p14:creationId xmlns:p14="http://schemas.microsoft.com/office/powerpoint/2010/main" val="27028192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773B7535-D178-AF49-B150-D88C8DD43D1F}"/>
              </a:ext>
            </a:extLst>
          </p:cNvPr>
          <p:cNvSpPr>
            <a:spLocks noGrp="1" noChangeArrowheads="1"/>
          </p:cNvSpPr>
          <p:nvPr>
            <p:ph type="title"/>
          </p:nvPr>
        </p:nvSpPr>
        <p:spPr>
          <a:xfrm>
            <a:off x="623888" y="152400"/>
            <a:ext cx="7927975" cy="1104900"/>
          </a:xfrm>
        </p:spPr>
        <p:txBody>
          <a:bodyPr>
            <a:noAutofit/>
          </a:bodyPr>
          <a:lstStyle/>
          <a:p>
            <a:pPr eaLnBrk="1" fontAlgn="auto" hangingPunct="1">
              <a:spcAft>
                <a:spcPts val="0"/>
              </a:spcAft>
              <a:defRPr/>
            </a:pPr>
            <a:r>
              <a:rPr lang="en-US" sz="3600" dirty="0">
                <a:ea typeface="+mj-ea"/>
                <a:cs typeface="+mj-cs"/>
              </a:rPr>
              <a:t>Evolving technologies may be</a:t>
            </a:r>
            <a:br>
              <a:rPr lang="en-US" sz="3600" dirty="0">
                <a:ea typeface="+mj-ea"/>
                <a:cs typeface="+mj-cs"/>
              </a:rPr>
            </a:br>
            <a:r>
              <a:rPr lang="en-US" sz="3600" dirty="0">
                <a:ea typeface="+mj-ea"/>
                <a:cs typeface="+mj-cs"/>
              </a:rPr>
              <a:t>reducing deterrent stability</a:t>
            </a:r>
          </a:p>
        </p:txBody>
      </p:sp>
      <p:sp>
        <p:nvSpPr>
          <p:cNvPr id="19458" name="Rectangle 3">
            <a:extLst>
              <a:ext uri="{FF2B5EF4-FFF2-40B4-BE49-F238E27FC236}">
                <a16:creationId xmlns:a16="http://schemas.microsoft.com/office/drawing/2014/main" id="{ACFA6253-E8B1-C544-B7D6-37618758C4D9}"/>
              </a:ext>
            </a:extLst>
          </p:cNvPr>
          <p:cNvSpPr>
            <a:spLocks noGrp="1"/>
          </p:cNvSpPr>
          <p:nvPr>
            <p:ph type="body" sz="half" idx="1"/>
          </p:nvPr>
        </p:nvSpPr>
        <p:spPr>
          <a:xfrm>
            <a:off x="623888" y="1676400"/>
            <a:ext cx="4572000" cy="3810000"/>
          </a:xfrm>
        </p:spPr>
        <p:txBody>
          <a:bodyPr/>
          <a:lstStyle/>
          <a:p>
            <a:pPr marL="317500" indent="-317500">
              <a:lnSpc>
                <a:spcPct val="90000"/>
              </a:lnSpc>
            </a:pPr>
            <a:r>
              <a:rPr lang="en-US" altLang="en-US" dirty="0"/>
              <a:t>BMD, cyber, counter-space, precision conventional, </a:t>
            </a:r>
            <a:r>
              <a:rPr lang="en-US" altLang="en-US" dirty="0" err="1"/>
              <a:t>automomy</a:t>
            </a:r>
            <a:r>
              <a:rPr lang="en-US" altLang="en-US" dirty="0"/>
              <a:t> create new complexities </a:t>
            </a:r>
            <a:r>
              <a:rPr lang="en-US" altLang="en-US" dirty="0">
                <a:sym typeface="Wingdings" pitchFamily="2" charset="2"/>
              </a:rPr>
              <a:t> greater escalation risks</a:t>
            </a:r>
          </a:p>
          <a:p>
            <a:pPr marL="728663" lvl="1" indent="-317500">
              <a:lnSpc>
                <a:spcPct val="90000"/>
              </a:lnSpc>
            </a:pPr>
            <a:r>
              <a:rPr lang="en-US" altLang="en-US" dirty="0">
                <a:sym typeface="Wingdings" pitchFamily="2" charset="2"/>
              </a:rPr>
              <a:t>Cyber blurs lines between peace and conflict, difficult to control</a:t>
            </a:r>
          </a:p>
          <a:p>
            <a:pPr marL="728663" lvl="1" indent="-317500">
              <a:lnSpc>
                <a:spcPct val="90000"/>
              </a:lnSpc>
            </a:pPr>
            <a:r>
              <a:rPr lang="en-US" altLang="en-US" dirty="0">
                <a:sym typeface="Wingdings" pitchFamily="2" charset="2"/>
              </a:rPr>
              <a:t>Counter-space and cyber may both create incentives to hit first, early</a:t>
            </a:r>
          </a:p>
          <a:p>
            <a:pPr marL="728663" lvl="1" indent="-317500">
              <a:lnSpc>
                <a:spcPct val="90000"/>
              </a:lnSpc>
            </a:pPr>
            <a:r>
              <a:rPr lang="en-US" altLang="en-US" dirty="0">
                <a:sym typeface="Wingdings" pitchFamily="2" charset="2"/>
              </a:rPr>
              <a:t>Missile defenses complicate strategic planning</a:t>
            </a:r>
          </a:p>
          <a:p>
            <a:pPr marL="728663" lvl="1" indent="-317500">
              <a:lnSpc>
                <a:spcPct val="90000"/>
              </a:lnSpc>
            </a:pPr>
            <a:r>
              <a:rPr lang="en-US" altLang="en-US" dirty="0">
                <a:sym typeface="Wingdings" pitchFamily="2" charset="2"/>
              </a:rPr>
              <a:t>“Entanglement” of nuclear and conventional forces, command and control create incentives to escalate</a:t>
            </a:r>
          </a:p>
          <a:p>
            <a:pPr marL="728663" lvl="1" indent="-317500">
              <a:lnSpc>
                <a:spcPct val="90000"/>
              </a:lnSpc>
            </a:pPr>
            <a:r>
              <a:rPr lang="en-US" altLang="en-US" dirty="0">
                <a:sym typeface="Wingdings" pitchFamily="2" charset="2"/>
              </a:rPr>
              <a:t>AI-enabled decisions may shorten decision time, change decision environment</a:t>
            </a:r>
            <a:endParaRPr lang="en-US" altLang="en-US" dirty="0"/>
          </a:p>
        </p:txBody>
      </p:sp>
      <p:sp>
        <p:nvSpPr>
          <p:cNvPr id="19459" name="Slide Number Placeholder 1">
            <a:extLst>
              <a:ext uri="{FF2B5EF4-FFF2-40B4-BE49-F238E27FC236}">
                <a16:creationId xmlns:a16="http://schemas.microsoft.com/office/drawing/2014/main" id="{F2441A41-A5C4-B44E-AD58-7F4B1CE858EE}"/>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00"/>
                </a:solidFill>
                <a:latin typeface="Times New Roman" panose="02020603050405020304" pitchFamily="18" charset="0"/>
                <a:ea typeface="MS PGothic" panose="020B0600070205080204" pitchFamily="34" charset="-128"/>
              </a:defRPr>
            </a:lvl1pPr>
            <a:lvl2pPr marL="742950" indent="-285750">
              <a:defRPr sz="2400">
                <a:solidFill>
                  <a:srgbClr val="000000"/>
                </a:solidFill>
                <a:latin typeface="Times New Roman" panose="02020603050405020304" pitchFamily="18" charset="0"/>
                <a:ea typeface="MS PGothic" panose="020B0600070205080204" pitchFamily="34" charset="-128"/>
              </a:defRPr>
            </a:lvl2pPr>
            <a:lvl3pPr marL="1143000" indent="-228600">
              <a:defRPr sz="2400">
                <a:solidFill>
                  <a:srgbClr val="000000"/>
                </a:solidFill>
                <a:latin typeface="Times New Roman" panose="02020603050405020304" pitchFamily="18" charset="0"/>
                <a:ea typeface="MS PGothic" panose="020B0600070205080204" pitchFamily="34" charset="-128"/>
              </a:defRPr>
            </a:lvl3pPr>
            <a:lvl4pPr marL="1600200" indent="-228600">
              <a:defRPr sz="2400">
                <a:solidFill>
                  <a:srgbClr val="000000"/>
                </a:solidFill>
                <a:latin typeface="Times New Roman" panose="02020603050405020304" pitchFamily="18" charset="0"/>
                <a:ea typeface="MS PGothic" panose="020B0600070205080204" pitchFamily="34" charset="-128"/>
              </a:defRPr>
            </a:lvl4pPr>
            <a:lvl5pPr marL="2057400" indent="-228600">
              <a:defRPr sz="2400">
                <a:solidFill>
                  <a:srgbClr val="000000"/>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9pPr>
          </a:lstStyle>
          <a:p>
            <a:pPr>
              <a:lnSpc>
                <a:spcPct val="80000"/>
              </a:lnSpc>
            </a:pPr>
            <a:fld id="{165BDD22-C8D2-CC46-9A14-9E12A2B43644}" type="slidenum">
              <a:rPr lang="en-US" altLang="en-US" sz="1200" smtClean="0">
                <a:solidFill>
                  <a:srgbClr val="FFFFFF"/>
                </a:solidFill>
                <a:latin typeface="Tw Cen MT" panose="020B0602020104020603" pitchFamily="34" charset="77"/>
              </a:rPr>
              <a:pPr>
                <a:lnSpc>
                  <a:spcPct val="80000"/>
                </a:lnSpc>
              </a:pPr>
              <a:t>9</a:t>
            </a:fld>
            <a:endParaRPr lang="en-US" altLang="en-US" sz="1200">
              <a:solidFill>
                <a:srgbClr val="FFFFFF"/>
              </a:solidFill>
              <a:latin typeface="Tw Cen MT" panose="020B0602020104020603" pitchFamily="34" charset="77"/>
            </a:endParaRPr>
          </a:p>
        </p:txBody>
      </p:sp>
      <p:sp>
        <p:nvSpPr>
          <p:cNvPr id="19460" name="Text Box 5">
            <a:extLst>
              <a:ext uri="{FF2B5EF4-FFF2-40B4-BE49-F238E27FC236}">
                <a16:creationId xmlns:a16="http://schemas.microsoft.com/office/drawing/2014/main" id="{497E6826-BE95-CF45-B6EF-1AD84B026161}"/>
              </a:ext>
            </a:extLst>
          </p:cNvPr>
          <p:cNvSpPr txBox="1">
            <a:spLocks noChangeArrowheads="1"/>
          </p:cNvSpPr>
          <p:nvPr/>
        </p:nvSpPr>
        <p:spPr bwMode="auto">
          <a:xfrm>
            <a:off x="5425281" y="5334000"/>
            <a:ext cx="4191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00"/>
                </a:solidFill>
                <a:latin typeface="Times New Roman" panose="02020603050405020304" pitchFamily="18" charset="0"/>
                <a:ea typeface="MS PGothic" panose="020B0600070205080204" pitchFamily="34" charset="-128"/>
              </a:defRPr>
            </a:lvl1pPr>
            <a:lvl2pPr marL="742950" indent="-285750">
              <a:defRPr sz="2400">
                <a:solidFill>
                  <a:srgbClr val="000000"/>
                </a:solidFill>
                <a:latin typeface="Times New Roman" panose="02020603050405020304" pitchFamily="18" charset="0"/>
                <a:ea typeface="MS PGothic" panose="020B0600070205080204" pitchFamily="34" charset="-128"/>
              </a:defRPr>
            </a:lvl2pPr>
            <a:lvl3pPr marL="1143000" indent="-228600">
              <a:defRPr sz="2400">
                <a:solidFill>
                  <a:srgbClr val="000000"/>
                </a:solidFill>
                <a:latin typeface="Times New Roman" panose="02020603050405020304" pitchFamily="18" charset="0"/>
                <a:ea typeface="MS PGothic" panose="020B0600070205080204" pitchFamily="34" charset="-128"/>
              </a:defRPr>
            </a:lvl3pPr>
            <a:lvl4pPr marL="1600200" indent="-228600">
              <a:defRPr sz="2400">
                <a:solidFill>
                  <a:srgbClr val="000000"/>
                </a:solidFill>
                <a:latin typeface="Times New Roman" panose="02020603050405020304" pitchFamily="18" charset="0"/>
                <a:ea typeface="MS PGothic" panose="020B0600070205080204" pitchFamily="34" charset="-128"/>
              </a:defRPr>
            </a:lvl4pPr>
            <a:lvl5pPr marL="2057400" indent="-228600">
              <a:defRPr sz="2400">
                <a:solidFill>
                  <a:srgbClr val="000000"/>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rgbClr val="000000"/>
                </a:solidFill>
                <a:latin typeface="Times New Roman" panose="02020603050405020304" pitchFamily="18" charset="0"/>
                <a:ea typeface="MS PGothic" panose="020B0600070205080204" pitchFamily="34" charset="-128"/>
              </a:defRPr>
            </a:lvl9pPr>
          </a:lstStyle>
          <a:p>
            <a:pPr>
              <a:spcBef>
                <a:spcPct val="50000"/>
              </a:spcBef>
            </a:pPr>
            <a:r>
              <a:rPr lang="en-US" altLang="en-US" sz="1800" dirty="0">
                <a:solidFill>
                  <a:schemeClr val="tx1"/>
                </a:solidFill>
                <a:latin typeface="Tw Cen MT Condensed" panose="020B0606020104020203" pitchFamily="34" charset="77"/>
              </a:rPr>
              <a:t>Hypersonic weapon concept. </a:t>
            </a:r>
            <a:r>
              <a:rPr lang="en-US" altLang="en-US" sz="1800" i="1" dirty="0">
                <a:solidFill>
                  <a:schemeClr val="tx1"/>
                </a:solidFill>
                <a:latin typeface="Tw Cen MT Condensed" panose="020B0606020104020203" pitchFamily="34" charset="77"/>
              </a:rPr>
              <a:t>Source:  </a:t>
            </a:r>
            <a:r>
              <a:rPr lang="en-US" altLang="en-US" sz="1800" dirty="0" err="1">
                <a:solidFill>
                  <a:schemeClr val="tx1"/>
                </a:solidFill>
                <a:latin typeface="Tw Cen MT Condensed" panose="020B0606020104020203" pitchFamily="34" charset="77"/>
              </a:rPr>
              <a:t>space.com</a:t>
            </a:r>
            <a:endParaRPr lang="en-US" altLang="en-US" sz="1800" dirty="0">
              <a:solidFill>
                <a:schemeClr val="tx1"/>
              </a:solidFill>
              <a:latin typeface="Tw Cen MT Condensed" panose="020B0606020104020203" pitchFamily="34" charset="77"/>
            </a:endParaRPr>
          </a:p>
        </p:txBody>
      </p:sp>
      <p:pic>
        <p:nvPicPr>
          <p:cNvPr id="19461" name="Picture 3">
            <a:extLst>
              <a:ext uri="{FF2B5EF4-FFF2-40B4-BE49-F238E27FC236}">
                <a16:creationId xmlns:a16="http://schemas.microsoft.com/office/drawing/2014/main" id="{EF289D30-C68F-CE42-BBCD-8C6507A28AE1}"/>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5462807" y="1704974"/>
            <a:ext cx="3522443" cy="362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91661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OPREFERENCE" val="False"/>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bunn-ppt-template-2012">
  <a:themeElements>
    <a:clrScheme name="Custom 6">
      <a:dk1>
        <a:sysClr val="windowText" lastClr="000000"/>
      </a:dk1>
      <a:lt1>
        <a:sysClr val="window" lastClr="FFFFFF"/>
      </a:lt1>
      <a:dk2>
        <a:srgbClr val="000000"/>
      </a:dk2>
      <a:lt2>
        <a:srgbClr val="C9C2D1"/>
      </a:lt2>
      <a:accent1>
        <a:srgbClr val="8C2633"/>
      </a:accent1>
      <a:accent2>
        <a:srgbClr val="A4A3A8"/>
      </a:accent2>
      <a:accent3>
        <a:srgbClr val="6BB1C9"/>
      </a:accent3>
      <a:accent4>
        <a:srgbClr val="6585CF"/>
      </a:accent4>
      <a:accent5>
        <a:srgbClr val="7E6BC9"/>
      </a:accent5>
      <a:accent6>
        <a:srgbClr val="A379BB"/>
      </a:accent6>
      <a:hlink>
        <a:srgbClr val="410082"/>
      </a:hlink>
      <a:folHlink>
        <a:srgbClr val="932968"/>
      </a:folHlink>
    </a:clrScheme>
    <a:fontScheme name="Custom 1">
      <a:majorFont>
        <a:latin typeface="Tw Cen MT Condensed Extra Bold"/>
        <a:ea typeface=""/>
        <a:cs typeface=""/>
      </a:majorFont>
      <a:minorFont>
        <a:latin typeface="Tw Cen MT"/>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Custom 6">
    <a:dk1>
      <a:sysClr val="windowText" lastClr="000000"/>
    </a:dk1>
    <a:lt1>
      <a:sysClr val="window" lastClr="FFFFFF"/>
    </a:lt1>
    <a:dk2>
      <a:srgbClr val="000000"/>
    </a:dk2>
    <a:lt2>
      <a:srgbClr val="C9C2D1"/>
    </a:lt2>
    <a:accent1>
      <a:srgbClr val="8C2633"/>
    </a:accent1>
    <a:accent2>
      <a:srgbClr val="A4A3A8"/>
    </a:accent2>
    <a:accent3>
      <a:srgbClr val="6BB1C9"/>
    </a:accent3>
    <a:accent4>
      <a:srgbClr val="6585CF"/>
    </a:accent4>
    <a:accent5>
      <a:srgbClr val="7E6BC9"/>
    </a:accent5>
    <a:accent6>
      <a:srgbClr val="A379BB"/>
    </a:accent6>
    <a:hlink>
      <a:srgbClr val="410082"/>
    </a:hlink>
    <a:folHlink>
      <a:srgbClr val="932968"/>
    </a:folHlink>
  </a:clrScheme>
</a:themeOverride>
</file>

<file path=docProps/app.xml><?xml version="1.0" encoding="utf-8"?>
<Properties xmlns="http://schemas.openxmlformats.org/officeDocument/2006/extended-properties" xmlns:vt="http://schemas.openxmlformats.org/officeDocument/2006/docPropsVTypes">
  <Template>bunn-ppt-template-2012.potx</Template>
  <TotalTime>34399</TotalTime>
  <Words>4473</Words>
  <Application>Microsoft Macintosh PowerPoint</Application>
  <PresentationFormat>Custom</PresentationFormat>
  <Paragraphs>516</Paragraphs>
  <Slides>46</Slides>
  <Notes>46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46</vt:i4>
      </vt:variant>
    </vt:vector>
  </HeadingPairs>
  <TitlesOfParts>
    <vt:vector size="57" baseType="lpstr">
      <vt:lpstr>Arial</vt:lpstr>
      <vt:lpstr>Arial Rounded MT Bold</vt:lpstr>
      <vt:lpstr>Calibri</vt:lpstr>
      <vt:lpstr>Monotype Sorts</vt:lpstr>
      <vt:lpstr>system-ui</vt:lpstr>
      <vt:lpstr>Times New Roman</vt:lpstr>
      <vt:lpstr>Tw Cen MT</vt:lpstr>
      <vt:lpstr>Tw Cen MT Condensed</vt:lpstr>
      <vt:lpstr>Tw Cen MT Condensed Extra Bold</vt:lpstr>
      <vt:lpstr>Wingdings</vt:lpstr>
      <vt:lpstr>bunn-ppt-template-2012</vt:lpstr>
      <vt:lpstr>A Darkening Horizon: Nuclear Challenges Around the World</vt:lpstr>
      <vt:lpstr>Effect of a single nuclear weapon</vt:lpstr>
      <vt:lpstr>The nuclear horizon has darkened in the last 10 years</vt:lpstr>
      <vt:lpstr>The nuclear horizon has darkened in the last 10 years (II)</vt:lpstr>
      <vt:lpstr>Russia’s war on Ukraine has upended much of the international order</vt:lpstr>
      <vt:lpstr>The war in Ukraine requires rethinking most aspects of nuclear policy</vt:lpstr>
      <vt:lpstr>Cuban Missile Crisis: The tale of sub B-59</vt:lpstr>
      <vt:lpstr>How might a nuclear war start?</vt:lpstr>
      <vt:lpstr>Evolving technologies may be reducing deterrent stability</vt:lpstr>
      <vt:lpstr>Dateline: Russia</vt:lpstr>
      <vt:lpstr>Will Russia use nuclear weapons during the Ukraine war?</vt:lpstr>
      <vt:lpstr>Dateline: China</vt:lpstr>
      <vt:lpstr>Dateline: North Korea</vt:lpstr>
      <vt:lpstr>From Kim’s perspective: A potential conflict scenario</vt:lpstr>
      <vt:lpstr>Dateline: South Asia</vt:lpstr>
      <vt:lpstr>Dateline: Iran</vt:lpstr>
      <vt:lpstr>The surprising success of nonproliferation</vt:lpstr>
      <vt:lpstr>But growing challenges to the global regime</vt:lpstr>
      <vt:lpstr>Some good news about nuclear weapons</vt:lpstr>
      <vt:lpstr>May still be options for reducing dangers</vt:lpstr>
      <vt:lpstr>Further reading…</vt:lpstr>
      <vt:lpstr>Back-up slides</vt:lpstr>
      <vt:lpstr>We need risk-reduction action on each step on the pathway to nuclear war</vt:lpstr>
      <vt:lpstr>“Rethinking Nuclear Deterrence”: A global research network</vt:lpstr>
      <vt:lpstr>The importance of presidential judgment</vt:lpstr>
      <vt:lpstr>Some key takeaways</vt:lpstr>
      <vt:lpstr>Taking the “security dilemma” seriously</vt:lpstr>
      <vt:lpstr>From Putin’s perspective: next steps in arms control</vt:lpstr>
      <vt:lpstr>From Xi’s perspective: participate in arms control?</vt:lpstr>
      <vt:lpstr>The Iran nuclear archive</vt:lpstr>
      <vt:lpstr>From Khamenei’s perspective: what to agree to, for what price?</vt:lpstr>
      <vt:lpstr>Dateline: Unknown Nuclear and radiological terrorism</vt:lpstr>
      <vt:lpstr>Dateline: Unknown Nuclear and radiological terrorism (II)</vt:lpstr>
      <vt:lpstr>One U.S.-Russian nuclear arms control agreement left – what’s next?</vt:lpstr>
      <vt:lpstr>Why should we care? Benefits of nuclear arms control</vt:lpstr>
      <vt:lpstr>Dateline: United States Strategic modernization</vt:lpstr>
      <vt:lpstr>The rest of the Middle East – and East Asia</vt:lpstr>
      <vt:lpstr>Dateline: Global Chemical and biological threats</vt:lpstr>
      <vt:lpstr>Group assignment: allocate effort to reduce nuclear risks</vt:lpstr>
      <vt:lpstr>A risk-informed approach</vt:lpstr>
      <vt:lpstr>Iran: should Obama have cut a deal?</vt:lpstr>
      <vt:lpstr>Comparing the alternatives</vt:lpstr>
      <vt:lpstr>Huge, transformational nuclear growth needed for substantial climate role</vt:lpstr>
      <vt:lpstr>Particulates may be even more important than climate in driving clean energy</vt:lpstr>
      <vt:lpstr>Key constraints on large-scale nuclear energy growth – can they be loosened?</vt:lpstr>
      <vt:lpstr>Maintaining U.S. nuclear influence</vt:lpstr>
    </vt:vector>
  </TitlesOfParts>
  <Company>Harvard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Nuclear Weapons and Nuclear Power in East Asia</dc:title>
  <dc:creator>Matthew Bunn</dc:creator>
  <cp:lastModifiedBy>Bunn, Matthew</cp:lastModifiedBy>
  <cp:revision>466</cp:revision>
  <cp:lastPrinted>2020-11-30T23:06:06Z</cp:lastPrinted>
  <dcterms:created xsi:type="dcterms:W3CDTF">2011-05-10T14:04:50Z</dcterms:created>
  <dcterms:modified xsi:type="dcterms:W3CDTF">2023-12-06T05:50:13Z</dcterms:modified>
</cp:coreProperties>
</file>