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20.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1.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34.xml" ContentType="application/vnd.openxmlformats-officedocument.presentationml.notesSlide+xml"/>
  <Override PartName="/ppt/tags/tag24.xml" ContentType="application/vnd.openxmlformats-officedocument.presentationml.tags+xml"/>
  <Override PartName="/ppt/notesSlides/notesSlide3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7.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28.xml" ContentType="application/vnd.openxmlformats-officedocument.presentationml.tags+xml"/>
  <Override PartName="/ppt/notesSlides/notesSlide45.xml" ContentType="application/vnd.openxmlformats-officedocument.presentationml.notesSlide+xml"/>
  <Override PartName="/ppt/tags/tag29.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30.xml" ContentType="application/vnd.openxmlformats-officedocument.presentationml.tags+xml"/>
  <Override PartName="/ppt/notesSlides/notesSlide52.xml" ContentType="application/vnd.openxmlformats-officedocument.presentationml.notesSlide+xml"/>
  <Override PartName="/ppt/tags/tag31.xml" ContentType="application/vnd.openxmlformats-officedocument.presentationml.tags+xml"/>
  <Override PartName="/ppt/notesSlides/notesSlide53.xml" ContentType="application/vnd.openxmlformats-officedocument.presentationml.notesSlide+xml"/>
  <Override PartName="/ppt/tags/tag32.xml" ContentType="application/vnd.openxmlformats-officedocument.presentationml.tags+xml"/>
  <Override PartName="/ppt/notesSlides/notesSlide54.xml" ContentType="application/vnd.openxmlformats-officedocument.presentationml.notesSlide+xml"/>
  <Override PartName="/ppt/tags/tag33.xml" ContentType="application/vnd.openxmlformats-officedocument.presentationml.tags+xml"/>
  <Override PartName="/ppt/notesSlides/notesSlide55.xml" ContentType="application/vnd.openxmlformats-officedocument.presentationml.notesSlide+xml"/>
  <Override PartName="/ppt/tags/tag34.xml" ContentType="application/vnd.openxmlformats-officedocument.presentationml.tags+xml"/>
  <Override PartName="/ppt/notesSlides/notesSlide56.xml" ContentType="application/vnd.openxmlformats-officedocument.presentationml.notesSlide+xml"/>
  <Override PartName="/ppt/tags/tag35.xml" ContentType="application/vnd.openxmlformats-officedocument.presentationml.tags+xml"/>
  <Override PartName="/ppt/notesSlides/notesSlide57.xml" ContentType="application/vnd.openxmlformats-officedocument.presentationml.notesSlide+xml"/>
  <Override PartName="/ppt/tags/tag36.xml" ContentType="application/vnd.openxmlformats-officedocument.presentationml.tags+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763" r:id="rId1"/>
  </p:sldMasterIdLst>
  <p:notesMasterIdLst>
    <p:notesMasterId r:id="rId65"/>
  </p:notesMasterIdLst>
  <p:handoutMasterIdLst>
    <p:handoutMasterId r:id="rId66"/>
  </p:handoutMasterIdLst>
  <p:sldIdLst>
    <p:sldId id="880" r:id="rId2"/>
    <p:sldId id="1147" r:id="rId3"/>
    <p:sldId id="1142" r:id="rId4"/>
    <p:sldId id="1169" r:id="rId5"/>
    <p:sldId id="1158" r:id="rId6"/>
    <p:sldId id="1164" r:id="rId7"/>
    <p:sldId id="1167" r:id="rId8"/>
    <p:sldId id="1168" r:id="rId9"/>
    <p:sldId id="1170" r:id="rId10"/>
    <p:sldId id="1165" r:id="rId11"/>
    <p:sldId id="1166" r:id="rId12"/>
    <p:sldId id="1159" r:id="rId13"/>
    <p:sldId id="1160" r:id="rId14"/>
    <p:sldId id="1161" r:id="rId15"/>
    <p:sldId id="1162" r:id="rId16"/>
    <p:sldId id="1163" r:id="rId17"/>
    <p:sldId id="1171" r:id="rId18"/>
    <p:sldId id="937" r:id="rId19"/>
    <p:sldId id="1148" r:id="rId20"/>
    <p:sldId id="1143" r:id="rId21"/>
    <p:sldId id="1144" r:id="rId22"/>
    <p:sldId id="1145" r:id="rId23"/>
    <p:sldId id="1115" r:id="rId24"/>
    <p:sldId id="1116" r:id="rId25"/>
    <p:sldId id="1117" r:id="rId26"/>
    <p:sldId id="1011" r:id="rId27"/>
    <p:sldId id="1114" r:id="rId28"/>
    <p:sldId id="1119" r:id="rId29"/>
    <p:sldId id="1120" r:id="rId30"/>
    <p:sldId id="1121" r:id="rId31"/>
    <p:sldId id="1122" r:id="rId32"/>
    <p:sldId id="1118" r:id="rId33"/>
    <p:sldId id="1012" r:id="rId34"/>
    <p:sldId id="957" r:id="rId35"/>
    <p:sldId id="973" r:id="rId36"/>
    <p:sldId id="961" r:id="rId37"/>
    <p:sldId id="962" r:id="rId38"/>
    <p:sldId id="1057" r:id="rId39"/>
    <p:sldId id="1058" r:id="rId40"/>
    <p:sldId id="993" r:id="rId41"/>
    <p:sldId id="947" r:id="rId42"/>
    <p:sldId id="1072" r:id="rId43"/>
    <p:sldId id="964" r:id="rId44"/>
    <p:sldId id="890" r:id="rId45"/>
    <p:sldId id="891" r:id="rId46"/>
    <p:sldId id="892" r:id="rId47"/>
    <p:sldId id="885" r:id="rId48"/>
    <p:sldId id="886" r:id="rId49"/>
    <p:sldId id="901" r:id="rId50"/>
    <p:sldId id="1085" r:id="rId51"/>
    <p:sldId id="1086" r:id="rId52"/>
    <p:sldId id="1087" r:id="rId53"/>
    <p:sldId id="909" r:id="rId54"/>
    <p:sldId id="960" r:id="rId55"/>
    <p:sldId id="926" r:id="rId56"/>
    <p:sldId id="915" r:id="rId57"/>
    <p:sldId id="998" r:id="rId58"/>
    <p:sldId id="1006" r:id="rId59"/>
    <p:sldId id="1007" r:id="rId60"/>
    <p:sldId id="1016" r:id="rId61"/>
    <p:sldId id="1017" r:id="rId62"/>
    <p:sldId id="1018" r:id="rId63"/>
    <p:sldId id="1019" r:id="rId64"/>
  </p:sldIdLst>
  <p:sldSz cx="9326563" cy="6858000"/>
  <p:notesSz cx="6858000" cy="9144000"/>
  <p:defaultTextStyle>
    <a:defPPr>
      <a:defRPr lang="en-US"/>
    </a:defPPr>
    <a:lvl1pPr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1pPr>
    <a:lvl2pPr marL="457200"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2pPr>
    <a:lvl3pPr marL="914400"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3pPr>
    <a:lvl4pPr marL="1371600"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4pPr>
    <a:lvl5pPr marL="1828800"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5pPr>
    <a:lvl6pPr marL="2286000" algn="l" defTabSz="457200" rtl="0" eaLnBrk="1" latinLnBrk="0" hangingPunct="1">
      <a:defRPr sz="2400" kern="1200">
        <a:solidFill>
          <a:srgbClr val="000000"/>
        </a:solidFill>
        <a:latin typeface="Times New Roman" charset="0"/>
        <a:ea typeface="MS PGothic" charset="0"/>
        <a:cs typeface="MS PGothic" charset="0"/>
      </a:defRPr>
    </a:lvl6pPr>
    <a:lvl7pPr marL="2743200" algn="l" defTabSz="457200" rtl="0" eaLnBrk="1" latinLnBrk="0" hangingPunct="1">
      <a:defRPr sz="2400" kern="1200">
        <a:solidFill>
          <a:srgbClr val="000000"/>
        </a:solidFill>
        <a:latin typeface="Times New Roman" charset="0"/>
        <a:ea typeface="MS PGothic" charset="0"/>
        <a:cs typeface="MS PGothic" charset="0"/>
      </a:defRPr>
    </a:lvl7pPr>
    <a:lvl8pPr marL="3200400" algn="l" defTabSz="457200" rtl="0" eaLnBrk="1" latinLnBrk="0" hangingPunct="1">
      <a:defRPr sz="2400" kern="1200">
        <a:solidFill>
          <a:srgbClr val="000000"/>
        </a:solidFill>
        <a:latin typeface="Times New Roman" charset="0"/>
        <a:ea typeface="MS PGothic" charset="0"/>
        <a:cs typeface="MS PGothic" charset="0"/>
      </a:defRPr>
    </a:lvl8pPr>
    <a:lvl9pPr marL="3657600" algn="l" defTabSz="457200" rtl="0" eaLnBrk="1" latinLnBrk="0" hangingPunct="1">
      <a:defRPr sz="2400" kern="1200">
        <a:solidFill>
          <a:srgbClr val="000000"/>
        </a:solidFill>
        <a:latin typeface="Times New Roman"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9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541"/>
  </p:normalViewPr>
  <p:slideViewPr>
    <p:cSldViewPr>
      <p:cViewPr varScale="1">
        <p:scale>
          <a:sx n="120" d="100"/>
          <a:sy n="120" d="100"/>
        </p:scale>
        <p:origin x="1278" y="96"/>
      </p:cViewPr>
      <p:guideLst>
        <p:guide orient="horz" pos="2160"/>
        <p:guide pos="293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Tw Cen MT"/>
                <a:ea typeface="+mn-ea"/>
                <a:cs typeface="+mn-cs"/>
              </a:defRPr>
            </a:lvl1pPr>
          </a:lstStyle>
          <a:p>
            <a:pPr>
              <a:defRPr/>
            </a:pPr>
            <a:endParaRPr lang="en-US" dirty="0">
              <a:latin typeface="Tw Cen MT Condensed Extra Bold"/>
            </a:endParaRPr>
          </a:p>
        </p:txBody>
      </p:sp>
      <p:sp>
        <p:nvSpPr>
          <p:cNvPr id="8909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w Cen MT"/>
                <a:ea typeface="+mn-ea"/>
                <a:cs typeface="+mn-cs"/>
              </a:defRPr>
            </a:lvl1pPr>
          </a:lstStyle>
          <a:p>
            <a:pPr>
              <a:defRPr/>
            </a:pPr>
            <a:endParaRPr lang="en-US" dirty="0">
              <a:latin typeface="Tw Cen MT Condensed Extra Bold"/>
            </a:endParaRPr>
          </a:p>
        </p:txBody>
      </p:sp>
      <p:sp>
        <p:nvSpPr>
          <p:cNvPr id="8909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Tw Cen MT"/>
                <a:ea typeface="+mn-ea"/>
                <a:cs typeface="+mn-cs"/>
              </a:defRPr>
            </a:lvl1pPr>
          </a:lstStyle>
          <a:p>
            <a:pPr>
              <a:defRPr/>
            </a:pPr>
            <a:endParaRPr lang="en-US" dirty="0">
              <a:latin typeface="Tw Cen MT Condensed Extra Bold"/>
            </a:endParaRPr>
          </a:p>
        </p:txBody>
      </p:sp>
      <p:sp>
        <p:nvSpPr>
          <p:cNvPr id="8909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w Cen MT"/>
              </a:defRPr>
            </a:lvl1pPr>
          </a:lstStyle>
          <a:p>
            <a:pPr>
              <a:defRPr/>
            </a:pPr>
            <a:fld id="{E633B6DE-93AA-5B47-A8C4-72690953CD7D}" type="slidenum">
              <a:rPr lang="en-US">
                <a:latin typeface="Tw Cen MT Condensed Extra Bold"/>
              </a:rPr>
              <a:pPr>
                <a:defRPr/>
              </a:pPr>
              <a:t>‹#›</a:t>
            </a:fld>
            <a:endParaRPr lang="en-US" dirty="0">
              <a:latin typeface="Tw Cen MT Condensed Extra Bold"/>
            </a:endParaRPr>
          </a:p>
        </p:txBody>
      </p:sp>
    </p:spTree>
    <p:extLst>
      <p:ext uri="{BB962C8B-B14F-4D97-AF65-F5344CB8AC3E}">
        <p14:creationId xmlns:p14="http://schemas.microsoft.com/office/powerpoint/2010/main" val="35555030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61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w Cen MT Condensed Extra Bold"/>
                <a:ea typeface="+mn-ea"/>
                <a:cs typeface="+mn-cs"/>
              </a:defRPr>
            </a:lvl1pPr>
          </a:lstStyle>
          <a:p>
            <a:pPr>
              <a:defRPr/>
            </a:pPr>
            <a:endParaRPr lang="en-US" dirty="0"/>
          </a:p>
        </p:txBody>
      </p:sp>
      <p:sp>
        <p:nvSpPr>
          <p:cNvPr id="1761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w Cen MT Condensed Extra Bold"/>
                <a:ea typeface="+mn-ea"/>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098550" y="685800"/>
            <a:ext cx="4660900" cy="3429000"/>
          </a:xfrm>
          <a:prstGeom prst="rect">
            <a:avLst/>
          </a:prstGeom>
          <a:noFill/>
          <a:ln w="9525">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1761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761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w Cen MT Condensed Extra Bold"/>
                <a:ea typeface="+mn-ea"/>
                <a:cs typeface="+mn-cs"/>
              </a:defRPr>
            </a:lvl1pPr>
          </a:lstStyle>
          <a:p>
            <a:pPr>
              <a:defRPr/>
            </a:pPr>
            <a:endParaRPr lang="en-US" dirty="0"/>
          </a:p>
        </p:txBody>
      </p:sp>
      <p:sp>
        <p:nvSpPr>
          <p:cNvPr id="1761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w Cen MT Condensed Extra Bold"/>
              </a:defRPr>
            </a:lvl1pPr>
          </a:lstStyle>
          <a:p>
            <a:pPr>
              <a:defRPr/>
            </a:pPr>
            <a:fld id="{F61DF180-EC52-AF4C-B891-B95022D5FFE9}" type="slidenum">
              <a:rPr lang="en-US" smtClean="0"/>
              <a:pPr>
                <a:defRPr/>
              </a:pPr>
              <a:t>‹#›</a:t>
            </a:fld>
            <a:endParaRPr lang="en-US" dirty="0"/>
          </a:p>
        </p:txBody>
      </p:sp>
    </p:spTree>
    <p:extLst>
      <p:ext uri="{BB962C8B-B14F-4D97-AF65-F5344CB8AC3E}">
        <p14:creationId xmlns:p14="http://schemas.microsoft.com/office/powerpoint/2010/main" val="412805080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w Cen MT Condensed Extra Bold"/>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Tw Cen MT Condensed Extra Bold"/>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Tw Cen MT Condensed Extra Bold"/>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Tw Cen MT Condensed Extra Bold"/>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Tw Cen MT Condensed Extra Bold"/>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A44AE431-D495-0D44-B491-F59360C4C8C6}" type="slidenum">
              <a:rPr lang="en-US" sz="1200">
                <a:latin typeface="Tw Cen MT Condensed Extra Bold"/>
              </a:rPr>
              <a:pPr/>
              <a:t>0</a:t>
            </a:fld>
            <a:endParaRPr lang="en-US" sz="1200" dirty="0">
              <a:latin typeface="Tw Cen MT Condensed Extra Bold"/>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Tw Cen MT Condensed Extra Bold"/>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10</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971366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11</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2106633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12</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195679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13</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1917555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14</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755797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15</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2147419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AF750237-3474-B841-8FC7-2D412789B1D3}" type="slidenum">
              <a:rPr lang="en-US" altLang="en-US" sz="1200"/>
              <a:pPr/>
              <a:t>16</a:t>
            </a:fld>
            <a:endParaRPr lang="en-US" altLang="en-US" sz="120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w Cen MT" charset="0"/>
              <a:ea typeface="MS PGothic" charset="-128"/>
            </a:endParaRPr>
          </a:p>
        </p:txBody>
      </p:sp>
    </p:spTree>
    <p:extLst>
      <p:ext uri="{BB962C8B-B14F-4D97-AF65-F5344CB8AC3E}">
        <p14:creationId xmlns:p14="http://schemas.microsoft.com/office/powerpoint/2010/main" val="1594195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37931725" indent="-37474525">
              <a:defRPr sz="2400">
                <a:solidFill>
                  <a:srgbClr val="000000"/>
                </a:solidFill>
                <a:latin typeface="Times New Roman" charset="0"/>
                <a:ea typeface="ＭＳ Ｐゴシック" charset="0"/>
              </a:defRPr>
            </a:lvl2pPr>
            <a:lvl3pPr>
              <a:defRPr sz="2400">
                <a:solidFill>
                  <a:srgbClr val="000000"/>
                </a:solidFill>
                <a:latin typeface="Times New Roman" charset="0"/>
                <a:ea typeface="ＭＳ Ｐゴシック" charset="0"/>
              </a:defRPr>
            </a:lvl3pPr>
            <a:lvl4pPr>
              <a:defRPr sz="2400">
                <a:solidFill>
                  <a:srgbClr val="000000"/>
                </a:solidFill>
                <a:latin typeface="Times New Roman" charset="0"/>
                <a:ea typeface="ＭＳ Ｐゴシック" charset="0"/>
              </a:defRPr>
            </a:lvl4pPr>
            <a:lvl5pPr>
              <a:defRPr sz="2400">
                <a:solidFill>
                  <a:srgbClr val="000000"/>
                </a:solidFill>
                <a:latin typeface="Times New Roman" charset="0"/>
                <a:ea typeface="ＭＳ Ｐゴシック" charset="0"/>
              </a:defRPr>
            </a:lvl5pPr>
            <a:lvl6pPr marL="457200" eaLnBrk="0" fontAlgn="base" hangingPunct="0">
              <a:spcBef>
                <a:spcPct val="0"/>
              </a:spcBef>
              <a:spcAft>
                <a:spcPct val="0"/>
              </a:spcAft>
              <a:defRPr sz="2400">
                <a:solidFill>
                  <a:srgbClr val="000000"/>
                </a:solidFill>
                <a:latin typeface="Times New Roman" charset="0"/>
                <a:ea typeface="ＭＳ Ｐゴシック" charset="0"/>
              </a:defRPr>
            </a:lvl6pPr>
            <a:lvl7pPr marL="914400" eaLnBrk="0" fontAlgn="base" hangingPunct="0">
              <a:spcBef>
                <a:spcPct val="0"/>
              </a:spcBef>
              <a:spcAft>
                <a:spcPct val="0"/>
              </a:spcAft>
              <a:defRPr sz="2400">
                <a:solidFill>
                  <a:srgbClr val="000000"/>
                </a:solidFill>
                <a:latin typeface="Times New Roman" charset="0"/>
                <a:ea typeface="ＭＳ Ｐゴシック" charset="0"/>
              </a:defRPr>
            </a:lvl7pPr>
            <a:lvl8pPr marL="1371600" eaLnBrk="0" fontAlgn="base" hangingPunct="0">
              <a:spcBef>
                <a:spcPct val="0"/>
              </a:spcBef>
              <a:spcAft>
                <a:spcPct val="0"/>
              </a:spcAft>
              <a:defRPr sz="2400">
                <a:solidFill>
                  <a:srgbClr val="000000"/>
                </a:solidFill>
                <a:latin typeface="Times New Roman" charset="0"/>
                <a:ea typeface="ＭＳ Ｐゴシック" charset="0"/>
              </a:defRPr>
            </a:lvl8pPr>
            <a:lvl9pPr marL="1828800" eaLnBrk="0" fontAlgn="base" hangingPunct="0">
              <a:spcBef>
                <a:spcPct val="0"/>
              </a:spcBef>
              <a:spcAft>
                <a:spcPct val="0"/>
              </a:spcAft>
              <a:defRPr sz="2400">
                <a:solidFill>
                  <a:srgbClr val="000000"/>
                </a:solidFill>
                <a:latin typeface="Times New Roman" charset="0"/>
                <a:ea typeface="ＭＳ Ｐゴシック" charset="0"/>
              </a:defRPr>
            </a:lvl9pPr>
          </a:lstStyle>
          <a:p>
            <a:pPr>
              <a:defRPr/>
            </a:pPr>
            <a:fld id="{8D614C6C-2606-494B-80E4-4AAE364642A2}" type="slidenum">
              <a:rPr lang="en-US" sz="1200" smtClean="0">
                <a:latin typeface="Tw Cen MT Condensed Extra Bold"/>
              </a:rPr>
              <a:pPr>
                <a:defRPr/>
              </a:pPr>
              <a:t>17</a:t>
            </a:fld>
            <a:endParaRPr lang="en-US" sz="1200" dirty="0">
              <a:latin typeface="Tw Cen MT Condensed Extra Bold"/>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2A7797CE-8DEF-6F44-8BD4-BF54A7962337}" type="slidenum">
              <a:rPr lang="en-US" sz="1200"/>
              <a:pPr/>
              <a:t>18</a:t>
            </a:fld>
            <a:endParaRPr lang="en-US" sz="120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noTextEdit="1"/>
          </p:cNvSpPr>
          <p:nvPr>
            <p:ph type="sldImg"/>
          </p:nvPr>
        </p:nvSpPr>
        <p:spPr>
          <a:ln/>
        </p:spPr>
      </p:sp>
      <p:sp>
        <p:nvSpPr>
          <p:cNvPr id="69634"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Tw Cen MT" charset="0"/>
              </a:rPr>
              <a:t>Changed slide completely</a:t>
            </a:r>
          </a:p>
        </p:txBody>
      </p:sp>
      <p:sp>
        <p:nvSpPr>
          <p:cNvPr id="69635"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9C63591C-3E11-6643-8A77-FDFD66215324}" type="slidenum">
              <a:rPr lang="en-US" sz="1200"/>
              <a:pPr/>
              <a:t>19</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F168D909-C6AC-8247-AB7C-706C8DA81ADF}" type="slidenum">
              <a:rPr lang="en-US" sz="1200"/>
              <a:pPr/>
              <a:t>2</a:t>
            </a:fld>
            <a:endParaRPr lang="en-US" sz="120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a:p>
            <a:endParaRPr lang="en-US">
              <a:latin typeface="Tw Cen MT"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A199B8A0-78AD-4244-8C77-75106F59E4FA}" type="slidenum">
              <a:rPr lang="en-US" sz="1200">
                <a:latin typeface="Tw Cen MT" charset="0"/>
              </a:rPr>
              <a:pPr/>
              <a:t>20</a:t>
            </a:fld>
            <a:endParaRPr lang="en-US" sz="1200">
              <a:latin typeface="Tw Cen MT" charset="0"/>
            </a:endParaRPr>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133EBB4-4717-BB4F-85C9-2E7D8FA31B53}" type="slidenum">
              <a:rPr lang="en-US" sz="1200">
                <a:latin typeface="Tw Cen MT" charset="0"/>
              </a:rPr>
              <a:pPr/>
              <a:t>21</a:t>
            </a:fld>
            <a:endParaRPr lang="en-US" sz="1200">
              <a:latin typeface="Tw Cen MT" charset="0"/>
            </a:endParaRPr>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22</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Tw Cen MT" charset="0"/>
                <a:ea typeface="MS PGothic" charset="0"/>
                <a:cs typeface="+mn-cs"/>
              </a:rPr>
              <a:t>Modified 3</a:t>
            </a:r>
            <a:r>
              <a:rPr lang="en-US" baseline="30000" dirty="0">
                <a:latin typeface="Tw Cen MT" charset="0"/>
                <a:ea typeface="MS PGothic" charset="0"/>
                <a:cs typeface="+mn-cs"/>
              </a:rPr>
              <a:t>rd</a:t>
            </a:r>
            <a:r>
              <a:rPr lang="en-US" dirty="0">
                <a:latin typeface="Tw Cen MT" charset="0"/>
                <a:ea typeface="MS PGothic" charset="0"/>
                <a:cs typeface="+mn-cs"/>
              </a:rPr>
              <a:t> sub-bullet on Russia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23</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endParaRPr lang="en-US" dirty="0">
              <a:latin typeface="Tw Cen MT" charset="0"/>
              <a:ea typeface="MS PGothic" charset="0"/>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24</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Tw Cen MT" charset="0"/>
                <a:ea typeface="MS PGothic" charset="0"/>
                <a:cs typeface="+mn-cs"/>
              </a:rPr>
              <a:t>Modified 3</a:t>
            </a:r>
            <a:r>
              <a:rPr lang="en-US" baseline="30000" dirty="0">
                <a:latin typeface="Tw Cen MT" charset="0"/>
                <a:ea typeface="MS PGothic" charset="0"/>
                <a:cs typeface="+mn-cs"/>
              </a:rPr>
              <a:t>rd</a:t>
            </a:r>
            <a:r>
              <a:rPr lang="en-US" dirty="0">
                <a:latin typeface="Tw Cen MT" charset="0"/>
                <a:ea typeface="MS PGothic" charset="0"/>
                <a:cs typeface="+mn-cs"/>
              </a:rPr>
              <a:t> sub-bullet on Russia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C16E2E0A-7F71-7C4E-AD38-199BB18CA4E3}" type="slidenum">
              <a:rPr lang="en-US" sz="1200">
                <a:latin typeface="Tw Cen MT Condensed Extra Bold"/>
              </a:rPr>
              <a:pPr/>
              <a:t>25</a:t>
            </a:fld>
            <a:endParaRPr lang="en-US" sz="1200" dirty="0">
              <a:latin typeface="Tw Cen MT Condensed Extra Bold"/>
            </a:endParaRPr>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26</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Tw Cen MT" charset="0"/>
                <a:ea typeface="MS PGothic" charset="0"/>
                <a:cs typeface="+mn-cs"/>
              </a:rPr>
              <a:t>Modified 3</a:t>
            </a:r>
            <a:r>
              <a:rPr lang="en-US" baseline="30000" dirty="0">
                <a:latin typeface="Tw Cen MT" charset="0"/>
                <a:ea typeface="MS PGothic" charset="0"/>
                <a:cs typeface="+mn-cs"/>
              </a:rPr>
              <a:t>rd</a:t>
            </a:r>
            <a:r>
              <a:rPr lang="en-US" dirty="0">
                <a:latin typeface="Tw Cen MT" charset="0"/>
                <a:ea typeface="MS PGothic" charset="0"/>
                <a:cs typeface="+mn-cs"/>
              </a:rPr>
              <a:t> sub-bullet on Russia</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27</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Tw Cen MT" charset="0"/>
                <a:ea typeface="MS PGothic" charset="0"/>
                <a:cs typeface="+mn-cs"/>
              </a:rPr>
              <a:t>Modified 3</a:t>
            </a:r>
            <a:r>
              <a:rPr lang="en-US" baseline="30000" dirty="0">
                <a:latin typeface="Tw Cen MT" charset="0"/>
                <a:ea typeface="MS PGothic" charset="0"/>
                <a:cs typeface="+mn-cs"/>
              </a:rPr>
              <a:t>rd</a:t>
            </a:r>
            <a:r>
              <a:rPr lang="en-US" dirty="0">
                <a:latin typeface="Tw Cen MT" charset="0"/>
                <a:ea typeface="MS PGothic" charset="0"/>
                <a:cs typeface="+mn-cs"/>
              </a:rPr>
              <a:t> sub-bullet on Russia</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28</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Tw Cen MT" charset="0"/>
                <a:ea typeface="MS PGothic" charset="0"/>
                <a:cs typeface="+mn-cs"/>
              </a:rPr>
              <a:t>Modified 3</a:t>
            </a:r>
            <a:r>
              <a:rPr lang="en-US" baseline="30000" dirty="0">
                <a:latin typeface="Tw Cen MT" charset="0"/>
                <a:ea typeface="MS PGothic" charset="0"/>
                <a:cs typeface="+mn-cs"/>
              </a:rPr>
              <a:t>rd</a:t>
            </a:r>
            <a:r>
              <a:rPr lang="en-US" dirty="0">
                <a:latin typeface="Tw Cen MT" charset="0"/>
                <a:ea typeface="MS PGothic" charset="0"/>
                <a:cs typeface="+mn-cs"/>
              </a:rPr>
              <a:t> sub-bullet on Russia</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29</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Tw Cen MT" charset="0"/>
                <a:ea typeface="MS PGothic" charset="0"/>
                <a:cs typeface="+mn-cs"/>
              </a:rPr>
              <a:t>Modified 3</a:t>
            </a:r>
            <a:r>
              <a:rPr lang="en-US" baseline="30000" dirty="0">
                <a:latin typeface="Tw Cen MT" charset="0"/>
                <a:ea typeface="MS PGothic" charset="0"/>
                <a:cs typeface="+mn-cs"/>
              </a:rPr>
              <a:t>rd</a:t>
            </a:r>
            <a:r>
              <a:rPr lang="en-US" dirty="0">
                <a:latin typeface="Tw Cen MT" charset="0"/>
                <a:ea typeface="MS PGothic" charset="0"/>
                <a:cs typeface="+mn-cs"/>
              </a:rPr>
              <a:t> sub-bullet on Russia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1852DC6A-2ADA-4446-97F3-49F2C66BFEB8}" type="slidenum">
              <a:rPr lang="en-US" altLang="en-US" sz="1200"/>
              <a:pPr/>
              <a:t>3</a:t>
            </a:fld>
            <a:endParaRPr lang="en-US" altLang="en-US" sz="120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w Cen MT" charset="0"/>
              <a:ea typeface="MS PGothic" charset="-128"/>
            </a:endParaRPr>
          </a:p>
          <a:p>
            <a:endParaRPr lang="en-US" altLang="en-US">
              <a:latin typeface="Tw Cen MT" charset="0"/>
              <a:ea typeface="MS PGothic" charset="-128"/>
            </a:endParaRPr>
          </a:p>
        </p:txBody>
      </p:sp>
    </p:spTree>
    <p:extLst>
      <p:ext uri="{BB962C8B-B14F-4D97-AF65-F5344CB8AC3E}">
        <p14:creationId xmlns:p14="http://schemas.microsoft.com/office/powerpoint/2010/main" val="975810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30</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Tw Cen MT" charset="0"/>
                <a:ea typeface="MS PGothic" charset="0"/>
                <a:cs typeface="+mn-cs"/>
              </a:rPr>
              <a:t>Modified 3</a:t>
            </a:r>
            <a:r>
              <a:rPr lang="en-US" baseline="30000" dirty="0">
                <a:latin typeface="Tw Cen MT" charset="0"/>
                <a:ea typeface="MS PGothic" charset="0"/>
                <a:cs typeface="+mn-cs"/>
              </a:rPr>
              <a:t>rd</a:t>
            </a:r>
            <a:r>
              <a:rPr lang="en-US" dirty="0">
                <a:latin typeface="Tw Cen MT" charset="0"/>
                <a:ea typeface="MS PGothic" charset="0"/>
                <a:cs typeface="+mn-cs"/>
              </a:rPr>
              <a:t> sub-bullet on Russia</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31</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Tw Cen MT" charset="0"/>
                <a:ea typeface="MS PGothic" charset="0"/>
                <a:cs typeface="+mn-cs"/>
              </a:rPr>
              <a:t>Modified 3</a:t>
            </a:r>
            <a:r>
              <a:rPr lang="en-US" baseline="30000" dirty="0">
                <a:latin typeface="Tw Cen MT" charset="0"/>
                <a:ea typeface="MS PGothic" charset="0"/>
                <a:cs typeface="+mn-cs"/>
              </a:rPr>
              <a:t>rd</a:t>
            </a:r>
            <a:r>
              <a:rPr lang="en-US" dirty="0">
                <a:latin typeface="Tw Cen MT" charset="0"/>
                <a:ea typeface="MS PGothic" charset="0"/>
                <a:cs typeface="+mn-cs"/>
              </a:rPr>
              <a:t> sub-bullet on Russia</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454A8766-6B10-1444-A3E0-490814CBB068}" type="slidenum">
              <a:rPr lang="en-US" sz="1200">
                <a:latin typeface="Tw Cen MT Condensed Extra Bold"/>
              </a:rPr>
              <a:pPr/>
              <a:t>32</a:t>
            </a:fld>
            <a:endParaRPr lang="en-US" sz="1200" dirty="0">
              <a:latin typeface="Tw Cen MT Condensed Extra Bold"/>
            </a:endParaRPr>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326A333A-61B0-B54D-8CE3-18A435E3952D}" type="slidenum">
              <a:rPr lang="en-US" sz="1200" smtClean="0">
                <a:latin typeface="Tw Cen MT Condensed Extra Bold"/>
              </a:rPr>
              <a:pPr>
                <a:defRPr/>
              </a:pPr>
              <a:t>33</a:t>
            </a:fld>
            <a:endParaRPr lang="en-US" sz="1200" dirty="0">
              <a:latin typeface="Tw Cen MT Condensed Extra Bold"/>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Tw Cen MT" charset="0"/>
                <a:ea typeface="MS PGothic" charset="0"/>
                <a:cs typeface="+mn-cs"/>
              </a:rPr>
              <a:t>Modified 3</a:t>
            </a:r>
            <a:r>
              <a:rPr lang="en-US" baseline="30000" dirty="0">
                <a:latin typeface="Tw Cen MT" charset="0"/>
                <a:ea typeface="MS PGothic" charset="0"/>
                <a:cs typeface="+mn-cs"/>
              </a:rPr>
              <a:t>rd</a:t>
            </a:r>
            <a:r>
              <a:rPr lang="en-US" dirty="0">
                <a:latin typeface="Tw Cen MT" charset="0"/>
                <a:ea typeface="MS PGothic" charset="0"/>
                <a:cs typeface="+mn-cs"/>
              </a:rPr>
              <a:t> sub-bullet on Russia</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97FCD6FD-76B0-AE44-B045-335BC10A5F5E}" type="slidenum">
              <a:rPr lang="en-US" sz="1200">
                <a:latin typeface="Tw Cen MT" charset="0"/>
              </a:rPr>
              <a:pPr/>
              <a:t>35</a:t>
            </a:fld>
            <a:endParaRPr lang="en-US" sz="1200">
              <a:latin typeface="Tw Cen MT" charset="0"/>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97FCD6FD-76B0-AE44-B045-335BC10A5F5E}" type="slidenum">
              <a:rPr lang="en-US" sz="1200">
                <a:latin typeface="Tw Cen MT" charset="0"/>
              </a:rPr>
              <a:pPr/>
              <a:t>36</a:t>
            </a:fld>
            <a:endParaRPr lang="en-US" sz="1200">
              <a:latin typeface="Tw Cen MT" charset="0"/>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6E281D8D-A5B0-394B-AA1B-17A2B632CC59}" type="slidenum">
              <a:rPr lang="en-US" sz="1200">
                <a:latin typeface="Tw Cen MT" charset="0"/>
                <a:ea typeface="MS PGothic" charset="0"/>
                <a:cs typeface="MS PGothic" charset="0"/>
              </a:rPr>
              <a:pPr/>
              <a:t>39</a:t>
            </a:fld>
            <a:endParaRPr lang="en-US" sz="1200">
              <a:latin typeface="Tw Cen MT" charset="0"/>
              <a:ea typeface="MS PGothic" charset="0"/>
              <a:cs typeface="MS PGothic" charset="0"/>
            </a:endParaRPr>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37931725" indent="-37474525">
              <a:defRPr sz="2400">
                <a:solidFill>
                  <a:srgbClr val="000000"/>
                </a:solidFill>
                <a:latin typeface="Times New Roman" charset="0"/>
                <a:ea typeface="ＭＳ Ｐゴシック" charset="0"/>
              </a:defRPr>
            </a:lvl2pPr>
            <a:lvl3pPr>
              <a:defRPr sz="2400">
                <a:solidFill>
                  <a:srgbClr val="000000"/>
                </a:solidFill>
                <a:latin typeface="Times New Roman" charset="0"/>
                <a:ea typeface="ＭＳ Ｐゴシック" charset="0"/>
              </a:defRPr>
            </a:lvl3pPr>
            <a:lvl4pPr>
              <a:defRPr sz="2400">
                <a:solidFill>
                  <a:srgbClr val="000000"/>
                </a:solidFill>
                <a:latin typeface="Times New Roman" charset="0"/>
                <a:ea typeface="ＭＳ Ｐゴシック" charset="0"/>
              </a:defRPr>
            </a:lvl4pPr>
            <a:lvl5pPr>
              <a:defRPr sz="2400">
                <a:solidFill>
                  <a:srgbClr val="000000"/>
                </a:solidFill>
                <a:latin typeface="Times New Roman" charset="0"/>
                <a:ea typeface="ＭＳ Ｐゴシック" charset="0"/>
              </a:defRPr>
            </a:lvl5pPr>
            <a:lvl6pPr marL="457200" eaLnBrk="0" fontAlgn="base" hangingPunct="0">
              <a:spcBef>
                <a:spcPct val="0"/>
              </a:spcBef>
              <a:spcAft>
                <a:spcPct val="0"/>
              </a:spcAft>
              <a:defRPr sz="2400">
                <a:solidFill>
                  <a:srgbClr val="000000"/>
                </a:solidFill>
                <a:latin typeface="Times New Roman" charset="0"/>
                <a:ea typeface="ＭＳ Ｐゴシック" charset="0"/>
              </a:defRPr>
            </a:lvl6pPr>
            <a:lvl7pPr marL="914400" eaLnBrk="0" fontAlgn="base" hangingPunct="0">
              <a:spcBef>
                <a:spcPct val="0"/>
              </a:spcBef>
              <a:spcAft>
                <a:spcPct val="0"/>
              </a:spcAft>
              <a:defRPr sz="2400">
                <a:solidFill>
                  <a:srgbClr val="000000"/>
                </a:solidFill>
                <a:latin typeface="Times New Roman" charset="0"/>
                <a:ea typeface="ＭＳ Ｐゴシック" charset="0"/>
              </a:defRPr>
            </a:lvl7pPr>
            <a:lvl8pPr marL="1371600" eaLnBrk="0" fontAlgn="base" hangingPunct="0">
              <a:spcBef>
                <a:spcPct val="0"/>
              </a:spcBef>
              <a:spcAft>
                <a:spcPct val="0"/>
              </a:spcAft>
              <a:defRPr sz="2400">
                <a:solidFill>
                  <a:srgbClr val="000000"/>
                </a:solidFill>
                <a:latin typeface="Times New Roman" charset="0"/>
                <a:ea typeface="ＭＳ Ｐゴシック" charset="0"/>
              </a:defRPr>
            </a:lvl8pPr>
            <a:lvl9pPr marL="1828800" eaLnBrk="0" fontAlgn="base" hangingPunct="0">
              <a:spcBef>
                <a:spcPct val="0"/>
              </a:spcBef>
              <a:spcAft>
                <a:spcPct val="0"/>
              </a:spcAft>
              <a:defRPr sz="2400">
                <a:solidFill>
                  <a:srgbClr val="000000"/>
                </a:solidFill>
                <a:latin typeface="Times New Roman" charset="0"/>
                <a:ea typeface="ＭＳ Ｐゴシック" charset="0"/>
              </a:defRPr>
            </a:lvl9pPr>
          </a:lstStyle>
          <a:p>
            <a:pPr>
              <a:defRPr/>
            </a:pPr>
            <a:fld id="{9EFE0C49-0D17-304A-B469-AC56621BCC4F}" type="slidenum">
              <a:rPr lang="en-US" sz="1200" smtClean="0">
                <a:latin typeface="Tw Cen MT Condensed Extra Bold"/>
              </a:rPr>
              <a:pPr>
                <a:defRPr/>
              </a:pPr>
              <a:t>40</a:t>
            </a:fld>
            <a:endParaRPr lang="en-US" sz="1200" dirty="0">
              <a:latin typeface="Tw Cen MT Condensed Extra Bold"/>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97FCD6FD-76B0-AE44-B045-335BC10A5F5E}" type="slidenum">
              <a:rPr lang="en-US" sz="1200">
                <a:latin typeface="Tw Cen MT" charset="0"/>
              </a:rPr>
              <a:pPr/>
              <a:t>42</a:t>
            </a:fld>
            <a:endParaRPr lang="en-US" sz="1200">
              <a:latin typeface="Tw Cen MT" charset="0"/>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8ABF54A-7744-0D46-875E-33C7F95C1AB6}" type="slidenum">
              <a:rPr lang="en-US"/>
              <a:pPr>
                <a:defRPr/>
              </a:pPr>
              <a:t>43</a:t>
            </a:fld>
            <a:endParaRPr lang="en-US" dirty="0"/>
          </a:p>
        </p:txBody>
      </p:sp>
      <p:sp>
        <p:nvSpPr>
          <p:cNvPr id="17510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75107" name="Rectangle 3"/>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4</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586534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F9D47A5-F548-C246-BBAD-EFA8509DEA24}" type="slidenum">
              <a:rPr lang="en-US"/>
              <a:pPr>
                <a:defRPr/>
              </a:pPr>
              <a:t>44</a:t>
            </a:fld>
            <a:endParaRPr lang="en-US" dirty="0"/>
          </a:p>
        </p:txBody>
      </p:sp>
      <p:sp>
        <p:nvSpPr>
          <p:cNvPr id="19149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91491" name="Rectangle 3"/>
          <p:cNvSpPr>
            <a:spLocks noGrp="1" noChangeArrowheads="1"/>
          </p:cNvSpPr>
          <p:nvPr>
            <p:ph type="body" idx="1"/>
          </p:nvPr>
        </p:nvSpPr>
        <p:spPr>
          <a:xfrm>
            <a:off x="914400" y="4343400"/>
            <a:ext cx="5029200" cy="4114800"/>
          </a:xfrm>
        </p:spPr>
        <p:txBody>
          <a:bodyPr/>
          <a:lstStyle/>
          <a:p>
            <a:pPr>
              <a:defRPr/>
            </a:pPr>
            <a:endParaRPr lang="en-US" dirty="0">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174C884-48D0-DA41-9B62-2B469C6621C1}" type="slidenum">
              <a:rPr lang="en-US"/>
              <a:pPr>
                <a:defRPr/>
              </a:pPr>
              <a:t>45</a:t>
            </a:fld>
            <a:endParaRPr lang="en-US" dirty="0"/>
          </a:p>
        </p:txBody>
      </p:sp>
      <p:sp>
        <p:nvSpPr>
          <p:cNvPr id="17715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77155" name="Rectangle 3"/>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0FE18E6C-A493-E045-8690-CB889D638B4F}" type="slidenum">
              <a:rPr lang="en-US" sz="1200" smtClean="0">
                <a:latin typeface="Tw Cen MT Condensed Extra Bold"/>
              </a:rPr>
              <a:pPr>
                <a:defRPr/>
              </a:pPr>
              <a:t>46</a:t>
            </a:fld>
            <a:endParaRPr lang="en-US" sz="1200" dirty="0">
              <a:latin typeface="Tw Cen MT Condensed Extra Bold"/>
            </a:endParaRPr>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endParaRPr lang="en-US" dirty="0">
              <a:latin typeface="Tw Cen MT" charset="0"/>
              <a:ea typeface="MS PGothic" charset="0"/>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98E2AC7C-20CB-AE44-87F0-B40D111D65E1}" type="slidenum">
              <a:rPr lang="en-US" sz="1200" smtClean="0">
                <a:latin typeface="Tw Cen MT Condensed Extra Bold"/>
              </a:rPr>
              <a:pPr>
                <a:defRPr/>
              </a:pPr>
              <a:t>47</a:t>
            </a:fld>
            <a:endParaRPr lang="en-US" sz="1200" dirty="0">
              <a:latin typeface="Tw Cen MT Condensed Extra Bold"/>
            </a:endParaRPr>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endParaRPr lang="en-US" dirty="0">
              <a:latin typeface="Tw Cen MT" charset="0"/>
              <a:ea typeface="MS PGothic" charset="0"/>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6735206-AE40-8F42-A4F5-45BB05F51E88}" type="slidenum">
              <a:rPr lang="en-US"/>
              <a:pPr>
                <a:defRPr/>
              </a:pPr>
              <a:t>48</a:t>
            </a:fld>
            <a:endParaRPr lang="en-US" dirty="0"/>
          </a:p>
        </p:txBody>
      </p:sp>
      <p:sp>
        <p:nvSpPr>
          <p:cNvPr id="18637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86371" name="Rectangle 3"/>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fld id="{D4EF3AD5-BFDC-D24D-BF78-A5B1D67A014E}" type="slidenum">
              <a:rPr lang="en-US" sz="1200">
                <a:latin typeface="Tw Cen MT Condensed Extra Bold"/>
                <a:ea typeface="ＭＳ Ｐゴシック" charset="0"/>
                <a:cs typeface="ＭＳ Ｐゴシック" charset="0"/>
              </a:rPr>
              <a:pPr/>
              <a:t>49</a:t>
            </a:fld>
            <a:endParaRPr lang="en-US" sz="1200" dirty="0">
              <a:latin typeface="Tw Cen MT Condensed Extra Bold"/>
              <a:ea typeface="ＭＳ Ｐゴシック" charset="0"/>
              <a:cs typeface="ＭＳ Ｐゴシック" charset="0"/>
            </a:endParaRPr>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a typeface="MS PGothic" charset="0"/>
            </a:endParaRPr>
          </a:p>
          <a:p>
            <a:endParaRPr lang="en-US">
              <a:latin typeface="Tw Cen MT" charset="0"/>
              <a:ea typeface="MS PGothic"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fld id="{FB257AEF-17B9-734D-83D9-DB66A0EBD9E9}" type="slidenum">
              <a:rPr lang="en-US" sz="1200">
                <a:latin typeface="Tw Cen MT Condensed Extra Bold"/>
                <a:ea typeface="ＭＳ Ｐゴシック" charset="0"/>
                <a:cs typeface="ＭＳ Ｐゴシック" charset="0"/>
              </a:rPr>
              <a:pPr/>
              <a:t>50</a:t>
            </a:fld>
            <a:endParaRPr lang="en-US" sz="1200" dirty="0">
              <a:latin typeface="Tw Cen MT Condensed Extra Bold"/>
              <a:ea typeface="ＭＳ Ｐゴシック" charset="0"/>
              <a:cs typeface="ＭＳ Ｐゴシック" charset="0"/>
            </a:endParaRPr>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a typeface="MS PGothic" charset="0"/>
            </a:endParaRPr>
          </a:p>
          <a:p>
            <a:endParaRPr lang="en-US">
              <a:latin typeface="Tw Cen MT" charset="0"/>
              <a:ea typeface="MS PGothic"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fld id="{6039A791-54F1-9B41-BAB9-22BE2BD1C369}" type="slidenum">
              <a:rPr lang="en-US" sz="1200">
                <a:latin typeface="Tw Cen MT Condensed Extra Bold" charset="0"/>
                <a:ea typeface="ＭＳ Ｐゴシック" charset="0"/>
                <a:cs typeface="ＭＳ Ｐゴシック" charset="0"/>
              </a:rPr>
              <a:pPr/>
              <a:t>51</a:t>
            </a:fld>
            <a:endParaRPr lang="en-US" sz="1200">
              <a:latin typeface="Tw Cen MT Condensed Extra Bold" charset="0"/>
              <a:ea typeface="ＭＳ Ｐゴシック" charset="0"/>
              <a:cs typeface="ＭＳ Ｐゴシック" charset="0"/>
            </a:endParaRPr>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ondensed Extra Bold" charset="0"/>
              <a:ea typeface="ＭＳ Ｐゴシック" charset="0"/>
              <a:cs typeface="ＭＳ Ｐゴシック"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EAC404D-9988-7044-94F6-0DA10AEC1123}" type="slidenum">
              <a:rPr lang="en-US"/>
              <a:pPr>
                <a:defRPr/>
              </a:pPr>
              <a:t>52</a:t>
            </a:fld>
            <a:endParaRPr lang="en-US" dirty="0"/>
          </a:p>
        </p:txBody>
      </p:sp>
      <p:sp>
        <p:nvSpPr>
          <p:cNvPr id="1955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95587" name="Rectangle 3"/>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EAC404D-9988-7044-94F6-0DA10AEC1123}" type="slidenum">
              <a:rPr lang="en-US"/>
              <a:pPr>
                <a:defRPr/>
              </a:pPr>
              <a:t>53</a:t>
            </a:fld>
            <a:endParaRPr lang="en-US" dirty="0"/>
          </a:p>
        </p:txBody>
      </p:sp>
      <p:sp>
        <p:nvSpPr>
          <p:cNvPr id="1955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95587" name="Rectangle 3"/>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5</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17728937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C8B054C-0D18-7F46-BD07-50886F926966}" type="slidenum">
              <a:rPr lang="en-US"/>
              <a:pPr>
                <a:defRPr/>
              </a:pPr>
              <a:t>54</a:t>
            </a:fld>
            <a:endParaRPr lang="en-US" dirty="0"/>
          </a:p>
        </p:txBody>
      </p:sp>
      <p:sp>
        <p:nvSpPr>
          <p:cNvPr id="21913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19139" name="Rectangle 3"/>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DA03B6A-084D-AB43-BE47-CC3777B49322}" type="slidenum">
              <a:rPr lang="en-US"/>
              <a:pPr>
                <a:defRPr/>
              </a:pPr>
              <a:t>55</a:t>
            </a:fld>
            <a:endParaRPr lang="en-US" dirty="0"/>
          </a:p>
        </p:txBody>
      </p:sp>
      <p:sp>
        <p:nvSpPr>
          <p:cNvPr id="2017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01731" name="Rectangle 3"/>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F168D909-C6AC-8247-AB7C-706C8DA81ADF}" type="slidenum">
              <a:rPr lang="en-US" sz="1200">
                <a:latin typeface="Tw Cen MT Condensed Extra Bold"/>
              </a:rPr>
              <a:pPr/>
              <a:t>56</a:t>
            </a:fld>
            <a:endParaRPr lang="en-US" sz="1200" dirty="0">
              <a:latin typeface="Tw Cen MT Condensed Extra Bold"/>
            </a:endParaRPr>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a:p>
            <a:endParaRPr lang="en-US">
              <a:latin typeface="Tw Cen MT"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59527942-D948-4A4B-8F8A-AAA221B63631}" type="slidenum">
              <a:rPr lang="en-US" sz="1200">
                <a:latin typeface="Tw Cen MT Condensed Extra Bold"/>
              </a:rPr>
              <a:pPr/>
              <a:t>57</a:t>
            </a:fld>
            <a:endParaRPr lang="en-US" sz="1200" dirty="0">
              <a:latin typeface="Tw Cen MT Condensed Extra Bold"/>
            </a:endParaRPr>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EAB29E98-F779-FA4E-87A2-3D87BBAE9575}" type="slidenum">
              <a:rPr lang="en-US" sz="1200">
                <a:latin typeface="Tw Cen MT Condensed Extra Bold"/>
              </a:rPr>
              <a:pPr/>
              <a:t>58</a:t>
            </a:fld>
            <a:endParaRPr lang="en-US" sz="1200" dirty="0">
              <a:latin typeface="Tw Cen MT Condensed Extra Bold"/>
            </a:endParaRP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453817FC-2919-0640-B474-803D31C1EC7F}" type="slidenum">
              <a:rPr lang="en-US" sz="1200">
                <a:latin typeface="Tw Cen MT Condensed Extra Bold"/>
              </a:rPr>
              <a:pPr/>
              <a:t>59</a:t>
            </a:fld>
            <a:endParaRPr lang="en-US" sz="1200" dirty="0">
              <a:latin typeface="Tw Cen MT Condensed Extra Bold"/>
            </a:endParaRPr>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Tw Cen MT" charset="0"/>
              </a:rPr>
              <a:t>Modified 3</a:t>
            </a:r>
            <a:r>
              <a:rPr lang="en-US" baseline="30000">
                <a:latin typeface="Tw Cen MT" charset="0"/>
              </a:rPr>
              <a:t>rd</a:t>
            </a:r>
            <a:r>
              <a:rPr lang="en-US">
                <a:latin typeface="Tw Cen MT" charset="0"/>
              </a:rPr>
              <a:t> sub-bullet on Russia</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147DD128-AC30-1147-8672-E17F66DA4672}" type="slidenum">
              <a:rPr lang="en-US" sz="1200">
                <a:latin typeface="Tw Cen MT Condensed Extra Bold"/>
              </a:rPr>
              <a:pPr/>
              <a:t>60</a:t>
            </a:fld>
            <a:endParaRPr lang="en-US" sz="1200" dirty="0">
              <a:latin typeface="Tw Cen MT Condensed Extra Bold"/>
            </a:endParaRPr>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Tw Cen MT" charset="0"/>
              </a:rPr>
              <a:t>Modified 3</a:t>
            </a:r>
            <a:r>
              <a:rPr lang="en-US" baseline="30000">
                <a:latin typeface="Tw Cen MT" charset="0"/>
              </a:rPr>
              <a:t>rd</a:t>
            </a:r>
            <a:r>
              <a:rPr lang="en-US">
                <a:latin typeface="Tw Cen MT" charset="0"/>
              </a:rPr>
              <a:t> sub-bullet on Russia</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5992E8CF-4B58-1643-8058-66B789453542}" type="slidenum">
              <a:rPr lang="en-US" sz="1200">
                <a:latin typeface="Tw Cen MT" charset="0"/>
              </a:rPr>
              <a:pPr/>
              <a:t>61</a:t>
            </a:fld>
            <a:endParaRPr lang="en-US" sz="1200">
              <a:latin typeface="Tw Cen MT" charset="0"/>
            </a:endParaRPr>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Tw Cen MT" charset="0"/>
              </a:rPr>
              <a:t>Modified next-to-last sub-bullet</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642D030E-757C-6C4D-BFD1-4165F7F10437}" type="slidenum">
              <a:rPr lang="en-US" sz="1200">
                <a:latin typeface="Tw Cen MT Condensed Extra Bold"/>
              </a:rPr>
              <a:pPr/>
              <a:t>62</a:t>
            </a:fld>
            <a:endParaRPr lang="en-US" sz="1200" dirty="0">
              <a:latin typeface="Tw Cen MT Condensed Extra Bold"/>
            </a:endParaRP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6</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1285101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defRPr/>
            </a:pPr>
            <a:fld id="{F63B8845-8AA2-9B45-BBFE-926C09CA037E}" type="slidenum">
              <a:rPr lang="en-US" sz="1200" smtClean="0">
                <a:latin typeface="Tw Cen MT Condensed Extra Bold"/>
              </a:rPr>
              <a:pPr>
                <a:defRPr/>
              </a:pPr>
              <a:t>7</a:t>
            </a:fld>
            <a:endParaRPr lang="en-US" sz="1200" dirty="0">
              <a:latin typeface="Tw Cen MT Condensed Extra Bold"/>
            </a:endParaRPr>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endParaRPr lang="en-US" dirty="0">
              <a:latin typeface="Tw Cen MT" charset="0"/>
              <a:ea typeface="MS PGothic" charset="0"/>
              <a:cs typeface="+mn-cs"/>
            </a:endParaRPr>
          </a:p>
        </p:txBody>
      </p:sp>
    </p:spTree>
    <p:extLst>
      <p:ext uri="{BB962C8B-B14F-4D97-AF65-F5344CB8AC3E}">
        <p14:creationId xmlns:p14="http://schemas.microsoft.com/office/powerpoint/2010/main" val="1111639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2B2C8318-9E1D-3247-BD79-8A06F051C678}" type="slidenum">
              <a:rPr lang="en-US" altLang="en-US" sz="1200">
                <a:ea typeface="ＭＳ Ｐゴシック" charset="-128"/>
                <a:cs typeface="ＭＳ Ｐゴシック" charset="-128"/>
              </a:rPr>
              <a:pPr/>
              <a:t>8</a:t>
            </a:fld>
            <a:endParaRPr lang="en-US" altLang="en-US" sz="1200">
              <a:ea typeface="ＭＳ Ｐゴシック" charset="-128"/>
              <a:cs typeface="ＭＳ Ｐゴシック" charset="-128"/>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w Cen MT" charset="0"/>
              <a:ea typeface="MS PGothic" charset="-128"/>
            </a:endParaRPr>
          </a:p>
        </p:txBody>
      </p:sp>
    </p:spTree>
    <p:extLst>
      <p:ext uri="{BB962C8B-B14F-4D97-AF65-F5344CB8AC3E}">
        <p14:creationId xmlns:p14="http://schemas.microsoft.com/office/powerpoint/2010/main" val="1352759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5FAC36D-E4EC-144D-9FDF-3AD2CE7F15D1}" type="slidenum">
              <a:rPr lang="en-US" sz="1200"/>
              <a:pPr/>
              <a:t>9</a:t>
            </a:fld>
            <a:endParaRPr lang="en-US" sz="120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Tw Cen MT" charset="0"/>
            </a:endParaRPr>
          </a:p>
        </p:txBody>
      </p:sp>
    </p:spTree>
    <p:extLst>
      <p:ext uri="{BB962C8B-B14F-4D97-AF65-F5344CB8AC3E}">
        <p14:creationId xmlns:p14="http://schemas.microsoft.com/office/powerpoint/2010/main" val="14067630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326563"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latin typeface="Tw Cen MT Condensed Extra Bold"/>
            </a:endParaRPr>
          </a:p>
        </p:txBody>
      </p:sp>
      <p:sp>
        <p:nvSpPr>
          <p:cNvPr id="5" name="Rectangle 4"/>
          <p:cNvSpPr/>
          <p:nvPr/>
        </p:nvSpPr>
        <p:spPr>
          <a:xfrm>
            <a:off x="-9525" y="6053138"/>
            <a:ext cx="229393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latin typeface="Tw Cen MT Condensed Extra Bold"/>
            </a:endParaRPr>
          </a:p>
        </p:txBody>
      </p:sp>
      <p:sp>
        <p:nvSpPr>
          <p:cNvPr id="6" name="Rectangle 5"/>
          <p:cNvSpPr/>
          <p:nvPr/>
        </p:nvSpPr>
        <p:spPr>
          <a:xfrm>
            <a:off x="2406650" y="6043613"/>
            <a:ext cx="691991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latin typeface="Tw Cen MT Condensed Extra Bold"/>
            </a:endParaRPr>
          </a:p>
        </p:txBody>
      </p:sp>
      <p:sp>
        <p:nvSpPr>
          <p:cNvPr id="8" name="Title 7"/>
          <p:cNvSpPr>
            <a:spLocks noGrp="1"/>
          </p:cNvSpPr>
          <p:nvPr>
            <p:ph type="ctrTitle"/>
          </p:nvPr>
        </p:nvSpPr>
        <p:spPr>
          <a:xfrm>
            <a:off x="2409362" y="4038601"/>
            <a:ext cx="6606315"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409362" y="6050037"/>
            <a:ext cx="683948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77788" y="6069013"/>
            <a:ext cx="2098675" cy="685800"/>
          </a:xfrm>
        </p:spPr>
        <p:txBody>
          <a:bodyPr>
            <a:noAutofit/>
          </a:bodyPr>
          <a:lstStyle>
            <a:lvl1pPr algn="ctr">
              <a:defRPr sz="2000">
                <a:solidFill>
                  <a:srgbClr val="FFFFFF"/>
                </a:solidFill>
              </a:defRPr>
            </a:lvl1pPr>
          </a:lstStyle>
          <a:p>
            <a:pPr>
              <a:defRPr/>
            </a:pPr>
            <a:endParaRPr lang="en-US"/>
          </a:p>
        </p:txBody>
      </p:sp>
      <p:sp>
        <p:nvSpPr>
          <p:cNvPr id="10" name="Footer Placeholder 16"/>
          <p:cNvSpPr>
            <a:spLocks noGrp="1"/>
          </p:cNvSpPr>
          <p:nvPr>
            <p:ph type="ftr" sz="quarter" idx="11"/>
          </p:nvPr>
        </p:nvSpPr>
        <p:spPr>
          <a:xfrm>
            <a:off x="2127250" y="236538"/>
            <a:ext cx="5984875" cy="365125"/>
          </a:xfrm>
        </p:spPr>
        <p:txBody>
          <a:bodyPr/>
          <a:lstStyle>
            <a:lvl1pPr algn="r">
              <a:defRPr>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161338" y="228600"/>
            <a:ext cx="854075" cy="381000"/>
          </a:xfrm>
        </p:spPr>
        <p:txBody>
          <a:bodyPr/>
          <a:lstStyle>
            <a:lvl1pPr>
              <a:defRPr>
                <a:solidFill>
                  <a:schemeClr val="tx2"/>
                </a:solidFill>
              </a:defRPr>
            </a:lvl1pPr>
          </a:lstStyle>
          <a:p>
            <a:pPr>
              <a:defRPr/>
            </a:pPr>
            <a:fld id="{E9838685-4D40-4D42-9EEF-8012B30C132A}" type="slidenum">
              <a:rPr lang="en-US"/>
              <a:pPr>
                <a:defRPr/>
              </a:pPr>
              <a:t>‹#›</a:t>
            </a:fld>
            <a:endParaRPr lang="en-US" dirty="0"/>
          </a:p>
        </p:txBody>
      </p:sp>
    </p:spTree>
    <p:extLst>
      <p:ext uri="{BB962C8B-B14F-4D97-AF65-F5344CB8AC3E}">
        <p14:creationId xmlns:p14="http://schemas.microsoft.com/office/powerpoint/2010/main" val="275413122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388938" y="266700"/>
            <a:ext cx="7927975" cy="1104900"/>
          </a:xfrm>
        </p:spPr>
        <p:txBody>
          <a:bodyPr/>
          <a:lstStyle/>
          <a:p>
            <a:r>
              <a:rPr lang="en-US"/>
              <a:t>Click to edit Master title style</a:t>
            </a:r>
          </a:p>
        </p:txBody>
      </p:sp>
      <p:sp>
        <p:nvSpPr>
          <p:cNvPr id="3" name="ClipArt Placeholder 2"/>
          <p:cNvSpPr>
            <a:spLocks noGrp="1"/>
          </p:cNvSpPr>
          <p:nvPr>
            <p:ph type="clipArt" sz="half" idx="1"/>
          </p:nvPr>
        </p:nvSpPr>
        <p:spPr>
          <a:xfrm>
            <a:off x="1009650" y="1676400"/>
            <a:ext cx="3865563" cy="4114800"/>
          </a:xfrm>
        </p:spPr>
        <p:txBody>
          <a:bodyPr/>
          <a:lstStyle/>
          <a:p>
            <a:pPr lvl="0"/>
            <a:endParaRPr lang="en-US" noProof="0" dirty="0"/>
          </a:p>
        </p:txBody>
      </p:sp>
      <p:sp>
        <p:nvSpPr>
          <p:cNvPr id="4" name="Text Placeholder 3"/>
          <p:cNvSpPr>
            <a:spLocks noGrp="1"/>
          </p:cNvSpPr>
          <p:nvPr>
            <p:ph type="body" sz="half" idx="2"/>
          </p:nvPr>
        </p:nvSpPr>
        <p:spPr>
          <a:xfrm>
            <a:off x="5027613" y="1676400"/>
            <a:ext cx="386556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endParaRPr lang="en-US"/>
          </a:p>
        </p:txBody>
      </p:sp>
      <p:sp>
        <p:nvSpPr>
          <p:cNvPr id="7" name="Rectangle 4"/>
          <p:cNvSpPr>
            <a:spLocks noGrp="1" noChangeArrowheads="1"/>
          </p:cNvSpPr>
          <p:nvPr>
            <p:ph type="sldNum" sz="quarter" idx="12"/>
          </p:nvPr>
        </p:nvSpPr>
        <p:spPr>
          <a:ln/>
        </p:spPr>
        <p:txBody>
          <a:bodyPr/>
          <a:lstStyle>
            <a:lvl1pPr>
              <a:defRPr/>
            </a:lvl1pPr>
          </a:lstStyle>
          <a:p>
            <a:pPr>
              <a:defRPr/>
            </a:pPr>
            <a:fld id="{DAFE8343-FE5D-3E41-90AC-DC66E23F8210}" type="slidenum">
              <a:rPr lang="en-US"/>
              <a:pPr>
                <a:defRPr/>
              </a:pPr>
              <a:t>‹#›</a:t>
            </a:fld>
            <a:endParaRPr lang="en-US" dirty="0"/>
          </a:p>
        </p:txBody>
      </p:sp>
    </p:spTree>
    <p:extLst>
      <p:ext uri="{BB962C8B-B14F-4D97-AF65-F5344CB8AC3E}">
        <p14:creationId xmlns:p14="http://schemas.microsoft.com/office/powerpoint/2010/main" val="3043734269"/>
      </p:ext>
    </p:extLst>
  </p:cSld>
  <p:clrMapOvr>
    <a:masterClrMapping/>
  </p:clrMapOvr>
  <p:transition>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388938" y="266701"/>
            <a:ext cx="7927976" cy="1104900"/>
          </a:xfrm>
        </p:spPr>
        <p:txBody>
          <a:bodyPr/>
          <a:lstStyle/>
          <a:p>
            <a:r>
              <a:rPr lang="en-US"/>
              <a:t>Click to edit Master title style</a:t>
            </a:r>
          </a:p>
        </p:txBody>
      </p:sp>
      <p:sp>
        <p:nvSpPr>
          <p:cNvPr id="3" name="Text Placeholder 2"/>
          <p:cNvSpPr>
            <a:spLocks noGrp="1"/>
          </p:cNvSpPr>
          <p:nvPr>
            <p:ph type="body" sz="half" idx="1"/>
          </p:nvPr>
        </p:nvSpPr>
        <p:spPr>
          <a:xfrm>
            <a:off x="1009650" y="1676400"/>
            <a:ext cx="3865563"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027613" y="1676400"/>
            <a:ext cx="3865563" cy="4114800"/>
          </a:xfrm>
        </p:spPr>
        <p:txBody>
          <a:bodyPr>
            <a:normAutofit/>
          </a:bodyPr>
          <a:lstStyle/>
          <a:p>
            <a:pPr lvl="0"/>
            <a:endParaRPr lang="en-US" noProof="0" dirty="0"/>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CE04C3A3-5F99-EE4C-9906-6A5674670A42}" type="slidenum">
              <a:rPr lang="en-US"/>
              <a:pPr>
                <a:defRPr/>
              </a:pPr>
              <a:t>‹#›</a:t>
            </a:fld>
            <a:endParaRPr lang="en-US" dirty="0"/>
          </a:p>
        </p:txBody>
      </p:sp>
    </p:spTree>
    <p:extLst>
      <p:ext uri="{BB962C8B-B14F-4D97-AF65-F5344CB8AC3E}">
        <p14:creationId xmlns:p14="http://schemas.microsoft.com/office/powerpoint/2010/main" val="3840584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8938" y="266700"/>
            <a:ext cx="7927975" cy="1104900"/>
          </a:xfrm>
        </p:spPr>
        <p:txBody>
          <a:bodyPr/>
          <a:lstStyle/>
          <a:p>
            <a:r>
              <a:rPr lang="en-US"/>
              <a:t>Click to edit Master title style</a:t>
            </a:r>
          </a:p>
        </p:txBody>
      </p:sp>
      <p:sp>
        <p:nvSpPr>
          <p:cNvPr id="3" name="Text Placeholder 2"/>
          <p:cNvSpPr>
            <a:spLocks noGrp="1"/>
          </p:cNvSpPr>
          <p:nvPr>
            <p:ph type="body" sz="half" idx="1"/>
          </p:nvPr>
        </p:nvSpPr>
        <p:spPr>
          <a:xfrm>
            <a:off x="1009650" y="1676400"/>
            <a:ext cx="3865563"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7613" y="1676400"/>
            <a:ext cx="386556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D5D5F5CE-088E-334E-896A-364F33034C6C}" type="slidenum">
              <a:rPr lang="en-US"/>
              <a:pPr>
                <a:defRPr/>
              </a:pPr>
              <a:t>‹#›</a:t>
            </a:fld>
            <a:endParaRPr lang="en-US"/>
          </a:p>
        </p:txBody>
      </p:sp>
    </p:spTree>
    <p:extLst>
      <p:ext uri="{BB962C8B-B14F-4D97-AF65-F5344CB8AC3E}">
        <p14:creationId xmlns:p14="http://schemas.microsoft.com/office/powerpoint/2010/main" val="2319584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880" y="228600"/>
            <a:ext cx="8316185" cy="990600"/>
          </a:xfrm>
        </p:spPr>
        <p:txBody>
          <a:bodyPr/>
          <a:lstStyle/>
          <a:p>
            <a:r>
              <a:rPr lang="en-US"/>
              <a:t>Click to edit Master title style</a:t>
            </a:r>
          </a:p>
        </p:txBody>
      </p:sp>
      <p:sp>
        <p:nvSpPr>
          <p:cNvPr id="8" name="Content Placeholder 7"/>
          <p:cNvSpPr>
            <a:spLocks noGrp="1"/>
          </p:cNvSpPr>
          <p:nvPr>
            <p:ph sz="quarter" idx="1"/>
          </p:nvPr>
        </p:nvSpPr>
        <p:spPr>
          <a:xfrm>
            <a:off x="624880" y="1600200"/>
            <a:ext cx="831618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EE9B65C-A2F4-DE41-A344-01017070889D}" type="slidenum">
              <a:rPr lang="en-US"/>
              <a:pPr>
                <a:defRPr/>
              </a:pPr>
              <a:t>‹#›</a:t>
            </a:fld>
            <a:endParaRPr lang="en-US" dirty="0"/>
          </a:p>
        </p:txBody>
      </p:sp>
    </p:spTree>
    <p:extLst>
      <p:ext uri="{BB962C8B-B14F-4D97-AF65-F5344CB8AC3E}">
        <p14:creationId xmlns:p14="http://schemas.microsoft.com/office/powerpoint/2010/main" val="1882726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326563"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latin typeface="Tw Cen MT Condensed Extra Bold"/>
            </a:endParaRPr>
          </a:p>
        </p:txBody>
      </p:sp>
      <p:sp>
        <p:nvSpPr>
          <p:cNvPr id="5" name="Rectangle 4"/>
          <p:cNvSpPr/>
          <p:nvPr/>
        </p:nvSpPr>
        <p:spPr>
          <a:xfrm>
            <a:off x="0" y="1600200"/>
            <a:ext cx="13208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latin typeface="Tw Cen MT Condensed Extra Bold"/>
            </a:endParaRPr>
          </a:p>
        </p:txBody>
      </p:sp>
      <p:sp>
        <p:nvSpPr>
          <p:cNvPr id="6" name="Rectangle 5"/>
          <p:cNvSpPr/>
          <p:nvPr/>
        </p:nvSpPr>
        <p:spPr>
          <a:xfrm>
            <a:off x="1398588" y="1600200"/>
            <a:ext cx="7927975"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latin typeface="Tw Cen MT Condensed Extra Bold"/>
            </a:endParaRPr>
          </a:p>
        </p:txBody>
      </p:sp>
      <p:sp>
        <p:nvSpPr>
          <p:cNvPr id="3" name="Text Placeholder 2"/>
          <p:cNvSpPr>
            <a:spLocks noGrp="1"/>
          </p:cNvSpPr>
          <p:nvPr>
            <p:ph type="body" idx="1"/>
          </p:nvPr>
        </p:nvSpPr>
        <p:spPr>
          <a:xfrm>
            <a:off x="1398985" y="2743201"/>
            <a:ext cx="7265329"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98984" y="1600200"/>
            <a:ext cx="7772136"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endParaRPr lang="en-US"/>
          </a:p>
        </p:txBody>
      </p:sp>
      <p:sp>
        <p:nvSpPr>
          <p:cNvPr id="8" name="Slide Number Placeholder 12"/>
          <p:cNvSpPr>
            <a:spLocks noGrp="1"/>
          </p:cNvSpPr>
          <p:nvPr>
            <p:ph type="sldNum" sz="quarter" idx="11"/>
          </p:nvPr>
        </p:nvSpPr>
        <p:spPr>
          <a:xfrm>
            <a:off x="0" y="1752600"/>
            <a:ext cx="1320800" cy="701675"/>
          </a:xfrm>
        </p:spPr>
        <p:txBody>
          <a:bodyPr>
            <a:noAutofit/>
          </a:bodyPr>
          <a:lstStyle>
            <a:lvl1pPr>
              <a:defRPr sz="2400"/>
            </a:lvl1pPr>
          </a:lstStyle>
          <a:p>
            <a:pPr>
              <a:defRPr/>
            </a:pPr>
            <a:fld id="{FC699A85-291C-8E4B-9C57-A49112364B74}" type="slidenum">
              <a:rPr lang="en-US"/>
              <a:pPr>
                <a:defRPr/>
              </a:pPr>
              <a:t>‹#›</a:t>
            </a:fld>
            <a:endParaRPr lang="en-US" dirty="0"/>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5950112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21771" y="1589567"/>
            <a:ext cx="3963789"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41632" y="1589567"/>
            <a:ext cx="3963789"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endParaRPr lang="en-US"/>
          </a:p>
        </p:txBody>
      </p:sp>
      <p:sp>
        <p:nvSpPr>
          <p:cNvPr id="6" name="Slide Number Placeholder 9"/>
          <p:cNvSpPr>
            <a:spLocks noGrp="1"/>
          </p:cNvSpPr>
          <p:nvPr>
            <p:ph type="sldNum" sz="quarter" idx="11"/>
          </p:nvPr>
        </p:nvSpPr>
        <p:spPr/>
        <p:txBody>
          <a:bodyPr/>
          <a:lstStyle>
            <a:lvl1pPr>
              <a:defRPr/>
            </a:lvl1pPr>
          </a:lstStyle>
          <a:p>
            <a:pPr>
              <a:defRPr/>
            </a:pPr>
            <a:fld id="{32C3A198-158A-2248-A180-9B4002094236}" type="slidenum">
              <a:rPr lang="en-US"/>
              <a:pPr>
                <a:defRPr/>
              </a:pPr>
              <a:t>‹#›</a:t>
            </a:fld>
            <a:endParaRPr lang="en-US" dirty="0"/>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736100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4051" y="273050"/>
            <a:ext cx="8316185"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21771" y="2438400"/>
            <a:ext cx="3963789"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96447" y="2438400"/>
            <a:ext cx="3963789"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21771" y="1752600"/>
            <a:ext cx="3963789"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96447" y="1752600"/>
            <a:ext cx="3963789"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endParaRPr lang="en-US"/>
          </a:p>
        </p:txBody>
      </p:sp>
      <p:sp>
        <p:nvSpPr>
          <p:cNvPr id="8" name="Slide Number Placeholder 11"/>
          <p:cNvSpPr>
            <a:spLocks noGrp="1"/>
          </p:cNvSpPr>
          <p:nvPr>
            <p:ph type="sldNum" sz="quarter" idx="11"/>
          </p:nvPr>
        </p:nvSpPr>
        <p:spPr/>
        <p:txBody>
          <a:bodyPr/>
          <a:lstStyle>
            <a:lvl1pPr>
              <a:defRPr/>
            </a:lvl1pPr>
          </a:lstStyle>
          <a:p>
            <a:pPr>
              <a:defRPr/>
            </a:pPr>
            <a:fld id="{E8987589-D102-FD4F-AB2E-FB2809F5151D}" type="slidenum">
              <a:rPr lang="en-US"/>
              <a:pPr>
                <a:defRPr/>
              </a:pPr>
              <a:t>‹#›</a:t>
            </a:fld>
            <a:endParaRPr lang="en-US" dirty="0"/>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1217326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A2934D87-876A-A044-A2CB-27EE5583EFA4}" type="slidenum">
              <a:rPr lang="en-US"/>
              <a:pPr>
                <a:defRPr/>
              </a:pPr>
              <a:t>‹#›</a:t>
            </a:fld>
            <a:endParaRPr lang="en-US" dirty="0"/>
          </a:p>
        </p:txBody>
      </p:sp>
    </p:spTree>
    <p:extLst>
      <p:ext uri="{BB962C8B-B14F-4D97-AF65-F5344CB8AC3E}">
        <p14:creationId xmlns:p14="http://schemas.microsoft.com/office/powerpoint/2010/main" val="1609663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44513" cy="381000"/>
          </a:xfrm>
        </p:spPr>
        <p:txBody>
          <a:bodyPr/>
          <a:lstStyle>
            <a:lvl1pPr>
              <a:defRPr>
                <a:solidFill>
                  <a:schemeClr val="tx2"/>
                </a:solidFill>
              </a:defRPr>
            </a:lvl1pPr>
          </a:lstStyle>
          <a:p>
            <a:pPr>
              <a:defRPr/>
            </a:pPr>
            <a:fld id="{2BC22A1D-E491-394D-8DD8-2B5987FEC38A}" type="slidenum">
              <a:rPr lang="en-US"/>
              <a:pPr>
                <a:defRPr/>
              </a:pPr>
              <a:t>‹#›</a:t>
            </a:fld>
            <a:endParaRPr lang="en-US" dirty="0"/>
          </a:p>
        </p:txBody>
      </p:sp>
    </p:spTree>
    <p:extLst>
      <p:ext uri="{BB962C8B-B14F-4D97-AF65-F5344CB8AC3E}">
        <p14:creationId xmlns:p14="http://schemas.microsoft.com/office/powerpoint/2010/main" val="725631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1771" y="273050"/>
            <a:ext cx="8238464"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21772" y="1752600"/>
            <a:ext cx="1632149"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atin typeface="Tw Cen MT Condensed Extra Bold"/>
              </a:defRPr>
            </a:lvl1pPr>
            <a:lvl2pPr>
              <a:buNone/>
              <a:defRPr sz="1200"/>
            </a:lvl2pPr>
            <a:lvl3pPr>
              <a:buNone/>
              <a:defRPr sz="1000"/>
            </a:lvl3pPr>
            <a:lvl4pPr>
              <a:buNone/>
              <a:defRPr sz="900"/>
            </a:lvl4pPr>
            <a:lvl5pPr>
              <a:buNone/>
              <a:defRPr sz="900"/>
            </a:lvl5pPr>
          </a:lstStyle>
          <a:p>
            <a:pPr lvl="0"/>
            <a:r>
              <a:rPr lang="en-US" dirty="0"/>
              <a:t>Click to edit Master text styles</a:t>
            </a:r>
          </a:p>
        </p:txBody>
      </p:sp>
      <p:sp>
        <p:nvSpPr>
          <p:cNvPr id="9" name="Content Placeholder 8"/>
          <p:cNvSpPr>
            <a:spLocks noGrp="1"/>
          </p:cNvSpPr>
          <p:nvPr>
            <p:ph sz="quarter" idx="1"/>
          </p:nvPr>
        </p:nvSpPr>
        <p:spPr>
          <a:xfrm>
            <a:off x="2409362" y="1752600"/>
            <a:ext cx="6528594"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5090A3A1-542D-7749-8EBF-ED6183B2210C}" type="slidenum">
              <a:rPr lang="en-US"/>
              <a:pPr>
                <a:defRPr/>
              </a:pPr>
              <a:t>‹#›</a:t>
            </a:fld>
            <a:endParaRPr lang="en-US" dirty="0"/>
          </a:p>
        </p:txBody>
      </p:sp>
    </p:spTree>
    <p:extLst>
      <p:ext uri="{BB962C8B-B14F-4D97-AF65-F5344CB8AC3E}">
        <p14:creationId xmlns:p14="http://schemas.microsoft.com/office/powerpoint/2010/main" val="1668768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88938" y="266700"/>
            <a:ext cx="7927975" cy="1104900"/>
          </a:xfrm>
        </p:spPr>
        <p:txBody>
          <a:bodyPr/>
          <a:lstStyle/>
          <a:p>
            <a:r>
              <a:rPr lang="en-US"/>
              <a:t>Click to edit Master title style</a:t>
            </a:r>
          </a:p>
        </p:txBody>
      </p:sp>
      <p:sp>
        <p:nvSpPr>
          <p:cNvPr id="3" name="Chart Placeholder 2"/>
          <p:cNvSpPr>
            <a:spLocks noGrp="1"/>
          </p:cNvSpPr>
          <p:nvPr>
            <p:ph type="chart" idx="1"/>
          </p:nvPr>
        </p:nvSpPr>
        <p:spPr>
          <a:xfrm>
            <a:off x="1009650" y="1676400"/>
            <a:ext cx="7883525" cy="4114800"/>
          </a:xfrm>
        </p:spPr>
        <p:txBody>
          <a:bodyPr/>
          <a:lstStyle/>
          <a:p>
            <a:pPr lvl="0"/>
            <a:endParaRPr lang="en-US" noProof="0" dirty="0"/>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p>
        </p:txBody>
      </p:sp>
      <p:sp>
        <p:nvSpPr>
          <p:cNvPr id="6" name="Rectangle 4"/>
          <p:cNvSpPr>
            <a:spLocks noGrp="1" noChangeArrowheads="1"/>
          </p:cNvSpPr>
          <p:nvPr>
            <p:ph type="sldNum" sz="quarter" idx="12"/>
          </p:nvPr>
        </p:nvSpPr>
        <p:spPr>
          <a:ln/>
        </p:spPr>
        <p:txBody>
          <a:bodyPr/>
          <a:lstStyle>
            <a:lvl1pPr>
              <a:defRPr/>
            </a:lvl1pPr>
          </a:lstStyle>
          <a:p>
            <a:pPr>
              <a:defRPr/>
            </a:pPr>
            <a:fld id="{AD82DA6D-195A-FD46-8750-D486DA4A5041}" type="slidenum">
              <a:rPr lang="en-US"/>
              <a:pPr>
                <a:defRPr/>
              </a:pPr>
              <a:t>‹#›</a:t>
            </a:fld>
            <a:endParaRPr lang="en-US" dirty="0"/>
          </a:p>
        </p:txBody>
      </p:sp>
    </p:spTree>
    <p:extLst>
      <p:ext uri="{BB962C8B-B14F-4D97-AF65-F5344CB8AC3E}">
        <p14:creationId xmlns:p14="http://schemas.microsoft.com/office/powerpoint/2010/main" val="2035238399"/>
      </p:ext>
    </p:extLst>
  </p:cSld>
  <p:clrMapOvr>
    <a:masterClrMapping/>
  </p:clrMapOvr>
  <p:transition>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22300" y="228600"/>
            <a:ext cx="8315325" cy="9906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12"/>
          <p:cNvSpPr>
            <a:spLocks noGrp="1"/>
          </p:cNvSpPr>
          <p:nvPr>
            <p:ph type="body" idx="1"/>
          </p:nvPr>
        </p:nvSpPr>
        <p:spPr bwMode="auto">
          <a:xfrm>
            <a:off x="625475" y="1600200"/>
            <a:ext cx="8315325" cy="4525963"/>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13"/>
          <p:cNvSpPr>
            <a:spLocks noGrp="1"/>
          </p:cNvSpPr>
          <p:nvPr>
            <p:ph type="dt" sz="half" idx="2"/>
          </p:nvPr>
        </p:nvSpPr>
        <p:spPr>
          <a:xfrm>
            <a:off x="6218238" y="6248400"/>
            <a:ext cx="2719387" cy="365125"/>
          </a:xfrm>
          <a:prstGeom prst="rect">
            <a:avLst/>
          </a:prstGeom>
        </p:spPr>
        <p:txBody>
          <a:bodyPr vert="horz" anchor="ctr" anchorCtr="0"/>
          <a:lstStyle>
            <a:lvl1pPr algn="l" eaLnBrk="1" latinLnBrk="0" hangingPunct="1">
              <a:defRPr kumimoji="0" sz="1400">
                <a:solidFill>
                  <a:schemeClr val="tx2"/>
                </a:solidFill>
                <a:latin typeface="Tw Cen MT Condensed Extra Bold"/>
                <a:ea typeface="MS PGothic" pitchFamily="34" charset="-128"/>
                <a:cs typeface="+mn-cs"/>
              </a:defRPr>
            </a:lvl1pPr>
          </a:lstStyle>
          <a:p>
            <a:pPr>
              <a:defRPr/>
            </a:pPr>
            <a:endParaRPr lang="en-US" dirty="0"/>
          </a:p>
        </p:txBody>
      </p:sp>
      <p:sp>
        <p:nvSpPr>
          <p:cNvPr id="3" name="Footer Placeholder 2"/>
          <p:cNvSpPr>
            <a:spLocks noGrp="1"/>
          </p:cNvSpPr>
          <p:nvPr>
            <p:ph type="ftr" sz="quarter" idx="3"/>
          </p:nvPr>
        </p:nvSpPr>
        <p:spPr>
          <a:xfrm>
            <a:off x="622300" y="6248400"/>
            <a:ext cx="5529263" cy="365125"/>
          </a:xfrm>
          <a:prstGeom prst="rect">
            <a:avLst/>
          </a:prstGeom>
        </p:spPr>
        <p:txBody>
          <a:bodyPr vert="horz" anchor="ctr"/>
          <a:lstStyle>
            <a:lvl1pPr algn="r" eaLnBrk="1" latinLnBrk="0" hangingPunct="1">
              <a:defRPr kumimoji="0" sz="1400">
                <a:solidFill>
                  <a:schemeClr val="tx2"/>
                </a:solidFill>
                <a:latin typeface="Tw Cen MT Condensed Extra Bold"/>
                <a:ea typeface="MS PGothic" pitchFamily="34" charset="-128"/>
                <a:cs typeface="+mn-cs"/>
              </a:defRPr>
            </a:lvl1pPr>
          </a:lstStyle>
          <a:p>
            <a:pPr>
              <a:defRPr/>
            </a:pPr>
            <a:endParaRPr lang="en-US" dirty="0"/>
          </a:p>
        </p:txBody>
      </p:sp>
      <p:sp>
        <p:nvSpPr>
          <p:cNvPr id="7" name="Rectangle 6"/>
          <p:cNvSpPr/>
          <p:nvPr/>
        </p:nvSpPr>
        <p:spPr bwMode="white">
          <a:xfrm>
            <a:off x="0" y="1235075"/>
            <a:ext cx="9326563"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latin typeface="Tw Cen MT Condensed Extra Bold"/>
            </a:endParaRPr>
          </a:p>
        </p:txBody>
      </p:sp>
      <p:sp>
        <p:nvSpPr>
          <p:cNvPr id="8" name="Rectangle 7"/>
          <p:cNvSpPr/>
          <p:nvPr/>
        </p:nvSpPr>
        <p:spPr>
          <a:xfrm>
            <a:off x="0" y="1279525"/>
            <a:ext cx="544513"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latin typeface="Tw Cen MT Condensed Extra Bold"/>
            </a:endParaRPr>
          </a:p>
        </p:txBody>
      </p:sp>
      <p:sp>
        <p:nvSpPr>
          <p:cNvPr id="9" name="Rectangle 8"/>
          <p:cNvSpPr/>
          <p:nvPr/>
        </p:nvSpPr>
        <p:spPr>
          <a:xfrm>
            <a:off x="601663" y="1279525"/>
            <a:ext cx="87249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latin typeface="Tw Cen MT Condensed Extra Bold"/>
            </a:endParaRPr>
          </a:p>
        </p:txBody>
      </p:sp>
      <p:sp>
        <p:nvSpPr>
          <p:cNvPr id="23" name="Slide Number Placeholder 22"/>
          <p:cNvSpPr>
            <a:spLocks noGrp="1"/>
          </p:cNvSpPr>
          <p:nvPr>
            <p:ph type="sldNum" sz="quarter" idx="4"/>
          </p:nvPr>
        </p:nvSpPr>
        <p:spPr>
          <a:xfrm>
            <a:off x="0" y="1271588"/>
            <a:ext cx="544513" cy="244475"/>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a:solidFill>
                  <a:srgbClr val="FFFFFF"/>
                </a:solidFill>
                <a:latin typeface="Tw Cen MT Condensed Extra Bold"/>
              </a:defRPr>
            </a:lvl1pPr>
          </a:lstStyle>
          <a:p>
            <a:pPr>
              <a:defRPr/>
            </a:pPr>
            <a:fld id="{59261BA6-3182-7E4F-9E51-594672CD1D9D}"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927" r:id="rId1"/>
    <p:sldLayoutId id="2147483922" r:id="rId2"/>
    <p:sldLayoutId id="2147483928" r:id="rId3"/>
    <p:sldLayoutId id="2147483929" r:id="rId4"/>
    <p:sldLayoutId id="2147483930" r:id="rId5"/>
    <p:sldLayoutId id="2147483923" r:id="rId6"/>
    <p:sldLayoutId id="2147483931" r:id="rId7"/>
    <p:sldLayoutId id="2147483924" r:id="rId8"/>
    <p:sldLayoutId id="2147483932" r:id="rId9"/>
    <p:sldLayoutId id="2147483933" r:id="rId10"/>
    <p:sldLayoutId id="2147483936" r:id="rId11"/>
    <p:sldLayoutId id="2147483937" r:id="rId12"/>
  </p:sldLayoutIdLst>
  <p:hf hdr="0" ftr="0" dt="0"/>
  <p:txStyles>
    <p:titleStyle>
      <a:lvl1pPr algn="l" rtl="0" eaLnBrk="1" fontAlgn="base" hangingPunct="1">
        <a:spcBef>
          <a:spcPct val="0"/>
        </a:spcBef>
        <a:spcAft>
          <a:spcPct val="0"/>
        </a:spcAft>
        <a:defRPr sz="4000" kern="1200">
          <a:solidFill>
            <a:schemeClr val="tx2"/>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Tw Cen MT Condensed Extra Bold" pitchFamily="34"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Tw Cen MT Condensed Extra Bold" pitchFamily="34"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Tw Cen MT Condensed Extra Bold" pitchFamily="34"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Tw Cen MT Condensed Extra Bold" pitchFamily="34" charset="0"/>
          <a:ea typeface="ＭＳ Ｐゴシック" charset="0"/>
          <a:cs typeface="ＭＳ Ｐゴシック" charset="0"/>
        </a:defRPr>
      </a:lvl5pPr>
      <a:lvl6pPr marL="457200" algn="l" rtl="0" eaLnBrk="1" fontAlgn="base" hangingPunct="1">
        <a:spcBef>
          <a:spcPct val="0"/>
        </a:spcBef>
        <a:spcAft>
          <a:spcPct val="0"/>
        </a:spcAft>
        <a:defRPr sz="4400">
          <a:solidFill>
            <a:schemeClr val="tx2"/>
          </a:solidFill>
          <a:latin typeface="Tw Cen MT Condensed Extra Bold" pitchFamily="34" charset="0"/>
        </a:defRPr>
      </a:lvl6pPr>
      <a:lvl7pPr marL="914400" algn="l" rtl="0" eaLnBrk="1" fontAlgn="base" hangingPunct="1">
        <a:spcBef>
          <a:spcPct val="0"/>
        </a:spcBef>
        <a:spcAft>
          <a:spcPct val="0"/>
        </a:spcAft>
        <a:defRPr sz="4400">
          <a:solidFill>
            <a:schemeClr val="tx2"/>
          </a:solidFill>
          <a:latin typeface="Tw Cen MT Condensed Extra Bold" pitchFamily="34" charset="0"/>
        </a:defRPr>
      </a:lvl7pPr>
      <a:lvl8pPr marL="1371600" algn="l" rtl="0" eaLnBrk="1" fontAlgn="base" hangingPunct="1">
        <a:spcBef>
          <a:spcPct val="0"/>
        </a:spcBef>
        <a:spcAft>
          <a:spcPct val="0"/>
        </a:spcAft>
        <a:defRPr sz="4400">
          <a:solidFill>
            <a:schemeClr val="tx2"/>
          </a:solidFill>
          <a:latin typeface="Tw Cen MT Condensed Extra Bold" pitchFamily="34" charset="0"/>
        </a:defRPr>
      </a:lvl8pPr>
      <a:lvl9pPr marL="1828800" algn="l" rtl="0" eaLnBrk="1" fontAlgn="base" hangingPunct="1">
        <a:spcBef>
          <a:spcPct val="0"/>
        </a:spcBef>
        <a:spcAft>
          <a:spcPct val="0"/>
        </a:spcAft>
        <a:defRPr sz="4400">
          <a:solidFill>
            <a:schemeClr val="tx2"/>
          </a:solidFill>
          <a:latin typeface="Tw Cen MT Condensed Extra Bold" pitchFamily="34" charset="0"/>
        </a:defRPr>
      </a:lvl9pPr>
    </p:titleStyle>
    <p:bodyStyle>
      <a:lvl1pPr marL="319088" indent="-319088" algn="l" rtl="0" eaLnBrk="1" fontAlgn="base" hangingPunct="1">
        <a:spcBef>
          <a:spcPts val="700"/>
        </a:spcBef>
        <a:spcAft>
          <a:spcPct val="0"/>
        </a:spcAft>
        <a:buClr>
          <a:schemeClr val="accent1"/>
        </a:buClr>
        <a:buSzPct val="80000"/>
        <a:buFont typeface="Wingdings" charset="0"/>
        <a:buChar char="q"/>
        <a:defRPr sz="2400" kern="1200">
          <a:solidFill>
            <a:schemeClr val="tx1"/>
          </a:solidFill>
          <a:latin typeface="Tw Cen MT Condensed Extra Bold"/>
          <a:ea typeface="ＭＳ Ｐゴシック" charset="0"/>
          <a:cs typeface="ＭＳ Ｐゴシック" charset="0"/>
        </a:defRPr>
      </a:lvl1pPr>
      <a:lvl2pPr marL="730250" indent="-365125" algn="l" rtl="0" eaLnBrk="1" fontAlgn="base" hangingPunct="1">
        <a:spcBef>
          <a:spcPts val="550"/>
        </a:spcBef>
        <a:spcAft>
          <a:spcPct val="0"/>
        </a:spcAft>
        <a:buClr>
          <a:schemeClr val="tx1"/>
        </a:buClr>
        <a:buSzPct val="100000"/>
        <a:buFont typeface="Wingdings" charset="0"/>
        <a:buChar char="—"/>
        <a:defRPr sz="2000" kern="1200">
          <a:solidFill>
            <a:schemeClr val="tx1"/>
          </a:solidFill>
          <a:latin typeface="Tw Cen MT Condensed Extra Bold"/>
          <a:ea typeface="ＭＳ Ｐゴシック" charset="0"/>
          <a:cs typeface="+mn-cs"/>
        </a:defRPr>
      </a:lvl2pPr>
      <a:lvl3pPr marL="914400" indent="-228600" algn="l" rtl="0" eaLnBrk="1" fontAlgn="base" hangingPunct="1">
        <a:spcBef>
          <a:spcPts val="500"/>
        </a:spcBef>
        <a:spcAft>
          <a:spcPct val="0"/>
        </a:spcAft>
        <a:buClr>
          <a:schemeClr val="accent2"/>
        </a:buClr>
        <a:buSzPct val="75000"/>
        <a:buFont typeface="Wingdings" charset="0"/>
        <a:buChar char=""/>
        <a:defRPr sz="2300" kern="1200">
          <a:solidFill>
            <a:schemeClr val="tx1"/>
          </a:solidFill>
          <a:latin typeface="Tw Cen MT Condensed Extra Bold"/>
          <a:ea typeface="ＭＳ Ｐゴシック" charset="0"/>
          <a:cs typeface="+mn-cs"/>
        </a:defRPr>
      </a:lvl3pPr>
      <a:lvl4pPr marL="1371600" indent="-228600" algn="l" rtl="0" eaLnBrk="1" fontAlgn="base" hangingPunct="1">
        <a:spcBef>
          <a:spcPts val="400"/>
        </a:spcBef>
        <a:spcAft>
          <a:spcPct val="0"/>
        </a:spcAft>
        <a:buClr>
          <a:srgbClr val="6BB1C9"/>
        </a:buClr>
        <a:buSzPct val="75000"/>
        <a:buFont typeface="Wingdings" charset="0"/>
        <a:buChar char=""/>
        <a:defRPr sz="2000" kern="1200">
          <a:solidFill>
            <a:schemeClr val="tx1"/>
          </a:solidFill>
          <a:latin typeface="Tw Cen MT Condensed Extra Bold"/>
          <a:ea typeface="ＭＳ Ｐゴシック" charset="0"/>
          <a:cs typeface="+mn-cs"/>
        </a:defRPr>
      </a:lvl4pPr>
      <a:lvl5pPr marL="1828800" indent="-228600" algn="l" rtl="0" eaLnBrk="1" fontAlgn="base" hangingPunct="1">
        <a:spcBef>
          <a:spcPts val="400"/>
        </a:spcBef>
        <a:spcAft>
          <a:spcPct val="0"/>
        </a:spcAft>
        <a:buClr>
          <a:srgbClr val="6585CF"/>
        </a:buClr>
        <a:buSzPct val="65000"/>
        <a:buFont typeface="Wingdings" charset="0"/>
        <a:buChar char=""/>
        <a:defRPr sz="2000" kern="1200">
          <a:solidFill>
            <a:schemeClr val="tx1"/>
          </a:solidFill>
          <a:latin typeface="Tw Cen MT Condensed Extra Bold"/>
          <a:ea typeface="ＭＳ Ｐゴシック" charset="0"/>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8" Type="http://schemas.openxmlformats.org/officeDocument/2006/relationships/hyperlink" Target="http://nuclearsecuritymatters.belfercenter.org/" TargetMode="External"/><Relationship Id="rId3" Type="http://schemas.openxmlformats.org/officeDocument/2006/relationships/notesSlide" Target="../notesSlides/notesSlide16.xml"/><Relationship Id="rId7" Type="http://schemas.openxmlformats.org/officeDocument/2006/relationships/hyperlink" Target="http://www.belfercenter.org/publication/insider-threats" TargetMode="Externa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hyperlink" Target="http://belfercenter.ksg.harvard.edu/files/Joint-Threat-Assessment%20ENG%2027%20May%202011.pdf" TargetMode="External"/><Relationship Id="rId5" Type="http://schemas.openxmlformats.org/officeDocument/2006/relationships/hyperlink" Target="http://www.nuclearsummit.org/" TargetMode="External"/><Relationship Id="rId4" Type="http://schemas.openxmlformats.org/officeDocument/2006/relationships/hyperlink" Target="http://belfercenter.ksg.harvard.edu/files/PreventingNuclearTerrorism-Web.pdf" TargetMode="External"/><Relationship Id="rId9" Type="http://schemas.openxmlformats.org/officeDocument/2006/relationships/hyperlink" Target="http://belfercenter.org/managingtheato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tags" Target="../tags/tag16.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tags" Target="../tags/tag17.xml"/><Relationship Id="rId5" Type="http://schemas.openxmlformats.org/officeDocument/2006/relationships/image" Target="../media/image14.png"/><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hyperlink" Target="http://belfercenter.ksg.harvard.edu/publication/21087/" TargetMode="Externa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19.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tags" Target="../tags/tag20.xml"/><Relationship Id="rId6" Type="http://schemas.openxmlformats.org/officeDocument/2006/relationships/image" Target="../media/image19.emf"/><Relationship Id="rId5" Type="http://schemas.openxmlformats.org/officeDocument/2006/relationships/image" Target="../media/image18.png"/><Relationship Id="rId4" Type="http://schemas.openxmlformats.org/officeDocument/2006/relationships/image" Target="../media/image17.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ags" Target="../tags/tag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21.xml"/><Relationship Id="rId4" Type="http://schemas.openxmlformats.org/officeDocument/2006/relationships/image" Target="../media/image20.w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xml"/><Relationship Id="rId1" Type="http://schemas.openxmlformats.org/officeDocument/2006/relationships/tags" Target="../tags/tag23.xm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1.xml"/><Relationship Id="rId1" Type="http://schemas.openxmlformats.org/officeDocument/2006/relationships/tags" Target="../tags/tag24.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3.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1.xml"/><Relationship Id="rId1" Type="http://schemas.openxmlformats.org/officeDocument/2006/relationships/tags" Target="../tags/tag27.xml"/><Relationship Id="rId5" Type="http://schemas.openxmlformats.org/officeDocument/2006/relationships/image" Target="../media/image25.png"/><Relationship Id="rId4" Type="http://schemas.openxmlformats.org/officeDocument/2006/relationships/image" Target="../media/image2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1.xml"/><Relationship Id="rId1" Type="http://schemas.openxmlformats.org/officeDocument/2006/relationships/tags" Target="../tags/tag28.xml"/><Relationship Id="rId5" Type="http://schemas.openxmlformats.org/officeDocument/2006/relationships/image" Target="../media/image29.jpeg"/><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xml"/><Relationship Id="rId1" Type="http://schemas.openxmlformats.org/officeDocument/2006/relationships/tags" Target="../tags/tag29.xml"/><Relationship Id="rId5" Type="http://schemas.openxmlformats.org/officeDocument/2006/relationships/image" Target="../media/image31.png"/><Relationship Id="rId4" Type="http://schemas.openxmlformats.org/officeDocument/2006/relationships/image" Target="../media/image30.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1.xml"/><Relationship Id="rId1" Type="http://schemas.openxmlformats.org/officeDocument/2006/relationships/slideLayout" Target="../slideLayouts/slideLayout10.xml"/><Relationship Id="rId5" Type="http://schemas.openxmlformats.org/officeDocument/2006/relationships/image" Target="../media/image33.jpeg"/><Relationship Id="rId4" Type="http://schemas.openxmlformats.org/officeDocument/2006/relationships/image" Target="../media/image32.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1.xml"/><Relationship Id="rId1" Type="http://schemas.openxmlformats.org/officeDocument/2006/relationships/tags" Target="../tags/tag30.xml"/><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www.belfercenter.org/publication/insider-threa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457" name="Rectangle 2"/>
          <p:cNvSpPr>
            <a:spLocks noGrp="1" noChangeArrowheads="1"/>
          </p:cNvSpPr>
          <p:nvPr>
            <p:ph type="ctrTitle"/>
          </p:nvPr>
        </p:nvSpPr>
        <p:spPr>
          <a:xfrm>
            <a:off x="700088" y="2286000"/>
            <a:ext cx="7926387" cy="1143000"/>
          </a:xfrm>
        </p:spPr>
        <p:txBody>
          <a:bodyPr/>
          <a:lstStyle/>
          <a:p>
            <a:r>
              <a:rPr lang="en-US" sz="4000" b="1" cap="none" dirty="0">
                <a:solidFill>
                  <a:schemeClr val="bg1"/>
                </a:solidFill>
                <a:latin typeface="Tw Cen MT Condensed Extra Bold"/>
              </a:rPr>
              <a:t>Next steps to prevent nuclear and radiological terrorism --</a:t>
            </a:r>
            <a:br>
              <a:rPr lang="en-US" sz="4000" b="1" cap="none" dirty="0">
                <a:solidFill>
                  <a:schemeClr val="bg1"/>
                </a:solidFill>
                <a:latin typeface="Tw Cen MT Condensed Extra Bold"/>
              </a:rPr>
            </a:br>
            <a:r>
              <a:rPr lang="en-US" b="1" cap="none" dirty="0">
                <a:solidFill>
                  <a:schemeClr val="bg1"/>
                </a:solidFill>
                <a:latin typeface="Tw Cen MT Condensed Extra Bold"/>
              </a:rPr>
              <a:t>including actions for Congress</a:t>
            </a:r>
            <a:endParaRPr lang="en-US" sz="3600" b="1" cap="none" dirty="0">
              <a:solidFill>
                <a:schemeClr val="bg1"/>
              </a:solidFill>
              <a:latin typeface="Tw Cen MT Condensed Extra Bold"/>
            </a:endParaRPr>
          </a:p>
        </p:txBody>
      </p:sp>
      <p:sp>
        <p:nvSpPr>
          <p:cNvPr id="19458" name="Rectangle 3"/>
          <p:cNvSpPr>
            <a:spLocks noGrp="1" noChangeArrowheads="1"/>
          </p:cNvSpPr>
          <p:nvPr>
            <p:ph type="subTitle" idx="1"/>
          </p:nvPr>
        </p:nvSpPr>
        <p:spPr>
          <a:xfrm>
            <a:off x="853281" y="3581400"/>
            <a:ext cx="7772400" cy="2133600"/>
          </a:xfrm>
        </p:spPr>
        <p:txBody>
          <a:bodyPr>
            <a:normAutofit fontScale="92500" lnSpcReduction="20000"/>
          </a:bodyPr>
          <a:lstStyle/>
          <a:p>
            <a:pPr algn="l">
              <a:lnSpc>
                <a:spcPct val="90000"/>
              </a:lnSpc>
            </a:pPr>
            <a:endParaRPr lang="en-US" sz="2000" dirty="0">
              <a:solidFill>
                <a:schemeClr val="bg1"/>
              </a:solidFill>
              <a:latin typeface="Tw Cen MT Condensed Extra Bold"/>
              <a:ea typeface="ＭＳ Ｐゴシック" charset="0"/>
              <a:cs typeface="ＭＳ Ｐゴシック" charset="0"/>
            </a:endParaRPr>
          </a:p>
          <a:p>
            <a:pPr algn="l">
              <a:lnSpc>
                <a:spcPct val="90000"/>
              </a:lnSpc>
            </a:pPr>
            <a:r>
              <a:rPr lang="en-US" dirty="0">
                <a:solidFill>
                  <a:schemeClr val="bg1"/>
                </a:solidFill>
                <a:latin typeface="Tw Cen MT" charset="0"/>
                <a:ea typeface="Tw Cen MT" charset="0"/>
                <a:cs typeface="Tw Cen MT" charset="0"/>
              </a:rPr>
              <a:t>Matthew Bunn</a:t>
            </a:r>
          </a:p>
          <a:p>
            <a:pPr algn="l">
              <a:lnSpc>
                <a:spcPct val="90000"/>
              </a:lnSpc>
            </a:pPr>
            <a:r>
              <a:rPr lang="en-US" dirty="0">
                <a:solidFill>
                  <a:schemeClr val="bg1"/>
                </a:solidFill>
                <a:latin typeface="Tw Cen MT" charset="0"/>
                <a:ea typeface="Tw Cen MT" charset="0"/>
                <a:cs typeface="Tw Cen MT" charset="0"/>
              </a:rPr>
              <a:t>Professor of Practice, Harvard Kennedy School</a:t>
            </a:r>
          </a:p>
          <a:p>
            <a:pPr algn="l">
              <a:lnSpc>
                <a:spcPct val="90000"/>
              </a:lnSpc>
            </a:pPr>
            <a:r>
              <a:rPr lang="en-US" dirty="0">
                <a:solidFill>
                  <a:schemeClr val="bg1"/>
                </a:solidFill>
                <a:latin typeface="Tw Cen MT" charset="0"/>
                <a:ea typeface="Tw Cen MT" charset="0"/>
                <a:cs typeface="Tw Cen MT" charset="0"/>
              </a:rPr>
              <a:t>Capitol Hill Briefing</a:t>
            </a:r>
          </a:p>
          <a:p>
            <a:pPr algn="l">
              <a:lnSpc>
                <a:spcPct val="90000"/>
              </a:lnSpc>
            </a:pPr>
            <a:r>
              <a:rPr lang="en-US" dirty="0">
                <a:solidFill>
                  <a:schemeClr val="bg1"/>
                </a:solidFill>
                <a:latin typeface="Tw Cen MT" charset="0"/>
                <a:ea typeface="Tw Cen MT" charset="0"/>
                <a:cs typeface="Tw Cen MT" charset="0"/>
              </a:rPr>
              <a:t>July 11, 2017</a:t>
            </a:r>
          </a:p>
          <a:p>
            <a:pPr algn="l">
              <a:lnSpc>
                <a:spcPct val="90000"/>
              </a:lnSpc>
            </a:pPr>
            <a:r>
              <a:rPr lang="en-US" dirty="0" err="1">
                <a:solidFill>
                  <a:schemeClr val="bg1"/>
                </a:solidFill>
                <a:latin typeface="Tw Cen MT" charset="0"/>
                <a:ea typeface="Tw Cen MT" charset="0"/>
                <a:cs typeface="Tw Cen MT" charset="0"/>
              </a:rPr>
              <a:t>belfercenter.org</a:t>
            </a:r>
            <a:r>
              <a:rPr lang="en-US" dirty="0">
                <a:solidFill>
                  <a:schemeClr val="bg1"/>
                </a:solidFill>
                <a:latin typeface="Tw Cen MT" charset="0"/>
                <a:ea typeface="Tw Cen MT" charset="0"/>
                <a:cs typeface="Tw Cen MT" charset="0"/>
              </a:rPr>
              <a:t>/</a:t>
            </a:r>
            <a:r>
              <a:rPr lang="en-US" dirty="0" err="1">
                <a:solidFill>
                  <a:schemeClr val="bg1"/>
                </a:solidFill>
                <a:latin typeface="Tw Cen MT" charset="0"/>
                <a:ea typeface="Tw Cen MT" charset="0"/>
                <a:cs typeface="Tw Cen MT" charset="0"/>
              </a:rPr>
              <a:t>managingtheatom</a:t>
            </a:r>
            <a:endParaRPr lang="en-US" dirty="0">
              <a:solidFill>
                <a:schemeClr val="bg1"/>
              </a:solidFill>
              <a:latin typeface="Tw Cen MT" charset="0"/>
              <a:ea typeface="Tw Cen MT" charset="0"/>
              <a:cs typeface="Tw Cen MT" charset="0"/>
            </a:endParaRPr>
          </a:p>
        </p:txBody>
      </p:sp>
      <p:pic>
        <p:nvPicPr>
          <p:cNvPr id="4" name="Picture 5" descr="HKSlogo_belfer.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73075" y="381000"/>
            <a:ext cx="4799013" cy="819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457200"/>
            <a:ext cx="8316912" cy="990600"/>
          </a:xfrm>
        </p:spPr>
        <p:txBody>
          <a:bodyPr>
            <a:normAutofit/>
          </a:bodyPr>
          <a:lstStyle/>
          <a:p>
            <a:pPr eaLnBrk="1" fontAlgn="auto" hangingPunct="1">
              <a:spcAft>
                <a:spcPts val="0"/>
              </a:spcAft>
              <a:defRPr/>
            </a:pPr>
            <a:r>
              <a:rPr lang="en-US" dirty="0">
                <a:ea typeface="+mj-ea"/>
                <a:cs typeface="+mj-cs"/>
              </a:rPr>
              <a:t>Going after the smugglers</a:t>
            </a:r>
          </a:p>
        </p:txBody>
      </p:sp>
      <p:sp>
        <p:nvSpPr>
          <p:cNvPr id="154626" name="Rectangle 3"/>
          <p:cNvSpPr>
            <a:spLocks noGrp="1" noChangeArrowheads="1"/>
          </p:cNvSpPr>
          <p:nvPr>
            <p:ph sz="quarter" idx="1"/>
          </p:nvPr>
        </p:nvSpPr>
        <p:spPr>
          <a:xfrm>
            <a:off x="664369" y="1752600"/>
            <a:ext cx="4379912" cy="4114800"/>
          </a:xfrm>
        </p:spPr>
        <p:txBody>
          <a:bodyPr/>
          <a:lstStyle/>
          <a:p>
            <a:pPr eaLnBrk="1" hangingPunct="1">
              <a:lnSpc>
                <a:spcPct val="70000"/>
              </a:lnSpc>
            </a:pPr>
            <a:r>
              <a:rPr lang="en-US" dirty="0">
                <a:latin typeface="Tw Cen MT" charset="0"/>
              </a:rPr>
              <a:t>The material for a bomb is small and hard to detect</a:t>
            </a:r>
          </a:p>
          <a:p>
            <a:pPr lvl="1">
              <a:lnSpc>
                <a:spcPct val="70000"/>
              </a:lnSpc>
            </a:pPr>
            <a:r>
              <a:rPr lang="en-US" dirty="0">
                <a:latin typeface="Tw Cen MT" charset="0"/>
              </a:rPr>
              <a:t>Once stolen, could be anywhere</a:t>
            </a:r>
          </a:p>
          <a:p>
            <a:pPr>
              <a:lnSpc>
                <a:spcPct val="70000"/>
              </a:lnSpc>
            </a:pPr>
            <a:r>
              <a:rPr lang="en-US" dirty="0">
                <a:latin typeface="Tw Cen MT" charset="0"/>
              </a:rPr>
              <a:t>1</a:t>
            </a:r>
            <a:r>
              <a:rPr lang="en-US" baseline="30000" dirty="0">
                <a:latin typeface="Tw Cen MT" charset="0"/>
              </a:rPr>
              <a:t>st</a:t>
            </a:r>
            <a:r>
              <a:rPr lang="en-US" dirty="0">
                <a:latin typeface="Tw Cen MT" charset="0"/>
              </a:rPr>
              <a:t> priority: national police/intelligence teams</a:t>
            </a:r>
          </a:p>
          <a:p>
            <a:pPr lvl="1">
              <a:lnSpc>
                <a:spcPct val="70000"/>
              </a:lnSpc>
            </a:pPr>
            <a:r>
              <a:rPr lang="en-US" dirty="0">
                <a:latin typeface="Tw Cen MT" charset="0"/>
              </a:rPr>
              <a:t>Trained, equipped to deal with nuclear smuggling cases</a:t>
            </a:r>
          </a:p>
          <a:p>
            <a:pPr lvl="1">
              <a:lnSpc>
                <a:spcPct val="70000"/>
              </a:lnSpc>
            </a:pPr>
            <a:r>
              <a:rPr lang="en-US" dirty="0">
                <a:latin typeface="Tw Cen MT" charset="0"/>
              </a:rPr>
              <a:t>Proactive – stings, other efforts to penetrate networks</a:t>
            </a:r>
          </a:p>
          <a:p>
            <a:pPr eaLnBrk="1" hangingPunct="1">
              <a:lnSpc>
                <a:spcPct val="70000"/>
              </a:lnSpc>
            </a:pPr>
            <a:r>
              <a:rPr lang="en-US" dirty="0">
                <a:latin typeface="Tw Cen MT" charset="0"/>
              </a:rPr>
              <a:t>2</a:t>
            </a:r>
            <a:r>
              <a:rPr lang="en-US" baseline="30000" dirty="0">
                <a:latin typeface="Tw Cen MT" charset="0"/>
              </a:rPr>
              <a:t>nd</a:t>
            </a:r>
            <a:r>
              <a:rPr lang="en-US" dirty="0">
                <a:latin typeface="Tw Cen MT" charset="0"/>
              </a:rPr>
              <a:t> priority: nuclear detection</a:t>
            </a:r>
          </a:p>
          <a:p>
            <a:pPr lvl="1">
              <a:lnSpc>
                <a:spcPct val="70000"/>
              </a:lnSpc>
            </a:pPr>
            <a:r>
              <a:rPr lang="en-US" altLang="ja-JP" dirty="0">
                <a:latin typeface="Tw Cen MT" charset="0"/>
              </a:rPr>
              <a:t>Key points – e.g., ports, border crossings that are hard to go around</a:t>
            </a:r>
          </a:p>
          <a:p>
            <a:pPr lvl="1">
              <a:lnSpc>
                <a:spcPct val="70000"/>
              </a:lnSpc>
            </a:pPr>
            <a:r>
              <a:rPr lang="en-US" altLang="ja-JP" dirty="0">
                <a:latin typeface="Tw Cen MT" charset="0"/>
              </a:rPr>
              <a:t>Mobile detection in high-risk areas for smuggling</a:t>
            </a:r>
          </a:p>
          <a:p>
            <a:pPr lvl="1">
              <a:lnSpc>
                <a:spcPct val="70000"/>
              </a:lnSpc>
            </a:pPr>
            <a:r>
              <a:rPr lang="en-US" altLang="ja-JP" dirty="0">
                <a:latin typeface="Tw Cen MT" charset="0"/>
              </a:rPr>
              <a:t>Focus on approaches that can cope with shielding, other adversary efforts to defeat</a:t>
            </a: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9</a:t>
            </a:fld>
            <a:endParaRPr lang="en-US" sz="1200">
              <a:solidFill>
                <a:srgbClr val="FFFFFF"/>
              </a:solidFill>
              <a:latin typeface="Tw Cen MT" charset="0"/>
            </a:endParaRPr>
          </a:p>
        </p:txBody>
      </p:sp>
      <p:pic>
        <p:nvPicPr>
          <p:cNvPr id="5" name="Picture 3" descr="pu-box"/>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577681" y="1727200"/>
            <a:ext cx="3256211" cy="3886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 Box 4"/>
          <p:cNvSpPr txBox="1">
            <a:spLocks noChangeArrowheads="1"/>
          </p:cNvSpPr>
          <p:nvPr/>
        </p:nvSpPr>
        <p:spPr bwMode="auto">
          <a:xfrm>
            <a:off x="5577681" y="5613400"/>
            <a:ext cx="3048000"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spcBef>
                <a:spcPct val="50000"/>
              </a:spcBef>
            </a:pPr>
            <a:r>
              <a:rPr lang="en-US" sz="1600" i="1">
                <a:solidFill>
                  <a:schemeClr val="tx1"/>
                </a:solidFill>
                <a:latin typeface="Tw Cen MT" charset="0"/>
              </a:rPr>
              <a:t>Source: Los Alamos</a:t>
            </a:r>
          </a:p>
        </p:txBody>
      </p:sp>
    </p:spTree>
    <p:custDataLst>
      <p:tags r:id="rId1"/>
    </p:custDataLst>
    <p:extLst>
      <p:ext uri="{BB962C8B-B14F-4D97-AF65-F5344CB8AC3E}">
        <p14:creationId xmlns:p14="http://schemas.microsoft.com/office/powerpoint/2010/main" val="800454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228600"/>
            <a:ext cx="8316912" cy="990600"/>
          </a:xfrm>
        </p:spPr>
        <p:txBody>
          <a:bodyPr>
            <a:noAutofit/>
          </a:bodyPr>
          <a:lstStyle/>
          <a:p>
            <a:pPr eaLnBrk="1" fontAlgn="auto" hangingPunct="1">
              <a:spcAft>
                <a:spcPts val="0"/>
              </a:spcAft>
              <a:defRPr/>
            </a:pPr>
            <a:r>
              <a:rPr lang="en-US" dirty="0">
                <a:ea typeface="+mj-ea"/>
                <a:cs typeface="+mj-cs"/>
              </a:rPr>
              <a:t>Going after the terrorist groups</a:t>
            </a:r>
            <a:br>
              <a:rPr lang="en-US" dirty="0">
                <a:ea typeface="+mj-ea"/>
                <a:cs typeface="+mj-cs"/>
              </a:rPr>
            </a:br>
            <a:r>
              <a:rPr lang="en-US" dirty="0">
                <a:ea typeface="+mj-ea"/>
                <a:cs typeface="+mj-cs"/>
              </a:rPr>
              <a:t>with nuclear potential</a:t>
            </a:r>
          </a:p>
        </p:txBody>
      </p:sp>
      <p:sp>
        <p:nvSpPr>
          <p:cNvPr id="154626" name="Rectangle 3"/>
          <p:cNvSpPr>
            <a:spLocks noGrp="1" noChangeArrowheads="1"/>
          </p:cNvSpPr>
          <p:nvPr>
            <p:ph sz="quarter" idx="1"/>
          </p:nvPr>
        </p:nvSpPr>
        <p:spPr>
          <a:xfrm>
            <a:off x="664369" y="1676400"/>
            <a:ext cx="7885112" cy="4114800"/>
          </a:xfrm>
        </p:spPr>
        <p:txBody>
          <a:bodyPr/>
          <a:lstStyle/>
          <a:p>
            <a:pPr eaLnBrk="1" hangingPunct="1">
              <a:lnSpc>
                <a:spcPct val="70000"/>
              </a:lnSpc>
            </a:pPr>
            <a:r>
              <a:rPr lang="en-US" dirty="0">
                <a:latin typeface="Tw Cen MT" charset="0"/>
              </a:rPr>
              <a:t>Only sophisticated groups with extreme ambitions pose significant nuclear risks, e.g.</a:t>
            </a:r>
          </a:p>
          <a:p>
            <a:pPr lvl="1">
              <a:lnSpc>
                <a:spcPct val="70000"/>
              </a:lnSpc>
            </a:pPr>
            <a:r>
              <a:rPr lang="en-US" dirty="0">
                <a:latin typeface="Tw Cen MT" charset="0"/>
              </a:rPr>
              <a:t>ISIS (only hints of interest so far)</a:t>
            </a:r>
          </a:p>
          <a:p>
            <a:pPr lvl="1">
              <a:lnSpc>
                <a:spcPct val="70000"/>
              </a:lnSpc>
            </a:pPr>
            <a:r>
              <a:rPr lang="en-US" dirty="0">
                <a:latin typeface="Tw Cen MT" charset="0"/>
              </a:rPr>
              <a:t>al Qaeda</a:t>
            </a:r>
          </a:p>
          <a:p>
            <a:pPr lvl="1">
              <a:lnSpc>
                <a:spcPct val="70000"/>
              </a:lnSpc>
            </a:pPr>
            <a:r>
              <a:rPr lang="en-US" dirty="0">
                <a:latin typeface="Tw Cen MT" charset="0"/>
              </a:rPr>
              <a:t>Other groups in future</a:t>
            </a:r>
          </a:p>
          <a:p>
            <a:pPr>
              <a:lnSpc>
                <a:spcPct val="70000"/>
              </a:lnSpc>
            </a:pPr>
            <a:r>
              <a:rPr lang="en-US" dirty="0">
                <a:latin typeface="Tw Cen MT" charset="0"/>
              </a:rPr>
              <a:t>Current counterintelligence effort critical but insufficient</a:t>
            </a:r>
          </a:p>
          <a:p>
            <a:pPr eaLnBrk="1" hangingPunct="1">
              <a:lnSpc>
                <a:spcPct val="70000"/>
              </a:lnSpc>
            </a:pPr>
            <a:r>
              <a:rPr lang="en-US" dirty="0">
                <a:latin typeface="Tw Cen MT" charset="0"/>
              </a:rPr>
              <a:t>Need focused, proactive intelligence effort to uncover terrorist nuclear plots</a:t>
            </a:r>
          </a:p>
          <a:p>
            <a:pPr lvl="1">
              <a:lnSpc>
                <a:spcPct val="70000"/>
              </a:lnSpc>
            </a:pPr>
            <a:r>
              <a:rPr lang="en-US" altLang="ja-JP" dirty="0">
                <a:latin typeface="Tw Cen MT" charset="0"/>
              </a:rPr>
              <a:t>Targeted team after 9/11 uncovered multiple nuclear, biological, chemical plots</a:t>
            </a:r>
          </a:p>
          <a:p>
            <a:pPr lvl="1">
              <a:lnSpc>
                <a:spcPct val="70000"/>
              </a:lnSpc>
            </a:pPr>
            <a:r>
              <a:rPr lang="en-US" altLang="ja-JP" dirty="0">
                <a:latin typeface="Tw Cen MT" charset="0"/>
              </a:rPr>
              <a:t>Today’s effort mostly reactive – waiting for leads</a:t>
            </a:r>
          </a:p>
          <a:p>
            <a:pPr lvl="1">
              <a:lnSpc>
                <a:spcPct val="70000"/>
              </a:lnSpc>
            </a:pPr>
            <a:r>
              <a:rPr lang="en-US" altLang="ja-JP" dirty="0">
                <a:latin typeface="Tw Cen MT" charset="0"/>
              </a:rPr>
              <a:t>Proactive effort, with stings and other techniques, could probe terrorist demand, smugglers’ supply</a:t>
            </a:r>
          </a:p>
          <a:p>
            <a:pPr lvl="1">
              <a:lnSpc>
                <a:spcPct val="70000"/>
              </a:lnSpc>
            </a:pPr>
            <a:r>
              <a:rPr lang="en-US" altLang="ja-JP" dirty="0">
                <a:latin typeface="Tw Cen MT" charset="0"/>
              </a:rPr>
              <a:t>Sharing effort internationally – including with Russia – could increase effectiveness</a:t>
            </a:r>
          </a:p>
          <a:p>
            <a:pPr lvl="1">
              <a:lnSpc>
                <a:spcPct val="70000"/>
              </a:lnSpc>
            </a:pPr>
            <a:r>
              <a:rPr lang="en-US" altLang="ja-JP" dirty="0">
                <a:latin typeface="Tw Cen MT" charset="0"/>
              </a:rPr>
              <a:t>If a focused team was unable to find real sources of HEU or plutonium after a sustained effort, likely terrorists would also be unable to do (the “Armageddon Test”)</a:t>
            </a: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10</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812311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762000"/>
            <a:ext cx="8316912" cy="990600"/>
          </a:xfrm>
        </p:spPr>
        <p:txBody>
          <a:bodyPr>
            <a:normAutofit fontScale="90000"/>
          </a:bodyPr>
          <a:lstStyle/>
          <a:p>
            <a:pPr eaLnBrk="1" fontAlgn="auto" hangingPunct="1">
              <a:spcAft>
                <a:spcPts val="0"/>
              </a:spcAft>
              <a:defRPr/>
            </a:pPr>
            <a:r>
              <a:rPr lang="en-US" dirty="0">
                <a:ea typeface="+mj-ea"/>
                <a:cs typeface="+mj-cs"/>
              </a:rPr>
              <a:t>Congress should help launch a reformed effort</a:t>
            </a:r>
            <a:br>
              <a:rPr lang="en-US" dirty="0">
                <a:ea typeface="+mj-ea"/>
                <a:cs typeface="+mj-cs"/>
              </a:rPr>
            </a:br>
            <a:endParaRPr lang="en-US" dirty="0">
              <a:ea typeface="+mj-ea"/>
              <a:cs typeface="+mj-cs"/>
            </a:endParaRPr>
          </a:p>
        </p:txBody>
      </p:sp>
      <p:sp>
        <p:nvSpPr>
          <p:cNvPr id="154626" name="Rectangle 3"/>
          <p:cNvSpPr>
            <a:spLocks noGrp="1" noChangeArrowheads="1"/>
          </p:cNvSpPr>
          <p:nvPr>
            <p:ph sz="quarter" idx="1"/>
          </p:nvPr>
        </p:nvSpPr>
        <p:spPr>
          <a:xfrm>
            <a:off x="588169" y="1752600"/>
            <a:ext cx="7885112" cy="4114800"/>
          </a:xfrm>
        </p:spPr>
        <p:txBody>
          <a:bodyPr/>
          <a:lstStyle/>
          <a:p>
            <a:pPr eaLnBrk="1" hangingPunct="1">
              <a:lnSpc>
                <a:spcPct val="70000"/>
              </a:lnSpc>
            </a:pPr>
            <a:r>
              <a:rPr lang="en-US" dirty="0">
                <a:latin typeface="Tw Cen MT" charset="0"/>
              </a:rPr>
              <a:t>Congress led the way in launching Cooperative Threat Reduction – &gt;2 decades of bipartisan support</a:t>
            </a:r>
          </a:p>
          <a:p>
            <a:pPr eaLnBrk="1" hangingPunct="1">
              <a:lnSpc>
                <a:spcPct val="70000"/>
              </a:lnSpc>
            </a:pPr>
            <a:r>
              <a:rPr lang="en-US" dirty="0">
                <a:latin typeface="Tw Cen MT" charset="0"/>
              </a:rPr>
              <a:t>Options:</a:t>
            </a:r>
          </a:p>
          <a:p>
            <a:pPr lvl="1">
              <a:lnSpc>
                <a:spcPct val="70000"/>
              </a:lnSpc>
            </a:pPr>
            <a:r>
              <a:rPr lang="en-US" dirty="0">
                <a:latin typeface="Tw Cen MT" charset="0"/>
              </a:rPr>
              <a:t>Direct administration to undertake comprehensive, multi-pronged effort to secure nuclear and radiological weapons, materials, and facilities worldwide, take other steps to reduce the risk of nuclear and radiological terrorism</a:t>
            </a:r>
          </a:p>
          <a:p>
            <a:pPr lvl="1">
              <a:lnSpc>
                <a:spcPct val="70000"/>
              </a:lnSpc>
            </a:pPr>
            <a:r>
              <a:rPr lang="en-US" dirty="0">
                <a:latin typeface="Tw Cen MT" charset="0"/>
              </a:rPr>
              <a:t>Direct, fund a revitalized set of nuclear security programs</a:t>
            </a:r>
          </a:p>
          <a:p>
            <a:pPr lvl="1">
              <a:lnSpc>
                <a:spcPct val="70000"/>
              </a:lnSpc>
            </a:pPr>
            <a:r>
              <a:rPr lang="en-US" dirty="0">
                <a:latin typeface="Tw Cen MT" charset="0"/>
              </a:rPr>
              <a:t>Direct, fund targeted, proactive intelligence team</a:t>
            </a:r>
          </a:p>
          <a:p>
            <a:pPr lvl="1">
              <a:lnSpc>
                <a:spcPct val="70000"/>
              </a:lnSpc>
            </a:pPr>
            <a:r>
              <a:rPr lang="en-US" dirty="0">
                <a:latin typeface="Tw Cen MT" charset="0"/>
              </a:rPr>
              <a:t>Require a report on a comprehensive strategy</a:t>
            </a:r>
          </a:p>
          <a:p>
            <a:pPr lvl="1">
              <a:lnSpc>
                <a:spcPct val="70000"/>
              </a:lnSpc>
            </a:pPr>
            <a:r>
              <a:rPr lang="en-US" dirty="0">
                <a:latin typeface="Tw Cen MT" charset="0"/>
              </a:rPr>
              <a:t>Establish a bipartisan commission to recommend a strategy</a:t>
            </a:r>
          </a:p>
          <a:p>
            <a:pPr eaLnBrk="1" hangingPunct="1">
              <a:lnSpc>
                <a:spcPct val="70000"/>
              </a:lnSpc>
            </a:pPr>
            <a:r>
              <a:rPr lang="en-US" dirty="0">
                <a:latin typeface="Tw Cen MT" charset="0"/>
              </a:rPr>
              <a:t>In any of these approaches, important to:</a:t>
            </a:r>
          </a:p>
          <a:p>
            <a:pPr lvl="1">
              <a:lnSpc>
                <a:spcPct val="70000"/>
              </a:lnSpc>
            </a:pPr>
            <a:r>
              <a:rPr lang="en-US" dirty="0">
                <a:latin typeface="Tw Cen MT" charset="0"/>
              </a:rPr>
              <a:t>Ensure sufficient resources to implement the effort</a:t>
            </a:r>
          </a:p>
          <a:p>
            <a:pPr lvl="1">
              <a:lnSpc>
                <a:spcPct val="70000"/>
              </a:lnSpc>
            </a:pPr>
            <a:r>
              <a:rPr lang="en-US" dirty="0">
                <a:latin typeface="Tw Cen MT" charset="0"/>
              </a:rPr>
              <a:t>Ensure appropriate leadership, authority</a:t>
            </a:r>
          </a:p>
          <a:p>
            <a:pPr lvl="1">
              <a:lnSpc>
                <a:spcPct val="70000"/>
              </a:lnSpc>
            </a:pPr>
            <a:r>
              <a:rPr lang="en-US" dirty="0">
                <a:latin typeface="Tw Cen MT" charset="0"/>
              </a:rPr>
              <a:t>Provide regular oversight</a:t>
            </a:r>
          </a:p>
          <a:p>
            <a:pPr lvl="2">
              <a:lnSpc>
                <a:spcPct val="70000"/>
              </a:lnSpc>
            </a:pPr>
            <a:r>
              <a:rPr lang="en-US" sz="2000" dirty="0">
                <a:latin typeface="Tw Cen MT" charset="0"/>
              </a:rPr>
              <a:t>Have been no in-depth hearings on this threat for years</a:t>
            </a:r>
          </a:p>
          <a:p>
            <a:pPr eaLnBrk="1" hangingPunct="1">
              <a:lnSpc>
                <a:spcPct val="70000"/>
              </a:lnSpc>
            </a:pPr>
            <a:endParaRPr lang="en-US" dirty="0">
              <a:latin typeface="Tw Cen MT" charset="0"/>
            </a:endParaRP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11</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131721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762000"/>
            <a:ext cx="8316912" cy="990600"/>
          </a:xfrm>
        </p:spPr>
        <p:txBody>
          <a:bodyPr>
            <a:normAutofit fontScale="90000"/>
          </a:bodyPr>
          <a:lstStyle/>
          <a:p>
            <a:pPr eaLnBrk="1" fontAlgn="auto" hangingPunct="1">
              <a:spcAft>
                <a:spcPts val="0"/>
              </a:spcAft>
              <a:defRPr/>
            </a:pPr>
            <a:r>
              <a:rPr lang="en-US" dirty="0">
                <a:ea typeface="+mj-ea"/>
                <a:cs typeface="+mj-cs"/>
              </a:rPr>
              <a:t>Congress should provide increased funding</a:t>
            </a:r>
            <a:br>
              <a:rPr lang="en-US" dirty="0">
                <a:ea typeface="+mj-ea"/>
                <a:cs typeface="+mj-cs"/>
              </a:rPr>
            </a:br>
            <a:endParaRPr lang="en-US" dirty="0">
              <a:ea typeface="+mj-ea"/>
              <a:cs typeface="+mj-cs"/>
            </a:endParaRPr>
          </a:p>
        </p:txBody>
      </p:sp>
      <p:sp>
        <p:nvSpPr>
          <p:cNvPr id="154626" name="Rectangle 3"/>
          <p:cNvSpPr>
            <a:spLocks noGrp="1" noChangeArrowheads="1"/>
          </p:cNvSpPr>
          <p:nvPr>
            <p:ph sz="quarter" idx="1"/>
          </p:nvPr>
        </p:nvSpPr>
        <p:spPr>
          <a:xfrm>
            <a:off x="588169" y="1752600"/>
            <a:ext cx="4075112" cy="4114800"/>
          </a:xfrm>
        </p:spPr>
        <p:txBody>
          <a:bodyPr/>
          <a:lstStyle/>
          <a:p>
            <a:pPr eaLnBrk="1" hangingPunct="1">
              <a:lnSpc>
                <a:spcPct val="70000"/>
              </a:lnSpc>
            </a:pPr>
            <a:r>
              <a:rPr lang="en-US" dirty="0">
                <a:latin typeface="Tw Cen MT" charset="0"/>
              </a:rPr>
              <a:t>Funding for nuclear security efforts has been cut year after year – now at lowest levels in &gt;20 years</a:t>
            </a:r>
          </a:p>
          <a:p>
            <a:pPr eaLnBrk="1" hangingPunct="1">
              <a:lnSpc>
                <a:spcPct val="70000"/>
              </a:lnSpc>
            </a:pPr>
            <a:r>
              <a:rPr lang="en-US" dirty="0">
                <a:latin typeface="Tw Cen MT" charset="0"/>
              </a:rPr>
              <a:t>Trump proposes further cuts</a:t>
            </a:r>
          </a:p>
          <a:p>
            <a:pPr eaLnBrk="1" hangingPunct="1">
              <a:lnSpc>
                <a:spcPct val="70000"/>
              </a:lnSpc>
            </a:pPr>
            <a:r>
              <a:rPr lang="en-US" dirty="0">
                <a:latin typeface="Tw Cen MT" charset="0"/>
              </a:rPr>
              <a:t>More funding would be needed for revitalized effort </a:t>
            </a:r>
            <a:endParaRPr lang="en-US" altLang="ja-JP" dirty="0">
              <a:latin typeface="Tw Cen MT" charset="0"/>
            </a:endParaRPr>
          </a:p>
          <a:p>
            <a:pPr lvl="1" eaLnBrk="1" hangingPunct="1">
              <a:lnSpc>
                <a:spcPct val="70000"/>
              </a:lnSpc>
              <a:buFont typeface="Tw Cen MT" charset="0"/>
              <a:buChar char="–"/>
            </a:pPr>
            <a:r>
              <a:rPr lang="en-US" sz="1900" dirty="0">
                <a:latin typeface="Tw Cen MT" charset="0"/>
              </a:rPr>
              <a:t>Request is enough for limited current efforts – not for a broader, stronger program</a:t>
            </a:r>
          </a:p>
          <a:p>
            <a:pPr lvl="1" eaLnBrk="1" hangingPunct="1">
              <a:lnSpc>
                <a:spcPct val="70000"/>
              </a:lnSpc>
              <a:buFont typeface="Tw Cen MT" charset="0"/>
              <a:buChar char="–"/>
            </a:pPr>
            <a:r>
              <a:rPr lang="en-US" sz="1900" dirty="0">
                <a:latin typeface="Tw Cen MT" charset="0"/>
              </a:rPr>
              <a:t>In particular, Congress should block proposed 50% cut to “Nuclear Material Removal” and proposed 30% cut to “International Nuclear Security”</a:t>
            </a:r>
          </a:p>
          <a:p>
            <a:pPr>
              <a:lnSpc>
                <a:spcPct val="70000"/>
              </a:lnSpc>
              <a:buFont typeface="Wingdings" charset="2"/>
              <a:buChar char="q"/>
            </a:pPr>
            <a:r>
              <a:rPr lang="en-US" sz="2300" dirty="0">
                <a:latin typeface="Tw Cen MT" charset="0"/>
              </a:rPr>
              <a:t>Congress should direct administration to identify funding needed for comprehensive effort</a:t>
            </a: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12</a:t>
            </a:fld>
            <a:endParaRPr lang="en-US" sz="1200">
              <a:solidFill>
                <a:srgbClr val="FFFFFF"/>
              </a:solidFill>
              <a:latin typeface="Tw Cen MT"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36306" y="1676400"/>
            <a:ext cx="4345781" cy="5015131"/>
          </a:xfrm>
          <a:prstGeom prst="rect">
            <a:avLst/>
          </a:prstGeom>
        </p:spPr>
      </p:pic>
    </p:spTree>
    <p:custDataLst>
      <p:tags r:id="rId1"/>
    </p:custDataLst>
    <p:extLst>
      <p:ext uri="{BB962C8B-B14F-4D97-AF65-F5344CB8AC3E}">
        <p14:creationId xmlns:p14="http://schemas.microsoft.com/office/powerpoint/2010/main" val="1404110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533400"/>
            <a:ext cx="8316912" cy="990600"/>
          </a:xfrm>
        </p:spPr>
        <p:txBody>
          <a:bodyPr>
            <a:normAutofit fontScale="90000"/>
          </a:bodyPr>
          <a:lstStyle/>
          <a:p>
            <a:pPr eaLnBrk="1" fontAlgn="auto" hangingPunct="1">
              <a:spcAft>
                <a:spcPts val="0"/>
              </a:spcAft>
              <a:defRPr/>
            </a:pPr>
            <a:r>
              <a:rPr lang="en-US" dirty="0">
                <a:ea typeface="+mj-ea"/>
                <a:cs typeface="+mj-cs"/>
              </a:rPr>
              <a:t>Congress should help launch renewed, reformed nuclear cooperation with Russia</a:t>
            </a:r>
            <a:br>
              <a:rPr lang="en-US" dirty="0">
                <a:ea typeface="+mj-ea"/>
                <a:cs typeface="+mj-cs"/>
              </a:rPr>
            </a:br>
            <a:endParaRPr lang="en-US" dirty="0">
              <a:ea typeface="+mj-ea"/>
              <a:cs typeface="+mj-cs"/>
            </a:endParaRPr>
          </a:p>
        </p:txBody>
      </p:sp>
      <p:sp>
        <p:nvSpPr>
          <p:cNvPr id="154626" name="Rectangle 3"/>
          <p:cNvSpPr>
            <a:spLocks noGrp="1" noChangeArrowheads="1"/>
          </p:cNvSpPr>
          <p:nvPr>
            <p:ph sz="quarter" idx="1"/>
          </p:nvPr>
        </p:nvSpPr>
        <p:spPr>
          <a:xfrm>
            <a:off x="588169" y="1752600"/>
            <a:ext cx="7885112" cy="4114800"/>
          </a:xfrm>
        </p:spPr>
        <p:txBody>
          <a:bodyPr/>
          <a:lstStyle/>
          <a:p>
            <a:pPr eaLnBrk="1" hangingPunct="1">
              <a:lnSpc>
                <a:spcPct val="70000"/>
              </a:lnSpc>
            </a:pPr>
            <a:r>
              <a:rPr lang="en-US" dirty="0">
                <a:latin typeface="Tw Cen MT" charset="0"/>
              </a:rPr>
              <a:t>Russian behavior challenges U.S. interests in many areas</a:t>
            </a:r>
            <a:endParaRPr lang="en-US" altLang="ja-JP" dirty="0">
              <a:latin typeface="Tw Cen MT" charset="0"/>
            </a:endParaRPr>
          </a:p>
          <a:p>
            <a:pPr lvl="1" eaLnBrk="1" hangingPunct="1">
              <a:lnSpc>
                <a:spcPct val="70000"/>
              </a:lnSpc>
              <a:buFont typeface="Tw Cen MT" charset="0"/>
              <a:buChar char="–"/>
            </a:pPr>
            <a:r>
              <a:rPr lang="en-US" sz="1900" dirty="0">
                <a:latin typeface="Tw Cen MT" charset="0"/>
              </a:rPr>
              <a:t>Sanctions remain justified</a:t>
            </a:r>
          </a:p>
          <a:p>
            <a:pPr lvl="1" eaLnBrk="1" hangingPunct="1">
              <a:lnSpc>
                <a:spcPct val="70000"/>
              </a:lnSpc>
              <a:buFont typeface="Tw Cen MT" charset="0"/>
              <a:buChar char="–"/>
            </a:pPr>
            <a:r>
              <a:rPr lang="en-US" sz="1900" dirty="0">
                <a:latin typeface="Tw Cen MT" charset="0"/>
              </a:rPr>
              <a:t>Some skepticism about cooperation remains justified</a:t>
            </a:r>
            <a:endParaRPr lang="en-US" dirty="0">
              <a:latin typeface="Tw Cen MT" charset="0"/>
            </a:endParaRPr>
          </a:p>
          <a:p>
            <a:pPr eaLnBrk="1" hangingPunct="1">
              <a:lnSpc>
                <a:spcPct val="70000"/>
              </a:lnSpc>
            </a:pPr>
            <a:r>
              <a:rPr lang="en-US" dirty="0">
                <a:latin typeface="Tw Cen MT" charset="0"/>
              </a:rPr>
              <a:t>But lack of dialogue, cooperation with world’s largest nuclear complex threatens U.S. interests</a:t>
            </a:r>
          </a:p>
          <a:p>
            <a:pPr lvl="1">
              <a:lnSpc>
                <a:spcPct val="70000"/>
              </a:lnSpc>
            </a:pPr>
            <a:r>
              <a:rPr lang="en-US" dirty="0">
                <a:latin typeface="Tw Cen MT" charset="0"/>
              </a:rPr>
              <a:t>Leads to greater nuclear security weaknesses</a:t>
            </a:r>
          </a:p>
          <a:p>
            <a:pPr lvl="1">
              <a:lnSpc>
                <a:spcPct val="70000"/>
              </a:lnSpc>
            </a:pPr>
            <a:r>
              <a:rPr lang="en-US" dirty="0">
                <a:latin typeface="Tw Cen MT" charset="0"/>
              </a:rPr>
              <a:t>Denies U.S. experts Russian expertise, test facilities, R&amp;D approaches</a:t>
            </a:r>
          </a:p>
          <a:p>
            <a:pPr lvl="1">
              <a:lnSpc>
                <a:spcPct val="70000"/>
              </a:lnSpc>
            </a:pPr>
            <a:r>
              <a:rPr lang="en-US" dirty="0">
                <a:latin typeface="Tw Cen MT" charset="0"/>
              </a:rPr>
              <a:t>Leads to less understanding of what’s happening</a:t>
            </a:r>
          </a:p>
          <a:p>
            <a:pPr lvl="1">
              <a:lnSpc>
                <a:spcPct val="70000"/>
              </a:lnSpc>
            </a:pPr>
            <a:r>
              <a:rPr lang="en-US" dirty="0">
                <a:latin typeface="Tw Cen MT" charset="0"/>
              </a:rPr>
              <a:t>Degrades relationships crucial to managing crises as they arise</a:t>
            </a:r>
          </a:p>
          <a:p>
            <a:pPr eaLnBrk="1" hangingPunct="1">
              <a:lnSpc>
                <a:spcPct val="70000"/>
              </a:lnSpc>
            </a:pPr>
            <a:r>
              <a:rPr lang="en-US" dirty="0">
                <a:latin typeface="Tw Cen MT" charset="0"/>
              </a:rPr>
              <a:t>United States, Russia, should launch renewed nuclear energy, nuclear security, nuclear safety cooperation – each side paying its own way, sharing ideas, doing joint projects</a:t>
            </a:r>
          </a:p>
          <a:p>
            <a:pPr lvl="1">
              <a:lnSpc>
                <a:spcPct val="70000"/>
              </a:lnSpc>
            </a:pPr>
            <a:r>
              <a:rPr lang="en-US" u="sng" dirty="0">
                <a:latin typeface="Tw Cen MT" charset="0"/>
              </a:rPr>
              <a:t>Not</a:t>
            </a:r>
            <a:r>
              <a:rPr lang="en-US" dirty="0">
                <a:latin typeface="Tw Cen MT" charset="0"/>
              </a:rPr>
              <a:t> U.S. ”assistance” to Russia</a:t>
            </a:r>
            <a:endParaRPr lang="en-US" u="sng" dirty="0">
              <a:latin typeface="Tw Cen MT" charset="0"/>
            </a:endParaRPr>
          </a:p>
          <a:p>
            <a:pPr eaLnBrk="1" hangingPunct="1">
              <a:lnSpc>
                <a:spcPct val="70000"/>
              </a:lnSpc>
            </a:pPr>
            <a:r>
              <a:rPr lang="en-US" dirty="0">
                <a:latin typeface="Tw Cen MT" charset="0"/>
              </a:rPr>
              <a:t>Congress should lift or greatly modify NDAA prohibition on contracts with Russian entities – undermines U.S. interests</a:t>
            </a:r>
          </a:p>
          <a:p>
            <a:pPr lvl="1">
              <a:lnSpc>
                <a:spcPct val="70000"/>
              </a:lnSpc>
            </a:pPr>
            <a:r>
              <a:rPr lang="en-US" dirty="0">
                <a:latin typeface="Tw Cen MT" charset="0"/>
              </a:rPr>
              <a:t>Should also encourage, not restrain, mil-mil contacts</a:t>
            </a: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13</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1716235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533400"/>
            <a:ext cx="8316912" cy="990600"/>
          </a:xfrm>
        </p:spPr>
        <p:txBody>
          <a:bodyPr>
            <a:normAutofit fontScale="90000"/>
          </a:bodyPr>
          <a:lstStyle/>
          <a:p>
            <a:pPr eaLnBrk="1" fontAlgn="auto" hangingPunct="1">
              <a:spcAft>
                <a:spcPts val="0"/>
              </a:spcAft>
              <a:defRPr/>
            </a:pPr>
            <a:r>
              <a:rPr lang="en-US" dirty="0">
                <a:ea typeface="+mj-ea"/>
                <a:cs typeface="+mj-cs"/>
              </a:rPr>
              <a:t>Congress should support the proposal</a:t>
            </a:r>
            <a:br>
              <a:rPr lang="en-US" dirty="0">
                <a:ea typeface="+mj-ea"/>
                <a:cs typeface="+mj-cs"/>
              </a:rPr>
            </a:br>
            <a:r>
              <a:rPr lang="en-US" dirty="0">
                <a:ea typeface="+mj-ea"/>
                <a:cs typeface="+mj-cs"/>
              </a:rPr>
              <a:t>to end the MOX program</a:t>
            </a:r>
            <a:br>
              <a:rPr lang="en-US" dirty="0">
                <a:ea typeface="+mj-ea"/>
                <a:cs typeface="+mj-cs"/>
              </a:rPr>
            </a:br>
            <a:endParaRPr lang="en-US" dirty="0">
              <a:ea typeface="+mj-ea"/>
              <a:cs typeface="+mj-cs"/>
            </a:endParaRPr>
          </a:p>
        </p:txBody>
      </p:sp>
      <p:sp>
        <p:nvSpPr>
          <p:cNvPr id="154626" name="Rectangle 3"/>
          <p:cNvSpPr>
            <a:spLocks noGrp="1" noChangeArrowheads="1"/>
          </p:cNvSpPr>
          <p:nvPr>
            <p:ph sz="quarter" idx="1"/>
          </p:nvPr>
        </p:nvSpPr>
        <p:spPr>
          <a:xfrm>
            <a:off x="588169" y="1752600"/>
            <a:ext cx="7885112" cy="4114800"/>
          </a:xfrm>
        </p:spPr>
        <p:txBody>
          <a:bodyPr/>
          <a:lstStyle/>
          <a:p>
            <a:pPr eaLnBrk="1" hangingPunct="1">
              <a:lnSpc>
                <a:spcPct val="70000"/>
              </a:lnSpc>
            </a:pPr>
            <a:r>
              <a:rPr lang="en-US" dirty="0">
                <a:latin typeface="Tw Cen MT" charset="0"/>
              </a:rPr>
              <a:t>Program to use excess U.S. plutonium as mixed oxide (MOX) fuel in U.S. reactors is simply too expensive (~$1B/ton!)</a:t>
            </a:r>
          </a:p>
          <a:p>
            <a:pPr eaLnBrk="1" hangingPunct="1">
              <a:lnSpc>
                <a:spcPct val="70000"/>
              </a:lnSpc>
            </a:pPr>
            <a:r>
              <a:rPr lang="en-US" dirty="0">
                <a:latin typeface="Tw Cen MT" charset="0"/>
              </a:rPr>
              <a:t>“Dilute and dispose” provides viable, lower-cost alternative</a:t>
            </a:r>
            <a:endParaRPr lang="en-US" altLang="ja-JP" dirty="0">
              <a:latin typeface="Tw Cen MT" charset="0"/>
            </a:endParaRPr>
          </a:p>
          <a:p>
            <a:pPr lvl="1" eaLnBrk="1" hangingPunct="1">
              <a:lnSpc>
                <a:spcPct val="70000"/>
              </a:lnSpc>
              <a:buFont typeface="Tw Cen MT" charset="0"/>
              <a:buChar char="–"/>
            </a:pPr>
            <a:r>
              <a:rPr lang="en-US" sz="1900" dirty="0">
                <a:latin typeface="Tw Cen MT" charset="0"/>
              </a:rPr>
              <a:t>Simple mixing process requiring no new buildings</a:t>
            </a:r>
          </a:p>
          <a:p>
            <a:pPr lvl="1" eaLnBrk="1" hangingPunct="1">
              <a:lnSpc>
                <a:spcPct val="70000"/>
              </a:lnSpc>
              <a:buFont typeface="Tw Cen MT" charset="0"/>
              <a:buChar char="–"/>
            </a:pPr>
            <a:r>
              <a:rPr lang="en-US" sz="1900" dirty="0">
                <a:latin typeface="Tw Cen MT" charset="0"/>
              </a:rPr>
              <a:t>Disposal form safe, reasonably difficult to recover plutonium</a:t>
            </a:r>
          </a:p>
          <a:p>
            <a:pPr lvl="1" eaLnBrk="1" hangingPunct="1">
              <a:lnSpc>
                <a:spcPct val="70000"/>
              </a:lnSpc>
              <a:buFont typeface="Tw Cen MT" charset="0"/>
              <a:buChar char="–"/>
            </a:pPr>
            <a:r>
              <a:rPr lang="en-US" dirty="0">
                <a:latin typeface="Tw Cen MT" charset="0"/>
              </a:rPr>
              <a:t>Still uncertainties on WIPP disposal, but diluted mix could be stored until other repositories become available</a:t>
            </a:r>
          </a:p>
          <a:p>
            <a:pPr eaLnBrk="1" hangingPunct="1">
              <a:lnSpc>
                <a:spcPct val="70000"/>
              </a:lnSpc>
            </a:pPr>
            <a:r>
              <a:rPr lang="en-US" u="sng" dirty="0">
                <a:latin typeface="Tw Cen MT" charset="0"/>
              </a:rPr>
              <a:t>May</a:t>
            </a:r>
            <a:r>
              <a:rPr lang="en-US" dirty="0">
                <a:latin typeface="Tw Cen MT" charset="0"/>
              </a:rPr>
              <a:t> be possible to amend plutonium agreement</a:t>
            </a:r>
          </a:p>
          <a:p>
            <a:pPr lvl="1">
              <a:lnSpc>
                <a:spcPct val="70000"/>
              </a:lnSpc>
            </a:pPr>
            <a:r>
              <a:rPr lang="en-US" dirty="0">
                <a:latin typeface="Tw Cen MT" charset="0"/>
              </a:rPr>
              <a:t>U.S. agreed to amend agreement to accommodate changed Russian approach</a:t>
            </a:r>
          </a:p>
          <a:p>
            <a:pPr lvl="1">
              <a:lnSpc>
                <a:spcPct val="70000"/>
              </a:lnSpc>
            </a:pPr>
            <a:r>
              <a:rPr lang="en-US" dirty="0">
                <a:latin typeface="Tw Cen MT" charset="0"/>
              </a:rPr>
              <a:t>Russian attitude likely determined by broader U.S.-Russian relations, whether other nuclear cooperation being restarted</a:t>
            </a:r>
          </a:p>
          <a:p>
            <a:pPr lvl="1">
              <a:lnSpc>
                <a:spcPct val="70000"/>
              </a:lnSpc>
            </a:pPr>
            <a:r>
              <a:rPr lang="en-US" dirty="0">
                <a:latin typeface="Tw Cen MT" charset="0"/>
              </a:rPr>
              <a:t>In any case, security benefits of the agreement are real but modest – not worth tens of billions of dollars</a:t>
            </a:r>
          </a:p>
          <a:p>
            <a:pPr lvl="1">
              <a:lnSpc>
                <a:spcPct val="70000"/>
              </a:lnSpc>
            </a:pPr>
            <a:r>
              <a:rPr lang="en-US" dirty="0">
                <a:latin typeface="Tw Cen MT" charset="0"/>
              </a:rPr>
              <a:t>U.S. policy should focus on maintaining highest possible standards of security and accounting throughout process – in both countries – and verification of process as foundation for limits on fissile material stockpiles</a:t>
            </a: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14</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1680901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228600"/>
            <a:ext cx="8316912" cy="990600"/>
          </a:xfrm>
        </p:spPr>
        <p:txBody>
          <a:bodyPr>
            <a:normAutofit fontScale="90000"/>
          </a:bodyPr>
          <a:lstStyle/>
          <a:p>
            <a:pPr eaLnBrk="1" fontAlgn="auto" hangingPunct="1">
              <a:spcAft>
                <a:spcPts val="0"/>
              </a:spcAft>
              <a:defRPr/>
            </a:pPr>
            <a:r>
              <a:rPr lang="en-US" dirty="0">
                <a:ea typeface="+mj-ea"/>
                <a:cs typeface="+mj-cs"/>
              </a:rPr>
              <a:t>Congress should support minimizing dangerous </a:t>
            </a:r>
            <a:r>
              <a:rPr lang="en-US">
                <a:ea typeface="+mj-ea"/>
                <a:cs typeface="+mj-cs"/>
              </a:rPr>
              <a:t>nuclear materials</a:t>
            </a:r>
            <a:endParaRPr lang="en-US" dirty="0">
              <a:ea typeface="+mj-ea"/>
              <a:cs typeface="+mj-cs"/>
            </a:endParaRPr>
          </a:p>
        </p:txBody>
      </p:sp>
      <p:sp>
        <p:nvSpPr>
          <p:cNvPr id="154626" name="Rectangle 3"/>
          <p:cNvSpPr>
            <a:spLocks noGrp="1" noChangeArrowheads="1"/>
          </p:cNvSpPr>
          <p:nvPr>
            <p:ph sz="quarter" idx="1"/>
          </p:nvPr>
        </p:nvSpPr>
        <p:spPr>
          <a:xfrm>
            <a:off x="588169" y="1676400"/>
            <a:ext cx="7885112" cy="4114800"/>
          </a:xfrm>
        </p:spPr>
        <p:txBody>
          <a:bodyPr/>
          <a:lstStyle/>
          <a:p>
            <a:pPr eaLnBrk="1" hangingPunct="1">
              <a:lnSpc>
                <a:spcPct val="70000"/>
              </a:lnSpc>
            </a:pPr>
            <a:r>
              <a:rPr lang="en-US" dirty="0">
                <a:latin typeface="Tw Cen MT" charset="0"/>
              </a:rPr>
              <a:t>Successful effort so far</a:t>
            </a:r>
            <a:endParaRPr lang="en-US" altLang="ja-JP" dirty="0">
              <a:latin typeface="Tw Cen MT" charset="0"/>
            </a:endParaRPr>
          </a:p>
          <a:p>
            <a:pPr lvl="1" eaLnBrk="1" hangingPunct="1">
              <a:lnSpc>
                <a:spcPct val="70000"/>
              </a:lnSpc>
              <a:buFont typeface="Tw Cen MT" charset="0"/>
              <a:buChar char="–"/>
            </a:pPr>
            <a:r>
              <a:rPr lang="en-US" sz="1900" dirty="0">
                <a:latin typeface="Tw Cen MT" charset="0"/>
              </a:rPr>
              <a:t>100s of buildings around the world have been cleared of HEU, Pu</a:t>
            </a:r>
          </a:p>
          <a:p>
            <a:pPr lvl="1" eaLnBrk="1" hangingPunct="1">
              <a:lnSpc>
                <a:spcPct val="70000"/>
              </a:lnSpc>
              <a:buFont typeface="Tw Cen MT" charset="0"/>
              <a:buChar char="–"/>
            </a:pPr>
            <a:r>
              <a:rPr lang="en-US" sz="1900" dirty="0">
                <a:latin typeface="Tw Cen MT" charset="0"/>
              </a:rPr>
              <a:t>&gt;50% of all the countries that once had HEU or Pu have eliminated it</a:t>
            </a:r>
          </a:p>
          <a:p>
            <a:pPr lvl="1" eaLnBrk="1" hangingPunct="1">
              <a:lnSpc>
                <a:spcPct val="70000"/>
              </a:lnSpc>
              <a:buFont typeface="Tw Cen MT" charset="0"/>
              <a:buChar char="–"/>
            </a:pPr>
            <a:r>
              <a:rPr lang="en-US" dirty="0">
                <a:latin typeface="Tw Cen MT" charset="0"/>
              </a:rPr>
              <a:t>But more to be done – especially in Russia</a:t>
            </a:r>
          </a:p>
          <a:p>
            <a:pPr eaLnBrk="1" hangingPunct="1">
              <a:lnSpc>
                <a:spcPct val="70000"/>
              </a:lnSpc>
            </a:pPr>
            <a:r>
              <a:rPr lang="en-US" dirty="0">
                <a:latin typeface="Tw Cen MT" charset="0"/>
              </a:rPr>
              <a:t>Support efforts to convert HEU-fueled research reactors and isotope production to LEU that can’t be used in a bomb</a:t>
            </a:r>
          </a:p>
          <a:p>
            <a:pPr lvl="1">
              <a:lnSpc>
                <a:spcPct val="70000"/>
              </a:lnSpc>
            </a:pPr>
            <a:r>
              <a:rPr lang="en-US" dirty="0">
                <a:latin typeface="Tw Cen MT" charset="0"/>
              </a:rPr>
              <a:t>Robust funding for development of new LEU fuels</a:t>
            </a:r>
          </a:p>
          <a:p>
            <a:pPr lvl="1">
              <a:lnSpc>
                <a:spcPct val="70000"/>
              </a:lnSpc>
            </a:pPr>
            <a:r>
              <a:rPr lang="en-US" dirty="0">
                <a:latin typeface="Tw Cen MT" charset="0"/>
              </a:rPr>
              <a:t>Possible amendment: prohibit FDA licensing of new isotope producers using HEU (mainly a concern about Russia)</a:t>
            </a:r>
          </a:p>
          <a:p>
            <a:pPr lvl="1">
              <a:lnSpc>
                <a:spcPct val="70000"/>
              </a:lnSpc>
            </a:pPr>
            <a:r>
              <a:rPr lang="en-US" dirty="0">
                <a:latin typeface="Tw Cen MT" charset="0"/>
              </a:rPr>
              <a:t>Fund R&amp;D program to develop LEU fuels for future naval reactors</a:t>
            </a:r>
          </a:p>
          <a:p>
            <a:pPr eaLnBrk="1" hangingPunct="1">
              <a:lnSpc>
                <a:spcPct val="70000"/>
              </a:lnSpc>
            </a:pPr>
            <a:r>
              <a:rPr lang="en-US" dirty="0">
                <a:latin typeface="Tw Cen MT" charset="0"/>
              </a:rPr>
              <a:t>Support efforts to work with countries on alternatives to plutonium reprocessing, better ways to reduce Pu stocks</a:t>
            </a:r>
            <a:endParaRPr lang="en-US" sz="1900" dirty="0">
              <a:latin typeface="Tw Cen MT" charset="0"/>
            </a:endParaRPr>
          </a:p>
          <a:p>
            <a:pPr lvl="1">
              <a:lnSpc>
                <a:spcPct val="70000"/>
              </a:lnSpc>
            </a:pPr>
            <a:r>
              <a:rPr lang="en-US" dirty="0">
                <a:latin typeface="Tw Cen MT" charset="0"/>
              </a:rPr>
              <a:t>Dry cask storage, multinational repositories could change incentives</a:t>
            </a:r>
          </a:p>
          <a:p>
            <a:pPr lvl="1">
              <a:lnSpc>
                <a:spcPct val="70000"/>
              </a:lnSpc>
            </a:pPr>
            <a:r>
              <a:rPr lang="en-US" dirty="0">
                <a:latin typeface="Tw Cen MT" charset="0"/>
              </a:rPr>
              <a:t>Work with Japan, UK, others on alternatives to MOX</a:t>
            </a:r>
          </a:p>
          <a:p>
            <a:pPr lvl="1">
              <a:lnSpc>
                <a:spcPct val="70000"/>
              </a:lnSpc>
            </a:pPr>
            <a:r>
              <a:rPr lang="en-US" dirty="0">
                <a:latin typeface="Tw Cen MT" charset="0"/>
              </a:rPr>
              <a:t>Seek to ensure high standards of security and accounting for all plutonium processing</a:t>
            </a: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15</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625321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549275" y="457200"/>
            <a:ext cx="8315325" cy="990600"/>
          </a:xfrm>
        </p:spPr>
        <p:txBody>
          <a:bodyPr/>
          <a:lstStyle/>
          <a:p>
            <a:pPr eaLnBrk="1" hangingPunct="1"/>
            <a:r>
              <a:rPr lang="en-US" altLang="en-US" sz="3600" dirty="0">
                <a:solidFill>
                  <a:srgbClr val="000000"/>
                </a:solidFill>
                <a:ea typeface="MS PGothic" charset="-128"/>
              </a:rPr>
              <a:t>Further Reading</a:t>
            </a:r>
          </a:p>
        </p:txBody>
      </p:sp>
      <p:sp>
        <p:nvSpPr>
          <p:cNvPr id="48130" name="Rectangle 3"/>
          <p:cNvSpPr>
            <a:spLocks noGrp="1" noChangeArrowheads="1"/>
          </p:cNvSpPr>
          <p:nvPr>
            <p:ph sz="quarter" idx="1"/>
          </p:nvPr>
        </p:nvSpPr>
        <p:spPr>
          <a:xfrm>
            <a:off x="700088" y="1600200"/>
            <a:ext cx="7935912" cy="4495800"/>
          </a:xfrm>
        </p:spPr>
        <p:txBody>
          <a:bodyPr/>
          <a:lstStyle/>
          <a:p>
            <a:pPr eaLnBrk="1" hangingPunct="1">
              <a:lnSpc>
                <a:spcPct val="90000"/>
              </a:lnSpc>
              <a:spcBef>
                <a:spcPct val="0"/>
              </a:spcBef>
              <a:spcAft>
                <a:spcPts val="800"/>
              </a:spcAft>
            </a:pPr>
            <a:r>
              <a:rPr lang="en-US" altLang="en-US" i="1" dirty="0">
                <a:latin typeface="Tw Cen MT" charset="0"/>
                <a:ea typeface="Tw Cen MT" charset="0"/>
                <a:cs typeface="Tw Cen MT" charset="0"/>
              </a:rPr>
              <a:t>Preventing Nuclear Terrorism: Continuous Improvement or Dangerous Decline? </a:t>
            </a:r>
            <a:r>
              <a:rPr lang="en-US" altLang="en-US" dirty="0">
                <a:latin typeface="Tw Cen MT" charset="0"/>
                <a:ea typeface="Tw Cen MT" charset="0"/>
                <a:cs typeface="Tw Cen MT" charset="0"/>
              </a:rPr>
              <a:t>(2016):</a:t>
            </a:r>
            <a:br>
              <a:rPr lang="en-US" altLang="en-US" dirty="0">
                <a:latin typeface="Tw Cen MT" charset="0"/>
                <a:ea typeface="Tw Cen MT" charset="0"/>
                <a:cs typeface="Tw Cen MT" charset="0"/>
              </a:rPr>
            </a:br>
            <a:r>
              <a:rPr lang="en-US" altLang="en-US" sz="2000" dirty="0">
                <a:latin typeface="Tw Cen MT" charset="0"/>
                <a:ea typeface="Tw Cen MT" charset="0"/>
                <a:cs typeface="Tw Cen MT" charset="0"/>
                <a:hlinkClick r:id="rId4"/>
              </a:rPr>
              <a:t>http://belfercenter.ksg.harvard.edu/files/PreventingNuclearTerrorism-Web.pdf</a:t>
            </a:r>
            <a:r>
              <a:rPr lang="en-US" altLang="en-US" sz="2000" dirty="0">
                <a:latin typeface="Tw Cen MT" charset="0"/>
                <a:ea typeface="Tw Cen MT" charset="0"/>
                <a:cs typeface="Tw Cen MT" charset="0"/>
              </a:rPr>
              <a:t>  </a:t>
            </a:r>
            <a:endParaRPr lang="en-US" altLang="ja-JP" sz="2000" dirty="0">
              <a:latin typeface="Tw Cen MT" charset="0"/>
              <a:ea typeface="Tw Cen MT" charset="0"/>
              <a:cs typeface="Tw Cen MT" charset="0"/>
              <a:hlinkClick r:id="rId5"/>
            </a:endParaRPr>
          </a:p>
          <a:p>
            <a:pPr eaLnBrk="1" hangingPunct="1">
              <a:lnSpc>
                <a:spcPct val="90000"/>
              </a:lnSpc>
              <a:spcBef>
                <a:spcPct val="0"/>
              </a:spcBef>
              <a:spcAft>
                <a:spcPts val="800"/>
              </a:spcAft>
            </a:pPr>
            <a:r>
              <a:rPr lang="en-US" altLang="en-US" i="1" dirty="0">
                <a:latin typeface="Tw Cen MT" charset="0"/>
                <a:ea typeface="Tw Cen MT" charset="0"/>
                <a:cs typeface="Tw Cen MT" charset="0"/>
              </a:rPr>
              <a:t>The U.S.-Russian Joint Threat Assessment of Nuclear Terrorism</a:t>
            </a:r>
            <a:r>
              <a:rPr lang="en-US" altLang="en-US" dirty="0">
                <a:latin typeface="Tw Cen MT" charset="0"/>
                <a:ea typeface="Tw Cen MT" charset="0"/>
                <a:cs typeface="Tw Cen MT" charset="0"/>
              </a:rPr>
              <a:t>: </a:t>
            </a:r>
            <a:r>
              <a:rPr lang="en-US" altLang="en-US" sz="2000" dirty="0">
                <a:latin typeface="Tw Cen MT" charset="0"/>
                <a:ea typeface="Tw Cen MT" charset="0"/>
                <a:cs typeface="Tw Cen MT" charset="0"/>
                <a:hlinkClick r:id="rId6" invalidUrl="http://belfercenter.ksg.harvard.edu/files/Joint-Threat-Assessment ENG 27 May 2011.pdf"/>
              </a:rPr>
              <a:t>http://belfercenter.ksg.harvard.edu/files/Joint-Threat-Assessment%20ENG%2027%20May%202011.pdf</a:t>
            </a:r>
            <a:r>
              <a:rPr lang="en-US" altLang="en-US" sz="2000" dirty="0">
                <a:latin typeface="Tw Cen MT" charset="0"/>
                <a:ea typeface="Tw Cen MT" charset="0"/>
                <a:cs typeface="Tw Cen MT" charset="0"/>
              </a:rPr>
              <a:t> </a:t>
            </a:r>
            <a:endParaRPr lang="en-US" altLang="en-US" dirty="0">
              <a:latin typeface="Tw Cen MT" charset="0"/>
              <a:ea typeface="Tw Cen MT" charset="0"/>
              <a:cs typeface="Tw Cen MT" charset="0"/>
            </a:endParaRPr>
          </a:p>
          <a:p>
            <a:pPr>
              <a:lnSpc>
                <a:spcPct val="90000"/>
              </a:lnSpc>
              <a:spcBef>
                <a:spcPct val="0"/>
              </a:spcBef>
              <a:spcAft>
                <a:spcPts val="800"/>
              </a:spcAft>
            </a:pPr>
            <a:r>
              <a:rPr lang="en-US" altLang="en-US" i="1" dirty="0">
                <a:latin typeface="Tw Cen MT" charset="0"/>
                <a:ea typeface="Tw Cen MT" charset="0"/>
                <a:cs typeface="Tw Cen MT" charset="0"/>
              </a:rPr>
              <a:t>Insider Threats:</a:t>
            </a:r>
            <a:br>
              <a:rPr lang="en-US" altLang="en-US" i="1" dirty="0">
                <a:latin typeface="Tw Cen MT" charset="0"/>
                <a:ea typeface="Tw Cen MT" charset="0"/>
                <a:cs typeface="Tw Cen MT" charset="0"/>
              </a:rPr>
            </a:br>
            <a:r>
              <a:rPr lang="en-US" altLang="en-US" sz="2000" i="1" dirty="0">
                <a:latin typeface="Tw Cen MT" charset="0"/>
                <a:ea typeface="Tw Cen MT" charset="0"/>
                <a:cs typeface="Tw Cen MT" charset="0"/>
              </a:rPr>
              <a:t> </a:t>
            </a:r>
            <a:r>
              <a:rPr lang="en-US" altLang="en-US" sz="2000" i="1" dirty="0">
                <a:latin typeface="Tw Cen MT" charset="0"/>
                <a:ea typeface="Tw Cen MT" charset="0"/>
                <a:cs typeface="Tw Cen MT" charset="0"/>
                <a:hlinkClick r:id="rId7"/>
              </a:rPr>
              <a:t>http://www.belfercenter.org/publication/insider-threats</a:t>
            </a:r>
            <a:r>
              <a:rPr lang="en-US" altLang="en-US" sz="2000" i="1" dirty="0">
                <a:latin typeface="Tw Cen MT" charset="0"/>
                <a:ea typeface="Tw Cen MT" charset="0"/>
                <a:cs typeface="Tw Cen MT" charset="0"/>
              </a:rPr>
              <a:t> </a:t>
            </a:r>
            <a:r>
              <a:rPr lang="en-US" altLang="en-US" i="1" dirty="0">
                <a:latin typeface="Tw Cen MT" charset="0"/>
                <a:ea typeface="Tw Cen MT" charset="0"/>
                <a:cs typeface="Tw Cen MT" charset="0"/>
              </a:rPr>
              <a:t> </a:t>
            </a:r>
          </a:p>
          <a:p>
            <a:pPr eaLnBrk="1" hangingPunct="1">
              <a:lnSpc>
                <a:spcPct val="90000"/>
              </a:lnSpc>
              <a:spcBef>
                <a:spcPct val="0"/>
              </a:spcBef>
              <a:spcAft>
                <a:spcPts val="800"/>
              </a:spcAft>
            </a:pPr>
            <a:r>
              <a:rPr lang="en-US" altLang="en-US" i="1" dirty="0">
                <a:latin typeface="Tw Cen MT" charset="0"/>
                <a:ea typeface="Tw Cen MT" charset="0"/>
                <a:cs typeface="Tw Cen MT" charset="0"/>
              </a:rPr>
              <a:t>Nuclear Security Matters:</a:t>
            </a:r>
            <a:br>
              <a:rPr lang="en-US" altLang="en-US" i="1" dirty="0">
                <a:latin typeface="Tw Cen MT" charset="0"/>
                <a:ea typeface="Tw Cen MT" charset="0"/>
                <a:cs typeface="Tw Cen MT" charset="0"/>
              </a:rPr>
            </a:br>
            <a:r>
              <a:rPr lang="en-US" altLang="en-US" sz="2000" i="1" dirty="0">
                <a:latin typeface="Tw Cen MT" charset="0"/>
                <a:ea typeface="Tw Cen MT" charset="0"/>
                <a:cs typeface="Tw Cen MT" charset="0"/>
                <a:hlinkClick r:id="rId8"/>
              </a:rPr>
              <a:t>http://nuclearsecuritymatters.belfercenter.org/</a:t>
            </a:r>
            <a:r>
              <a:rPr lang="en-US" altLang="en-US" i="1" dirty="0">
                <a:latin typeface="Tw Cen MT" charset="0"/>
                <a:ea typeface="Tw Cen MT" charset="0"/>
                <a:cs typeface="Tw Cen MT" charset="0"/>
              </a:rPr>
              <a:t> </a:t>
            </a:r>
          </a:p>
          <a:p>
            <a:pPr eaLnBrk="1" hangingPunct="1">
              <a:lnSpc>
                <a:spcPct val="90000"/>
              </a:lnSpc>
              <a:spcBef>
                <a:spcPct val="0"/>
              </a:spcBef>
              <a:spcAft>
                <a:spcPts val="800"/>
              </a:spcAft>
            </a:pPr>
            <a:r>
              <a:rPr lang="en-US" altLang="en-US" dirty="0">
                <a:latin typeface="Tw Cen MT" charset="0"/>
                <a:ea typeface="Tw Cen MT" charset="0"/>
                <a:cs typeface="Tw Cen MT" charset="0"/>
              </a:rPr>
              <a:t>Full text of Managing the Atom publications:</a:t>
            </a:r>
            <a:br>
              <a:rPr lang="en-US" altLang="en-US" dirty="0">
                <a:latin typeface="Tw Cen MT" charset="0"/>
                <a:ea typeface="Tw Cen MT" charset="0"/>
                <a:cs typeface="Tw Cen MT" charset="0"/>
              </a:rPr>
            </a:br>
            <a:r>
              <a:rPr lang="en-US" altLang="en-US" sz="2000" i="1" dirty="0">
                <a:latin typeface="Tw Cen MT" charset="0"/>
                <a:ea typeface="Tw Cen MT" charset="0"/>
                <a:cs typeface="Tw Cen MT" charset="0"/>
                <a:hlinkClick r:id="rId9"/>
              </a:rPr>
              <a:t>http://belfercenter.org/managingtheatom</a:t>
            </a:r>
            <a:endParaRPr lang="en-US" altLang="en-US" sz="2000" i="1" dirty="0">
              <a:latin typeface="Tw Cen MT" charset="0"/>
              <a:ea typeface="Tw Cen MT" charset="0"/>
              <a:cs typeface="Tw Cen MT" charset="0"/>
            </a:endParaRPr>
          </a:p>
        </p:txBody>
      </p:sp>
      <p:sp>
        <p:nvSpPr>
          <p:cNvPr id="48131"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EC6B2096-D53C-D94A-83B0-162E232C44B6}" type="slidenum">
              <a:rPr lang="en-US" altLang="en-US" sz="1200">
                <a:solidFill>
                  <a:srgbClr val="FFFFFF"/>
                </a:solidFill>
                <a:latin typeface="Tw Cen MT" charset="0"/>
              </a:rPr>
              <a:pPr>
                <a:lnSpc>
                  <a:spcPct val="80000"/>
                </a:lnSpc>
              </a:pPr>
              <a:t>16</a:t>
            </a:fld>
            <a:endParaRPr lang="en-US" alt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705786064"/>
      </p:ext>
    </p:extLst>
  </p:cSld>
  <p:clrMapOvr>
    <a:masterClrMapping/>
  </p:clrMapOvr>
  <p:transition spd="slow" advTm="32773"/>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24880" y="457200"/>
            <a:ext cx="8316185" cy="990600"/>
          </a:xfrm>
        </p:spPr>
        <p:txBody>
          <a:bodyPr/>
          <a:lstStyle/>
          <a:p>
            <a:pPr>
              <a:defRPr/>
            </a:pPr>
            <a:r>
              <a:rPr lang="en-US" sz="3600" dirty="0">
                <a:latin typeface="Tw Cen MT Condensed Extra Bold"/>
                <a:ea typeface="ＭＳ Ｐゴシック" charset="0"/>
              </a:rPr>
              <a:t>Backup slides if needed…</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17</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88938" y="190500"/>
            <a:ext cx="7927975" cy="1104900"/>
          </a:xfrm>
        </p:spPr>
        <p:txBody>
          <a:bodyPr>
            <a:noAutofit/>
          </a:bodyPr>
          <a:lstStyle/>
          <a:p>
            <a:pPr eaLnBrk="1" fontAlgn="auto" hangingPunct="1">
              <a:spcAft>
                <a:spcPts val="0"/>
              </a:spcAft>
              <a:defRPr/>
            </a:pPr>
            <a:r>
              <a:rPr lang="en-US" sz="3600" dirty="0">
                <a:ea typeface="+mj-ea"/>
                <a:cs typeface="+mj-cs"/>
              </a:rPr>
              <a:t>With nuclear material, terrorists may be able to make crude nuclear bombs</a:t>
            </a:r>
          </a:p>
        </p:txBody>
      </p:sp>
      <p:sp>
        <p:nvSpPr>
          <p:cNvPr id="25602" name="Rectangle 3"/>
          <p:cNvSpPr>
            <a:spLocks noGrp="1" noChangeArrowheads="1"/>
          </p:cNvSpPr>
          <p:nvPr>
            <p:ph type="body" sz="half" idx="1"/>
          </p:nvPr>
        </p:nvSpPr>
        <p:spPr>
          <a:xfrm>
            <a:off x="320675" y="1676400"/>
            <a:ext cx="4098925" cy="3810000"/>
          </a:xfrm>
        </p:spPr>
        <p:txBody>
          <a:bodyPr/>
          <a:lstStyle/>
          <a:p>
            <a:pPr eaLnBrk="1" hangingPunct="1">
              <a:lnSpc>
                <a:spcPct val="90000"/>
              </a:lnSpc>
            </a:pPr>
            <a:r>
              <a:rPr lang="en-US">
                <a:latin typeface="Tw Cen MT" charset="0"/>
              </a:rPr>
              <a:t>With HEU, gun-type bomb – as obliterated Hiroshima – very plausibly within capabilities of sophisticated terrorist group</a:t>
            </a:r>
          </a:p>
          <a:p>
            <a:pPr eaLnBrk="1" hangingPunct="1">
              <a:lnSpc>
                <a:spcPct val="90000"/>
              </a:lnSpc>
            </a:pPr>
            <a:r>
              <a:rPr lang="en-US">
                <a:latin typeface="Tw Cen MT" charset="0"/>
              </a:rPr>
              <a:t>Implosion bomb (required for plutonium) more difficult, still conceivable (especially if they got help)</a:t>
            </a:r>
          </a:p>
          <a:p>
            <a:pPr lvl="1" eaLnBrk="1" hangingPunct="1">
              <a:lnSpc>
                <a:spcPct val="90000"/>
              </a:lnSpc>
              <a:buFont typeface="Tw Cen MT" charset="0"/>
              <a:buChar char="–"/>
            </a:pPr>
            <a:r>
              <a:rPr lang="en-US">
                <a:latin typeface="Tw Cen MT" charset="0"/>
              </a:rPr>
              <a:t>Doesn’t</a:t>
            </a:r>
            <a:r>
              <a:rPr lang="en-US" altLang="ja-JP">
                <a:latin typeface="Tw Cen MT" charset="0"/>
              </a:rPr>
              <a:t> need to be as complex as Nagasaki bomb</a:t>
            </a:r>
          </a:p>
          <a:p>
            <a:pPr eaLnBrk="1" hangingPunct="1">
              <a:lnSpc>
                <a:spcPct val="90000"/>
              </a:lnSpc>
              <a:buFont typeface="Monotype Sorts" charset="0"/>
              <a:buNone/>
            </a:pPr>
            <a:endParaRPr lang="en-US">
              <a:latin typeface="Tw Cen MT" charset="0"/>
            </a:endParaRPr>
          </a:p>
        </p:txBody>
      </p:sp>
      <p:pic>
        <p:nvPicPr>
          <p:cNvPr id="25603" name="Picture 4" descr="gun-typ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953000" y="2057400"/>
            <a:ext cx="4076700" cy="308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604" name="Text Box 5"/>
          <p:cNvSpPr txBox="1">
            <a:spLocks noChangeArrowheads="1"/>
          </p:cNvSpPr>
          <p:nvPr/>
        </p:nvSpPr>
        <p:spPr bwMode="auto">
          <a:xfrm>
            <a:off x="4892675" y="5105400"/>
            <a:ext cx="182880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spcBef>
                <a:spcPct val="50000"/>
              </a:spcBef>
            </a:pPr>
            <a:r>
              <a:rPr lang="en-US" sz="1600" i="1">
                <a:solidFill>
                  <a:schemeClr val="tx1"/>
                </a:solidFill>
              </a:rPr>
              <a:t>Source: </a:t>
            </a:r>
            <a:r>
              <a:rPr lang="en-US" sz="1600">
                <a:solidFill>
                  <a:schemeClr val="tx1"/>
                </a:solidFill>
              </a:rPr>
              <a:t>NATO</a:t>
            </a:r>
            <a:endParaRPr lang="en-US" sz="1600" i="1">
              <a:solidFill>
                <a:schemeClr val="tx1"/>
              </a:solidFill>
            </a:endParaRPr>
          </a:p>
        </p:txBody>
      </p:sp>
      <p:sp>
        <p:nvSpPr>
          <p:cNvPr id="25605" name="TextBox 5"/>
          <p:cNvSpPr txBox="1">
            <a:spLocks noChangeArrowheads="1"/>
          </p:cNvSpPr>
          <p:nvPr/>
        </p:nvSpPr>
        <p:spPr bwMode="auto">
          <a:xfrm>
            <a:off x="623888" y="5562600"/>
            <a:ext cx="8229600"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r>
              <a:rPr lang="en-US" u="sng">
                <a:latin typeface="Tw Cen MT" charset="0"/>
                <a:ea typeface="MS PGothic" charset="0"/>
                <a:cs typeface="MS PGothic" charset="0"/>
              </a:rPr>
              <a:t>Doesn’t</a:t>
            </a:r>
            <a:r>
              <a:rPr lang="en-US">
                <a:latin typeface="Tw Cen MT" charset="0"/>
                <a:ea typeface="MS PGothic" charset="0"/>
                <a:cs typeface="MS PGothic" charset="0"/>
              </a:rPr>
              <a:t> take a Manhattan Project -- &gt;90% of the effort was focused on producing nuclear material.  And making a crude terrorist bomb is </a:t>
            </a:r>
            <a:r>
              <a:rPr lang="en-US" i="1">
                <a:latin typeface="Tw Cen MT" charset="0"/>
                <a:ea typeface="MS PGothic" charset="0"/>
                <a:cs typeface="MS PGothic" charset="0"/>
              </a:rPr>
              <a:t>far </a:t>
            </a:r>
            <a:r>
              <a:rPr lang="en-US">
                <a:latin typeface="Tw Cen MT" charset="0"/>
                <a:ea typeface="MS PGothic" charset="0"/>
                <a:cs typeface="MS PGothic" charset="0"/>
              </a:rPr>
              <a:t>easier than making a safe, reliable weapon</a:t>
            </a:r>
            <a:endParaRPr lang="en-US" u="sng">
              <a:latin typeface="Tw Cen MT" charset="0"/>
              <a:ea typeface="MS PGothic" charset="0"/>
              <a:cs typeface="MS PGothic" charset="0"/>
            </a:endParaRPr>
          </a:p>
        </p:txBody>
      </p:sp>
      <p:sp>
        <p:nvSpPr>
          <p:cNvPr id="25606"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F70F1B52-F11E-7D40-97D1-67BC44DF5822}" type="slidenum">
              <a:rPr lang="en-US" sz="1200">
                <a:solidFill>
                  <a:srgbClr val="FFFFFF"/>
                </a:solidFill>
                <a:latin typeface="Tw Cen MT" charset="0"/>
              </a:rPr>
              <a:pPr>
                <a:lnSpc>
                  <a:spcPct val="80000"/>
                </a:lnSpc>
              </a:pPr>
              <a:t>18</a:t>
            </a:fld>
            <a:endParaRPr lang="en-US" sz="1200">
              <a:solidFill>
                <a:srgbClr val="FFFFFF"/>
              </a:solidFill>
              <a:latin typeface="Tw Cen MT" charset="0"/>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fontScale="85000" lnSpcReduction="20000"/>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defRPr/>
            </a:pPr>
            <a:fld id="{40ED8F21-E991-DC40-8DD2-E38CEC512267}" type="slidenum">
              <a:rPr lang="en-US" sz="1400" smtClean="0">
                <a:solidFill>
                  <a:schemeClr val="bg1"/>
                </a:solidFill>
              </a:rPr>
              <a:pPr>
                <a:defRPr/>
              </a:pPr>
              <a:t>1</a:t>
            </a:fld>
            <a:endParaRPr lang="en-US" sz="1400" dirty="0">
              <a:solidFill>
                <a:schemeClr val="bg1"/>
              </a:solidFill>
            </a:endParaRPr>
          </a:p>
        </p:txBody>
      </p:sp>
      <p:sp>
        <p:nvSpPr>
          <p:cNvPr id="18434" name="Title 1"/>
          <p:cNvSpPr>
            <a:spLocks noGrp="1"/>
          </p:cNvSpPr>
          <p:nvPr>
            <p:ph type="title"/>
          </p:nvPr>
        </p:nvSpPr>
        <p:spPr>
          <a:xfrm>
            <a:off x="625475" y="457200"/>
            <a:ext cx="8315325" cy="990600"/>
          </a:xfrm>
        </p:spPr>
        <p:txBody>
          <a:bodyPr/>
          <a:lstStyle/>
          <a:p>
            <a:r>
              <a:rPr lang="en-US" sz="3600" b="1" dirty="0">
                <a:latin typeface="Tw Cen MT Condensed Extra Bold" charset="0"/>
                <a:ea typeface="Tw Cen MT Condensed Extra Bold" charset="0"/>
                <a:cs typeface="Tw Cen MT Condensed Extra Bold" charset="0"/>
              </a:rPr>
              <a:t>Could terrorists do this to a modern city?</a:t>
            </a:r>
          </a:p>
        </p:txBody>
      </p:sp>
      <p:sp>
        <p:nvSpPr>
          <p:cNvPr id="18435" name="TextBox 5"/>
          <p:cNvSpPr txBox="1">
            <a:spLocks noChangeArrowheads="1"/>
          </p:cNvSpPr>
          <p:nvPr/>
        </p:nvSpPr>
        <p:spPr bwMode="auto">
          <a:xfrm>
            <a:off x="1538288" y="6181725"/>
            <a:ext cx="5638800" cy="554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r>
              <a:rPr lang="en-US" sz="1600">
                <a:solidFill>
                  <a:schemeClr val="tx1"/>
                </a:solidFill>
                <a:latin typeface="Tw Cen MT" charset="0"/>
                <a:cs typeface="Tw Cen MT" charset="0"/>
              </a:rPr>
              <a:t>Source: </a:t>
            </a:r>
            <a:r>
              <a:rPr lang="en-US" sz="1600" i="1">
                <a:solidFill>
                  <a:schemeClr val="tx1"/>
                </a:solidFill>
                <a:latin typeface="Tw Cen MT" charset="0"/>
                <a:cs typeface="Tw Cen MT" charset="0"/>
              </a:rPr>
              <a:t>LIFE, </a:t>
            </a:r>
            <a:r>
              <a:rPr lang="en-US" sz="1600">
                <a:solidFill>
                  <a:schemeClr val="tx1"/>
                </a:solidFill>
                <a:latin typeface="Tw Cen MT" charset="0"/>
                <a:cs typeface="Tw Cen MT" charset="0"/>
              </a:rPr>
              <a:t>photographer: Bernard Hoffman</a:t>
            </a:r>
          </a:p>
          <a:p>
            <a:endParaRPr lang="en-US" sz="1400">
              <a:solidFill>
                <a:schemeClr val="tx1"/>
              </a:solidFill>
            </a:endParaRPr>
          </a:p>
        </p:txBody>
      </p:sp>
      <p:pic>
        <p:nvPicPr>
          <p:cNvPr id="18436" name="Picture 5" descr="Nagasaki-1945-source-LIFE-Bernard Hoffman.jpe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233488" y="1676400"/>
            <a:ext cx="6781800" cy="443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a:xfrm>
            <a:off x="388938" y="114300"/>
            <a:ext cx="2901950" cy="1104900"/>
          </a:xfrm>
        </p:spPr>
        <p:txBody>
          <a:bodyPr/>
          <a:lstStyle/>
          <a:p>
            <a:pPr eaLnBrk="1" hangingPunct="1"/>
            <a:r>
              <a:rPr lang="en-US" sz="3600">
                <a:latin typeface="Tw Cen MT Condensed Extra Bold" charset="0"/>
              </a:rPr>
              <a:t>Cs-137</a:t>
            </a:r>
            <a:br>
              <a:rPr lang="en-US" sz="3600">
                <a:latin typeface="Tw Cen MT Condensed Extra Bold" charset="0"/>
              </a:rPr>
            </a:br>
            <a:r>
              <a:rPr lang="en-US" sz="3600">
                <a:latin typeface="Tw Cen MT Condensed Extra Bold" charset="0"/>
              </a:rPr>
              <a:t>“dirty bomb”</a:t>
            </a:r>
          </a:p>
        </p:txBody>
      </p:sp>
      <p:sp>
        <p:nvSpPr>
          <p:cNvPr id="68610" name="Rectangle 3"/>
          <p:cNvSpPr>
            <a:spLocks noGrp="1" noChangeArrowheads="1"/>
          </p:cNvSpPr>
          <p:nvPr>
            <p:ph type="body" sz="half" idx="1"/>
          </p:nvPr>
        </p:nvSpPr>
        <p:spPr>
          <a:xfrm>
            <a:off x="395288" y="1524000"/>
            <a:ext cx="2743200" cy="4114800"/>
          </a:xfrm>
        </p:spPr>
        <p:txBody>
          <a:bodyPr/>
          <a:lstStyle/>
          <a:p>
            <a:pPr eaLnBrk="1" hangingPunct="1">
              <a:lnSpc>
                <a:spcPct val="90000"/>
              </a:lnSpc>
            </a:pPr>
            <a:r>
              <a:rPr lang="en-US">
                <a:latin typeface="Tw Cen MT" charset="0"/>
              </a:rPr>
              <a:t>Potentially dangerous sources used in hospitals, industry, in almost every country</a:t>
            </a:r>
          </a:p>
          <a:p>
            <a:pPr eaLnBrk="1" hangingPunct="1">
              <a:lnSpc>
                <a:spcPct val="90000"/>
              </a:lnSpc>
            </a:pPr>
            <a:r>
              <a:rPr lang="en-US">
                <a:latin typeface="Tw Cen MT" charset="0"/>
              </a:rPr>
              <a:t>Al Qaeda, Chechens have repeatedly considered dirty bomb attacks</a:t>
            </a:r>
          </a:p>
        </p:txBody>
      </p:sp>
      <p:sp>
        <p:nvSpPr>
          <p:cNvPr id="38916" name="TextBox 2"/>
          <p:cNvSpPr txBox="1">
            <a:spLocks noChangeArrowheads="1"/>
          </p:cNvSpPr>
          <p:nvPr/>
        </p:nvSpPr>
        <p:spPr bwMode="auto">
          <a:xfrm>
            <a:off x="90488" y="5429250"/>
            <a:ext cx="3124200" cy="877888"/>
          </a:xfrm>
          <a:prstGeom prst="rect">
            <a:avLst/>
          </a:prstGeom>
          <a:noFill/>
          <a:ln w="9525">
            <a:noFill/>
            <a:miter lim="800000"/>
            <a:headEnd/>
            <a:tailEnd/>
          </a:ln>
        </p:spPr>
        <p:txBody>
          <a:bodyPr>
            <a:spAutoFit/>
          </a:bodyPr>
          <a:lstStyle/>
          <a:p>
            <a:pPr>
              <a:defRPr/>
            </a:pPr>
            <a:r>
              <a:rPr lang="en-US" sz="1700" dirty="0">
                <a:solidFill>
                  <a:schemeClr val="tx1"/>
                </a:solidFill>
                <a:latin typeface="+mn-lt"/>
                <a:ea typeface="MS PGothic" pitchFamily="34" charset="-128"/>
                <a:cs typeface="+mn-cs"/>
              </a:rPr>
              <a:t>Source: Congressional Research Service, modeling by Sandia National Laboratories, 2010</a:t>
            </a:r>
            <a:endParaRPr lang="en-US" sz="1700" dirty="0">
              <a:latin typeface="+mn-lt"/>
              <a:ea typeface="MS PGothic" pitchFamily="34" charset="-128"/>
              <a:cs typeface="+mn-cs"/>
            </a:endParaRPr>
          </a:p>
        </p:txBody>
      </p:sp>
      <p:pic>
        <p:nvPicPr>
          <p:cNvPr id="68612" name="Picture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130550" y="0"/>
            <a:ext cx="6218238" cy="688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8613" name="Picture 2"/>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062788" y="76200"/>
            <a:ext cx="2173287" cy="1662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8614"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20A6E90-F92F-EF42-AAFD-170F76156F29}" type="slidenum">
              <a:rPr lang="en-US" sz="1200">
                <a:solidFill>
                  <a:srgbClr val="FFFFFF"/>
                </a:solidFill>
                <a:latin typeface="Tw Cen MT" charset="0"/>
              </a:rPr>
              <a:pPr>
                <a:lnSpc>
                  <a:spcPct val="80000"/>
                </a:lnSpc>
              </a:pPr>
              <a:t>19</a:t>
            </a:fld>
            <a:endParaRPr lang="en-US" sz="1200">
              <a:solidFill>
                <a:srgbClr val="FFFFFF"/>
              </a:solidFill>
              <a:latin typeface="Tw Cen MT" charset="0"/>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051300" y="0"/>
            <a:ext cx="527526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a:xfrm>
            <a:off x="168275" y="1447800"/>
            <a:ext cx="3886200" cy="4114800"/>
          </a:xfrm>
          <a:prstGeom prst="rect">
            <a:avLst/>
          </a:prstGeom>
        </p:spPr>
        <p:txBody>
          <a:bodyPr/>
          <a:lstStyle>
            <a:lvl1pPr marL="342900" indent="-342900" algn="l" rtl="0" eaLnBrk="0" fontAlgn="base" hangingPunct="0">
              <a:spcBef>
                <a:spcPct val="20000"/>
              </a:spcBef>
              <a:spcAft>
                <a:spcPct val="0"/>
              </a:spcAft>
              <a:buClr>
                <a:schemeClr val="accent2"/>
              </a:buClr>
              <a:buSzPct val="75000"/>
              <a:buFont typeface="Monotype Sorts" charset="0"/>
              <a:buChar char="u"/>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lr>
                <a:schemeClr val="tx1"/>
              </a:buClr>
              <a:buSzPct val="100000"/>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tx1"/>
              </a:buClr>
              <a:buSzPct val="100000"/>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accent2"/>
              </a:buClr>
              <a:buSzPct val="65000"/>
              <a:buFont typeface="Monotype Sorts" charset="0"/>
              <a:buChar char="u"/>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charset="-128"/>
              </a:defRPr>
            </a:lvl5pPr>
            <a:lvl6pPr marL="25146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Clr>
                <a:schemeClr val="tx1"/>
              </a:buClr>
              <a:buSzPct val="100000"/>
              <a:buChar char="–"/>
              <a:defRPr sz="2000">
                <a:solidFill>
                  <a:schemeClr val="tx1"/>
                </a:solidFill>
                <a:latin typeface="+mn-lt"/>
                <a:ea typeface="ＭＳ Ｐゴシック" charset="-128"/>
              </a:defRPr>
            </a:lvl9pPr>
          </a:lstStyle>
          <a:p>
            <a:pPr>
              <a:lnSpc>
                <a:spcPct val="90000"/>
              </a:lnSpc>
              <a:buClr>
                <a:schemeClr val="accent1"/>
              </a:buClr>
              <a:buFont typeface="Wingdings" charset="2"/>
              <a:buChar char="q"/>
              <a:defRPr/>
            </a:pPr>
            <a:r>
              <a:rPr lang="en-US" sz="2400" dirty="0">
                <a:ea typeface="ＭＳ Ｐゴシック" charset="0"/>
                <a:cs typeface="ＭＳ Ｐゴシック" charset="0"/>
              </a:rPr>
              <a:t>First ever U.S.-Russian joint threat assessment</a:t>
            </a:r>
          </a:p>
          <a:p>
            <a:pPr>
              <a:lnSpc>
                <a:spcPct val="90000"/>
              </a:lnSpc>
              <a:buClr>
                <a:schemeClr val="accent1"/>
              </a:buClr>
              <a:buFont typeface="Wingdings" charset="2"/>
              <a:buChar char="q"/>
              <a:defRPr/>
            </a:pPr>
            <a:r>
              <a:rPr lang="en-US" sz="2400" dirty="0">
                <a:ea typeface="ＭＳ Ｐゴシック" charset="0"/>
                <a:cs typeface="ＭＳ Ｐゴシック" charset="0"/>
              </a:rPr>
              <a:t>Concludes the danger is real, urgent action is needed to reduce it</a:t>
            </a:r>
          </a:p>
          <a:p>
            <a:pPr>
              <a:lnSpc>
                <a:spcPct val="90000"/>
              </a:lnSpc>
              <a:buClr>
                <a:schemeClr val="accent1"/>
              </a:buClr>
              <a:buFont typeface="Wingdings" charset="2"/>
              <a:buChar char="q"/>
              <a:defRPr/>
            </a:pPr>
            <a:r>
              <a:rPr lang="en-US" sz="2400" dirty="0">
                <a:ea typeface="ＭＳ Ｐゴシック" charset="0"/>
                <a:cs typeface="ＭＳ Ｐゴシック" charset="0"/>
              </a:rPr>
              <a:t>Endorsed by broad range of retired military, intelligence experts</a:t>
            </a:r>
          </a:p>
          <a:p>
            <a:pPr marL="57150" indent="0">
              <a:lnSpc>
                <a:spcPct val="90000"/>
              </a:lnSpc>
              <a:buFont typeface="Monotype Sorts" charset="0"/>
              <a:buNone/>
              <a:defRPr/>
            </a:pPr>
            <a:endParaRPr lang="en-US" sz="2000" dirty="0">
              <a:ea typeface="ＭＳ Ｐゴシック" charset="0"/>
              <a:cs typeface="ＭＳ Ｐゴシック" charset="0"/>
            </a:endParaRPr>
          </a:p>
          <a:p>
            <a:pPr marL="57150" indent="0">
              <a:lnSpc>
                <a:spcPct val="90000"/>
              </a:lnSpc>
              <a:buFont typeface="Monotype Sorts" charset="0"/>
              <a:buNone/>
              <a:defRPr/>
            </a:pPr>
            <a:r>
              <a:rPr lang="en-US" sz="2000" dirty="0">
                <a:ea typeface="ＭＳ Ｐゴシック" charset="0"/>
                <a:cs typeface="ＭＳ Ｐゴシック" charset="0"/>
                <a:hlinkClick r:id="rId5"/>
              </a:rPr>
              <a:t>http://belfercenter.ksg.harvard</a:t>
            </a:r>
            <a:br>
              <a:rPr lang="en-US" sz="2000" dirty="0">
                <a:ea typeface="ＭＳ Ｐゴシック" charset="0"/>
                <a:cs typeface="ＭＳ Ｐゴシック" charset="0"/>
                <a:hlinkClick r:id="rId5"/>
              </a:rPr>
            </a:br>
            <a:r>
              <a:rPr lang="en-US" sz="2000" dirty="0">
                <a:ea typeface="ＭＳ Ｐゴシック" charset="0"/>
                <a:cs typeface="ＭＳ Ｐゴシック" charset="0"/>
                <a:hlinkClick r:id="rId5"/>
              </a:rPr>
              <a:t>.edu/publication/21087/</a:t>
            </a:r>
            <a:r>
              <a:rPr lang="en-US" sz="2000" dirty="0">
                <a:ea typeface="ＭＳ Ｐゴシック" charset="0"/>
                <a:cs typeface="ＭＳ Ｐゴシック" charset="0"/>
              </a:rPr>
              <a:t> </a:t>
            </a:r>
          </a:p>
        </p:txBody>
      </p:sp>
      <p:sp>
        <p:nvSpPr>
          <p:cNvPr id="70659" name="Rectangle 2"/>
          <p:cNvSpPr txBox="1">
            <a:spLocks noChangeArrowheads="1"/>
          </p:cNvSpPr>
          <p:nvPr/>
        </p:nvSpPr>
        <p:spPr bwMode="auto">
          <a:xfrm>
            <a:off x="90488" y="152400"/>
            <a:ext cx="4116387" cy="1104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endParaRPr lang="en-US" sz="3600">
              <a:solidFill>
                <a:schemeClr val="tx2"/>
              </a:solidFill>
              <a:latin typeface="Tw Cen MT" charset="0"/>
            </a:endParaRPr>
          </a:p>
          <a:p>
            <a:r>
              <a:rPr lang="en-US" sz="3600">
                <a:solidFill>
                  <a:schemeClr val="tx2"/>
                </a:solidFill>
                <a:latin typeface="Tw Cen MT" charset="0"/>
              </a:rPr>
              <a:t>Not just a U.S. view</a:t>
            </a:r>
          </a:p>
        </p:txBody>
      </p:sp>
      <p:sp>
        <p:nvSpPr>
          <p:cNvPr id="70660" name="Slide Number Placeholder 2"/>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E04AA8E0-AFF7-4E42-BD4E-9A919A989F6F}" type="slidenum">
              <a:rPr lang="en-US" sz="1400">
                <a:solidFill>
                  <a:schemeClr val="tx2"/>
                </a:solidFill>
                <a:latin typeface="Tw Cen MT" charset="0"/>
              </a:rPr>
              <a:pPr/>
              <a:t>20</a:t>
            </a:fld>
            <a:endParaRPr lang="en-US" sz="1400">
              <a:solidFill>
                <a:schemeClr val="tx2"/>
              </a:solidFill>
              <a:latin typeface="Tw Cen MT" charset="0"/>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4"/>
          <p:cNvSpPr>
            <a:spLocks noGrp="1" noChangeArrowheads="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C2A7E05E-E3D6-B34A-A345-FE2FE5BF22E4}" type="slidenum">
              <a:rPr lang="en-US" sz="1200">
                <a:solidFill>
                  <a:schemeClr val="bg1"/>
                </a:solidFill>
                <a:latin typeface="Tw Cen MT" charset="0"/>
              </a:rPr>
              <a:pPr>
                <a:lnSpc>
                  <a:spcPct val="80000"/>
                </a:lnSpc>
              </a:pPr>
              <a:t>21</a:t>
            </a:fld>
            <a:endParaRPr lang="en-US" sz="1200">
              <a:solidFill>
                <a:schemeClr val="bg1"/>
              </a:solidFill>
              <a:latin typeface="Tw Cen MT" charset="0"/>
            </a:endParaRPr>
          </a:p>
        </p:txBody>
      </p:sp>
      <p:sp>
        <p:nvSpPr>
          <p:cNvPr id="117762" name="Rectangle 2"/>
          <p:cNvSpPr>
            <a:spLocks noGrp="1" noChangeArrowheads="1"/>
          </p:cNvSpPr>
          <p:nvPr>
            <p:ph type="title"/>
          </p:nvPr>
        </p:nvSpPr>
        <p:spPr>
          <a:xfrm>
            <a:off x="388938" y="152400"/>
            <a:ext cx="7927975" cy="1104900"/>
          </a:xfrm>
        </p:spPr>
        <p:txBody>
          <a:bodyPr/>
          <a:lstStyle/>
          <a:p>
            <a:r>
              <a:rPr lang="en-US" sz="3600">
                <a:latin typeface="Tw Cen MT Condensed Extra Bold" charset="0"/>
              </a:rPr>
              <a:t>The amounts of material required</a:t>
            </a:r>
            <a:br>
              <a:rPr lang="en-US" sz="3600">
                <a:latin typeface="Tw Cen MT Condensed Extra Bold" charset="0"/>
              </a:rPr>
            </a:br>
            <a:r>
              <a:rPr lang="en-US" sz="3600">
                <a:latin typeface="Tw Cen MT Condensed Extra Bold" charset="0"/>
              </a:rPr>
              <a:t>are small</a:t>
            </a:r>
          </a:p>
        </p:txBody>
      </p:sp>
      <p:sp>
        <p:nvSpPr>
          <p:cNvPr id="117763" name="Rectangle 3"/>
          <p:cNvSpPr>
            <a:spLocks noGrp="1" noChangeArrowheads="1"/>
          </p:cNvSpPr>
          <p:nvPr>
            <p:ph type="body" sz="half" idx="1"/>
          </p:nvPr>
        </p:nvSpPr>
        <p:spPr>
          <a:xfrm>
            <a:off x="471488" y="1676400"/>
            <a:ext cx="4414838" cy="4114800"/>
          </a:xfrm>
        </p:spPr>
        <p:txBody>
          <a:bodyPr/>
          <a:lstStyle/>
          <a:p>
            <a:r>
              <a:rPr lang="en-US" dirty="0">
                <a:latin typeface="Tw Cen MT" charset="0"/>
                <a:ea typeface="Tw Cen MT" charset="0"/>
                <a:cs typeface="Tw Cen MT" charset="0"/>
              </a:rPr>
              <a:t>For simple </a:t>
            </a:r>
            <a:r>
              <a:rPr lang="ja-JP" altLang="en-US" dirty="0">
                <a:latin typeface="Tw Cen MT" charset="0"/>
                <a:ea typeface="Tw Cen MT" charset="0"/>
                <a:cs typeface="Tw Cen MT" charset="0"/>
              </a:rPr>
              <a:t>“</a:t>
            </a:r>
            <a:r>
              <a:rPr lang="en-US" altLang="ja-JP" dirty="0">
                <a:latin typeface="Tw Cen MT" charset="0"/>
                <a:ea typeface="Tw Cen MT" charset="0"/>
                <a:cs typeface="Tw Cen MT" charset="0"/>
              </a:rPr>
              <a:t>gun-type</a:t>
            </a:r>
            <a:r>
              <a:rPr lang="ja-JP" altLang="en-US" dirty="0">
                <a:latin typeface="Tw Cen MT" charset="0"/>
                <a:ea typeface="Tw Cen MT" charset="0"/>
                <a:cs typeface="Tw Cen MT" charset="0"/>
              </a:rPr>
              <a:t>”</a:t>
            </a:r>
            <a:r>
              <a:rPr lang="en-US" altLang="ja-JP" dirty="0">
                <a:latin typeface="Tw Cen MT" charset="0"/>
                <a:ea typeface="Tw Cen MT" charset="0"/>
                <a:cs typeface="Tw Cen MT" charset="0"/>
              </a:rPr>
              <a:t> bomb (with reflector): ~ 50-60 kg of HEU (Hiroshima bomb was 60 kg of 80% enriched material)</a:t>
            </a:r>
          </a:p>
          <a:p>
            <a:pPr lvl="1"/>
            <a:r>
              <a:rPr lang="en-US" dirty="0">
                <a:latin typeface="Tw Cen MT" charset="0"/>
                <a:ea typeface="Tw Cen MT" charset="0"/>
                <a:cs typeface="Tw Cen MT" charset="0"/>
              </a:rPr>
              <a:t>Fits in two 2-liter bottles</a:t>
            </a:r>
          </a:p>
          <a:p>
            <a:r>
              <a:rPr lang="en-US" dirty="0">
                <a:latin typeface="Tw Cen MT" charset="0"/>
                <a:ea typeface="Tw Cen MT" charset="0"/>
                <a:cs typeface="Tw Cen MT" charset="0"/>
              </a:rPr>
              <a:t>For 1</a:t>
            </a:r>
            <a:r>
              <a:rPr lang="en-US" baseline="30000" dirty="0">
                <a:latin typeface="Tw Cen MT" charset="0"/>
                <a:ea typeface="Tw Cen MT" charset="0"/>
                <a:cs typeface="Tw Cen MT" charset="0"/>
              </a:rPr>
              <a:t>st</a:t>
            </a:r>
            <a:r>
              <a:rPr lang="en-US" dirty="0">
                <a:latin typeface="Tw Cen MT" charset="0"/>
                <a:ea typeface="Tw Cen MT" charset="0"/>
                <a:cs typeface="Tw Cen MT" charset="0"/>
              </a:rPr>
              <a:t>-generation implosion bomb:</a:t>
            </a:r>
          </a:p>
          <a:p>
            <a:pPr lvl="1"/>
            <a:r>
              <a:rPr lang="en-US" dirty="0">
                <a:latin typeface="Tw Cen MT" charset="0"/>
                <a:ea typeface="Tw Cen MT" charset="0"/>
                <a:cs typeface="Tw Cen MT" charset="0"/>
              </a:rPr>
              <a:t>~6 kg plutonium (Nagasaki)</a:t>
            </a:r>
          </a:p>
          <a:p>
            <a:pPr lvl="1"/>
            <a:r>
              <a:rPr lang="en-US" dirty="0">
                <a:latin typeface="Tw Cen MT" charset="0"/>
                <a:ea typeface="Tw Cen MT" charset="0"/>
                <a:cs typeface="Tw Cen MT" charset="0"/>
              </a:rPr>
              <a:t>~ 3x that amount of HEU</a:t>
            </a:r>
            <a:endParaRPr lang="en-US" sz="2400" dirty="0">
              <a:latin typeface="Tw Cen MT" charset="0"/>
              <a:ea typeface="Tw Cen MT" charset="0"/>
              <a:cs typeface="Tw Cen MT" charset="0"/>
            </a:endParaRPr>
          </a:p>
        </p:txBody>
      </p:sp>
      <p:sp>
        <p:nvSpPr>
          <p:cNvPr id="117764" name="Text Box 5"/>
          <p:cNvSpPr txBox="1">
            <a:spLocks noChangeArrowheads="1"/>
          </p:cNvSpPr>
          <p:nvPr/>
        </p:nvSpPr>
        <p:spPr bwMode="auto">
          <a:xfrm>
            <a:off x="5273675" y="6172200"/>
            <a:ext cx="3505200"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spcBef>
                <a:spcPct val="50000"/>
              </a:spcBef>
            </a:pPr>
            <a:endParaRPr lang="en-US" sz="1600">
              <a:latin typeface="Tw Cen MT" charset="0"/>
            </a:endParaRPr>
          </a:p>
        </p:txBody>
      </p:sp>
      <p:sp>
        <p:nvSpPr>
          <p:cNvPr id="35846" name="TextBox 5"/>
          <p:cNvSpPr txBox="1">
            <a:spLocks noChangeArrowheads="1"/>
          </p:cNvSpPr>
          <p:nvPr/>
        </p:nvSpPr>
        <p:spPr bwMode="auto">
          <a:xfrm>
            <a:off x="4891088" y="5105400"/>
            <a:ext cx="4267200" cy="101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rgbClr val="000000"/>
                </a:solidFill>
                <a:latin typeface="Times New Roman" charset="0"/>
                <a:ea typeface="ＭＳ Ｐゴシック" charset="0"/>
                <a:cs typeface="ＭＳ Ｐゴシック" charset="0"/>
              </a:defRPr>
            </a:lvl1pPr>
            <a:lvl2pPr marL="37931725" indent="-37474525">
              <a:defRPr sz="2400">
                <a:solidFill>
                  <a:srgbClr val="000000"/>
                </a:solidFill>
                <a:latin typeface="Times New Roman" charset="0"/>
                <a:ea typeface="ＭＳ Ｐゴシック" charset="0"/>
              </a:defRPr>
            </a:lvl2pPr>
            <a:lvl3pPr>
              <a:defRPr sz="2400">
                <a:solidFill>
                  <a:srgbClr val="000000"/>
                </a:solidFill>
                <a:latin typeface="Times New Roman" charset="0"/>
                <a:ea typeface="ＭＳ Ｐゴシック" charset="0"/>
              </a:defRPr>
            </a:lvl3pPr>
            <a:lvl4pPr>
              <a:defRPr sz="2400">
                <a:solidFill>
                  <a:srgbClr val="000000"/>
                </a:solidFill>
                <a:latin typeface="Times New Roman" charset="0"/>
                <a:ea typeface="ＭＳ Ｐゴシック" charset="0"/>
              </a:defRPr>
            </a:lvl4pPr>
            <a:lvl5pPr>
              <a:defRPr sz="2400">
                <a:solidFill>
                  <a:srgbClr val="000000"/>
                </a:solidFill>
                <a:latin typeface="Times New Roman" charset="0"/>
                <a:ea typeface="ＭＳ Ｐゴシック" charset="0"/>
              </a:defRPr>
            </a:lvl5pPr>
            <a:lvl6pPr marL="457200" eaLnBrk="0" fontAlgn="base" hangingPunct="0">
              <a:spcBef>
                <a:spcPct val="0"/>
              </a:spcBef>
              <a:spcAft>
                <a:spcPct val="0"/>
              </a:spcAft>
              <a:defRPr sz="2400">
                <a:solidFill>
                  <a:srgbClr val="000000"/>
                </a:solidFill>
                <a:latin typeface="Times New Roman" charset="0"/>
                <a:ea typeface="ＭＳ Ｐゴシック" charset="0"/>
              </a:defRPr>
            </a:lvl6pPr>
            <a:lvl7pPr marL="914400" eaLnBrk="0" fontAlgn="base" hangingPunct="0">
              <a:spcBef>
                <a:spcPct val="0"/>
              </a:spcBef>
              <a:spcAft>
                <a:spcPct val="0"/>
              </a:spcAft>
              <a:defRPr sz="2400">
                <a:solidFill>
                  <a:srgbClr val="000000"/>
                </a:solidFill>
                <a:latin typeface="Times New Roman" charset="0"/>
                <a:ea typeface="ＭＳ Ｐゴシック" charset="0"/>
              </a:defRPr>
            </a:lvl7pPr>
            <a:lvl8pPr marL="1371600" eaLnBrk="0" fontAlgn="base" hangingPunct="0">
              <a:spcBef>
                <a:spcPct val="0"/>
              </a:spcBef>
              <a:spcAft>
                <a:spcPct val="0"/>
              </a:spcAft>
              <a:defRPr sz="2400">
                <a:solidFill>
                  <a:srgbClr val="000000"/>
                </a:solidFill>
                <a:latin typeface="Times New Roman" charset="0"/>
                <a:ea typeface="ＭＳ Ｐゴシック" charset="0"/>
              </a:defRPr>
            </a:lvl8pPr>
            <a:lvl9pPr marL="1828800" eaLnBrk="0" fontAlgn="base" hangingPunct="0">
              <a:spcBef>
                <a:spcPct val="0"/>
              </a:spcBef>
              <a:spcAft>
                <a:spcPct val="0"/>
              </a:spcAft>
              <a:defRPr sz="2400">
                <a:solidFill>
                  <a:srgbClr val="000000"/>
                </a:solidFill>
                <a:latin typeface="Times New Roman" charset="0"/>
                <a:ea typeface="ＭＳ Ｐゴシック" charset="0"/>
              </a:defRPr>
            </a:lvl9pPr>
          </a:lstStyle>
          <a:p>
            <a:pPr>
              <a:defRPr/>
            </a:pPr>
            <a:r>
              <a:rPr lang="en-US" sz="1600" i="1" dirty="0">
                <a:solidFill>
                  <a:schemeClr val="tx1"/>
                </a:solidFill>
                <a:latin typeface="+mn-lt"/>
              </a:rPr>
              <a:t>The size of the plutonium core for the Nagasaki bomb</a:t>
            </a:r>
          </a:p>
          <a:p>
            <a:pPr>
              <a:defRPr/>
            </a:pPr>
            <a:r>
              <a:rPr lang="en-US" sz="1400" dirty="0">
                <a:solidFill>
                  <a:schemeClr val="tx1"/>
                </a:solidFill>
                <a:latin typeface="+mn-lt"/>
              </a:rPr>
              <a:t>Source: Robert del Tredici</a:t>
            </a:r>
          </a:p>
          <a:p>
            <a:pPr>
              <a:defRPr/>
            </a:pPr>
            <a:endParaRPr lang="en-US" sz="1400" dirty="0">
              <a:solidFill>
                <a:schemeClr val="tx1"/>
              </a:solidFill>
              <a:latin typeface="Tw Cen MT"/>
            </a:endParaRPr>
          </a:p>
        </p:txBody>
      </p:sp>
      <p:pic>
        <p:nvPicPr>
          <p:cNvPr id="117766" name="Picture 6"/>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891088" y="1981200"/>
            <a:ext cx="4271962" cy="314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457200"/>
            <a:ext cx="8315325" cy="990600"/>
          </a:xfrm>
        </p:spPr>
        <p:txBody>
          <a:bodyPr>
            <a:noAutofit/>
          </a:bodyPr>
          <a:lstStyle/>
          <a:p>
            <a:pPr eaLnBrk="1" fontAlgn="auto" hangingPunct="1">
              <a:spcAft>
                <a:spcPts val="0"/>
              </a:spcAft>
              <a:defRPr/>
            </a:pPr>
            <a:r>
              <a:rPr lang="en-US" sz="3600" dirty="0">
                <a:cs typeface="+mj-cs"/>
              </a:rPr>
              <a:t>The insider threat – the biggest issue</a:t>
            </a:r>
          </a:p>
        </p:txBody>
      </p:sp>
      <p:sp>
        <p:nvSpPr>
          <p:cNvPr id="73730" name="Rectangle 3"/>
          <p:cNvSpPr>
            <a:spLocks noGrp="1" noChangeArrowheads="1"/>
          </p:cNvSpPr>
          <p:nvPr>
            <p:ph sz="quarter" idx="1"/>
          </p:nvPr>
        </p:nvSpPr>
        <p:spPr>
          <a:xfrm>
            <a:off x="589756" y="1676400"/>
            <a:ext cx="7883525" cy="4114800"/>
          </a:xfrm>
        </p:spPr>
        <p:txBody>
          <a:bodyPr/>
          <a:lstStyle/>
          <a:p>
            <a:pPr eaLnBrk="1" hangingPunct="1">
              <a:lnSpc>
                <a:spcPct val="80000"/>
              </a:lnSpc>
              <a:defRPr/>
            </a:pPr>
            <a:r>
              <a:rPr lang="en-US" dirty="0">
                <a:latin typeface="Tw Cen MT" charset="0"/>
                <a:ea typeface="Tw Cen MT" charset="0"/>
                <a:cs typeface="Tw Cen MT" charset="0"/>
              </a:rPr>
              <a:t>All known thefts of HEU or plutonium appear to have been perpetrated by insiders or with insider help</a:t>
            </a:r>
            <a:endParaRPr lang="en-US" sz="2400" dirty="0">
              <a:latin typeface="Tw Cen MT" charset="0"/>
              <a:ea typeface="Tw Cen MT" charset="0"/>
              <a:cs typeface="Tw Cen MT" charset="0"/>
            </a:endParaRPr>
          </a:p>
          <a:p>
            <a:pPr lvl="1">
              <a:lnSpc>
                <a:spcPct val="80000"/>
              </a:lnSpc>
              <a:defRPr/>
            </a:pPr>
            <a:r>
              <a:rPr lang="en-US" dirty="0">
                <a:latin typeface="Tw Cen MT" charset="0"/>
                <a:ea typeface="Tw Cen MT" charset="0"/>
                <a:cs typeface="Tw Cen MT" charset="0"/>
              </a:rPr>
              <a:t>~20 cases well-documented in unclassified literature</a:t>
            </a:r>
          </a:p>
          <a:p>
            <a:pPr lvl="1">
              <a:lnSpc>
                <a:spcPct val="80000"/>
              </a:lnSpc>
              <a:defRPr/>
            </a:pPr>
            <a:r>
              <a:rPr lang="en-US" dirty="0">
                <a:latin typeface="Tw Cen MT" charset="0"/>
                <a:ea typeface="Tw Cen MT" charset="0"/>
                <a:cs typeface="Tw Cen MT" charset="0"/>
              </a:rPr>
              <a:t>Many involve bulk material never noticed to be missing until it was seized</a:t>
            </a:r>
          </a:p>
          <a:p>
            <a:pPr>
              <a:lnSpc>
                <a:spcPct val="80000"/>
              </a:lnSpc>
              <a:defRPr/>
            </a:pPr>
            <a:r>
              <a:rPr lang="en-US" dirty="0">
                <a:latin typeface="Tw Cen MT" charset="0"/>
                <a:ea typeface="Tw Cen MT" charset="0"/>
                <a:cs typeface="Tw Cen MT" charset="0"/>
              </a:rPr>
              <a:t>Many factors lead organizations to understate insider dangers</a:t>
            </a:r>
          </a:p>
          <a:p>
            <a:pPr lvl="1">
              <a:lnSpc>
                <a:spcPct val="80000"/>
              </a:lnSpc>
              <a:defRPr/>
            </a:pPr>
            <a:r>
              <a:rPr lang="en-US" dirty="0">
                <a:latin typeface="Tw Cen MT" charset="0"/>
                <a:ea typeface="Tw Cen MT" charset="0"/>
                <a:cs typeface="Tw Cen MT" charset="0"/>
              </a:rPr>
              <a:t>Excessive trust in people you know, excessive reliance on background checks, cognitive biases, unwillingness to report concerning behavior…</a:t>
            </a:r>
          </a:p>
          <a:p>
            <a:pPr lvl="1">
              <a:lnSpc>
                <a:spcPct val="80000"/>
              </a:lnSpc>
              <a:defRPr/>
            </a:pPr>
            <a:r>
              <a:rPr lang="en-US" dirty="0">
                <a:latin typeface="Tw Cen MT" charset="0"/>
                <a:ea typeface="Tw Cen MT" charset="0"/>
                <a:cs typeface="Tw Cen MT" charset="0"/>
              </a:rPr>
              <a:t>Insiders may understand the security system, how to overcome it</a:t>
            </a:r>
          </a:p>
          <a:p>
            <a:pPr>
              <a:lnSpc>
                <a:spcPct val="80000"/>
              </a:lnSpc>
              <a:defRPr/>
            </a:pPr>
            <a:r>
              <a:rPr lang="en-US" sz="2400" dirty="0">
                <a:latin typeface="Tw Cen MT" charset="0"/>
                <a:ea typeface="Tw Cen MT" charset="0"/>
                <a:cs typeface="Tw Cen MT" charset="0"/>
              </a:rPr>
              <a:t>Widespread insider theft from non-nuclear facilities in Russia</a:t>
            </a:r>
          </a:p>
          <a:p>
            <a:pPr lvl="1">
              <a:lnSpc>
                <a:spcPct val="80000"/>
              </a:lnSpc>
              <a:defRPr/>
            </a:pPr>
            <a:r>
              <a:rPr lang="en-US" dirty="0">
                <a:latin typeface="Tw Cen MT" charset="0"/>
                <a:ea typeface="Tw Cen MT" charset="0"/>
                <a:cs typeface="Tw Cen MT" charset="0"/>
              </a:rPr>
              <a:t>Example: insider conspiracy to steal hundreds of items from the Hermitage</a:t>
            </a:r>
          </a:p>
          <a:p>
            <a:pPr marL="0" indent="0">
              <a:lnSpc>
                <a:spcPct val="80000"/>
              </a:lnSpc>
              <a:buNone/>
              <a:defRPr/>
            </a:pPr>
            <a:endParaRPr lang="en-US" dirty="0">
              <a:latin typeface="+mj-lt"/>
              <a:ea typeface="MS PGothic" charset="0"/>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22</a:t>
            </a:fld>
            <a:endParaRPr lang="en-US" dirty="0"/>
          </a:p>
        </p:txBody>
      </p:sp>
    </p:spTree>
    <p:extLst>
      <p:ext uri="{BB962C8B-B14F-4D97-AF65-F5344CB8AC3E}">
        <p14:creationId xmlns:p14="http://schemas.microsoft.com/office/powerpoint/2010/main" val="358225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457200"/>
            <a:ext cx="8315325" cy="990600"/>
          </a:xfrm>
        </p:spPr>
        <p:txBody>
          <a:bodyPr>
            <a:noAutofit/>
          </a:bodyPr>
          <a:lstStyle/>
          <a:p>
            <a:pPr eaLnBrk="1" fontAlgn="auto" hangingPunct="1">
              <a:spcAft>
                <a:spcPts val="0"/>
              </a:spcAft>
              <a:defRPr/>
            </a:pPr>
            <a:r>
              <a:rPr lang="en-US" sz="3600" dirty="0">
                <a:cs typeface="+mj-cs"/>
              </a:rPr>
              <a:t>The outsider threat – also an issue</a:t>
            </a:r>
          </a:p>
        </p:txBody>
      </p:sp>
      <p:sp>
        <p:nvSpPr>
          <p:cNvPr id="73730" name="Rectangle 3"/>
          <p:cNvSpPr>
            <a:spLocks noGrp="1" noChangeArrowheads="1"/>
          </p:cNvSpPr>
          <p:nvPr>
            <p:ph sz="quarter" idx="1"/>
          </p:nvPr>
        </p:nvSpPr>
        <p:spPr>
          <a:xfrm>
            <a:off x="665956" y="1676400"/>
            <a:ext cx="7883525" cy="4114800"/>
          </a:xfrm>
        </p:spPr>
        <p:txBody>
          <a:bodyPr/>
          <a:lstStyle/>
          <a:p>
            <a:pPr eaLnBrk="1" hangingPunct="1">
              <a:lnSpc>
                <a:spcPct val="80000"/>
              </a:lnSpc>
              <a:defRPr/>
            </a:pPr>
            <a:r>
              <a:rPr lang="en-US" dirty="0">
                <a:latin typeface="Tw Cen MT" charset="0"/>
                <a:ea typeface="Tw Cen MT" charset="0"/>
                <a:cs typeface="Tw Cen MT" charset="0"/>
              </a:rPr>
              <a:t>Could outsiders attack – or sneak into – a nuclear facility or transport (possibly with insider help)?</a:t>
            </a:r>
          </a:p>
          <a:p>
            <a:pPr lvl="1">
              <a:lnSpc>
                <a:spcPct val="80000"/>
              </a:lnSpc>
              <a:defRPr/>
            </a:pPr>
            <a:r>
              <a:rPr lang="en-US" dirty="0">
                <a:latin typeface="Tw Cen MT" charset="0"/>
                <a:ea typeface="Tw Cen MT" charset="0"/>
                <a:cs typeface="Tw Cen MT" charset="0"/>
              </a:rPr>
              <a:t>Example: 2007 intrusion at Pelindaba nuclear facility in South Africa – 2 teams of armed men, likely insider help</a:t>
            </a:r>
          </a:p>
          <a:p>
            <a:pPr lvl="1">
              <a:lnSpc>
                <a:spcPct val="80000"/>
              </a:lnSpc>
              <a:defRPr/>
            </a:pPr>
            <a:r>
              <a:rPr lang="en-US" dirty="0">
                <a:latin typeface="Tw Cen MT" charset="0"/>
                <a:ea typeface="Tw Cen MT" charset="0"/>
                <a:cs typeface="Tw Cen MT" charset="0"/>
              </a:rPr>
              <a:t>Countless non-nuclear theft examples all over the world, some with paramilitary-level capabilities and tactics</a:t>
            </a:r>
          </a:p>
          <a:p>
            <a:pPr>
              <a:lnSpc>
                <a:spcPct val="80000"/>
              </a:lnSpc>
              <a:defRPr/>
            </a:pPr>
            <a:r>
              <a:rPr lang="en-US" dirty="0">
                <a:latin typeface="Tw Cen MT" charset="0"/>
                <a:ea typeface="Tw Cen MT" charset="0"/>
                <a:cs typeface="Tw Cen MT" charset="0"/>
              </a:rPr>
              <a:t>How plausible are large, complex attacks like Beslan or the </a:t>
            </a:r>
            <a:r>
              <a:rPr lang="en-US" dirty="0" err="1">
                <a:latin typeface="Tw Cen MT" charset="0"/>
                <a:ea typeface="Tw Cen MT" charset="0"/>
                <a:cs typeface="Tw Cen MT" charset="0"/>
              </a:rPr>
              <a:t>NordOst</a:t>
            </a:r>
            <a:r>
              <a:rPr lang="en-US" dirty="0">
                <a:latin typeface="Tw Cen MT" charset="0"/>
                <a:ea typeface="Tw Cen MT" charset="0"/>
                <a:cs typeface="Tw Cen MT" charset="0"/>
              </a:rPr>
              <a:t> seizure in today’s Russia? Tomorrow’s? </a:t>
            </a:r>
          </a:p>
          <a:p>
            <a:pPr lvl="1">
              <a:lnSpc>
                <a:spcPct val="80000"/>
              </a:lnSpc>
              <a:defRPr/>
            </a:pPr>
            <a:r>
              <a:rPr lang="en-US" dirty="0">
                <a:latin typeface="Tw Cen MT" charset="0"/>
                <a:ea typeface="Tw Cen MT" charset="0"/>
                <a:cs typeface="Tw Cen MT" charset="0"/>
              </a:rPr>
              <a:t>Large-scale insurgency largely crushed</a:t>
            </a:r>
          </a:p>
          <a:p>
            <a:pPr lvl="1">
              <a:lnSpc>
                <a:spcPct val="80000"/>
              </a:lnSpc>
              <a:defRPr/>
            </a:pPr>
            <a:r>
              <a:rPr lang="en-US" dirty="0">
                <a:latin typeface="Tw Cen MT" charset="0"/>
                <a:ea typeface="Tw Cen MT" charset="0"/>
                <a:cs typeface="Tw Cen MT" charset="0"/>
              </a:rPr>
              <a:t>But strong links of some groups to Islamic State, al Qaeda</a:t>
            </a:r>
          </a:p>
          <a:p>
            <a:pPr lvl="1">
              <a:lnSpc>
                <a:spcPct val="80000"/>
              </a:lnSpc>
              <a:defRPr/>
            </a:pPr>
            <a:r>
              <a:rPr lang="en-US" dirty="0">
                <a:latin typeface="Tw Cen MT" charset="0"/>
                <a:ea typeface="Tw Cen MT" charset="0"/>
                <a:cs typeface="Tw Cen MT" charset="0"/>
              </a:rPr>
              <a:t>Recent attacks have generally been simpler bombings – but some troubling indicators suggest potential for greater capabilities</a:t>
            </a: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23</a:t>
            </a:fld>
            <a:endParaRPr lang="en-US" dirty="0"/>
          </a:p>
        </p:txBody>
      </p:sp>
    </p:spTree>
    <p:extLst>
      <p:ext uri="{BB962C8B-B14F-4D97-AF65-F5344CB8AC3E}">
        <p14:creationId xmlns:p14="http://schemas.microsoft.com/office/powerpoint/2010/main" val="1769686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457200"/>
            <a:ext cx="8315325" cy="990600"/>
          </a:xfrm>
        </p:spPr>
        <p:txBody>
          <a:bodyPr>
            <a:noAutofit/>
          </a:bodyPr>
          <a:lstStyle/>
          <a:p>
            <a:pPr eaLnBrk="1" fontAlgn="auto" hangingPunct="1">
              <a:spcAft>
                <a:spcPts val="0"/>
              </a:spcAft>
              <a:defRPr/>
            </a:pPr>
            <a:r>
              <a:rPr lang="en-US" sz="3600" dirty="0">
                <a:cs typeface="+mj-cs"/>
              </a:rPr>
              <a:t>Russia’s nuclear complex</a:t>
            </a:r>
          </a:p>
        </p:txBody>
      </p:sp>
      <p:sp>
        <p:nvSpPr>
          <p:cNvPr id="73730" name="Rectangle 3"/>
          <p:cNvSpPr>
            <a:spLocks noGrp="1" noChangeArrowheads="1"/>
          </p:cNvSpPr>
          <p:nvPr>
            <p:ph sz="quarter" idx="1"/>
          </p:nvPr>
        </p:nvSpPr>
        <p:spPr>
          <a:xfrm>
            <a:off x="665956" y="1600200"/>
            <a:ext cx="7883525" cy="4114800"/>
          </a:xfrm>
        </p:spPr>
        <p:txBody>
          <a:bodyPr/>
          <a:lstStyle/>
          <a:p>
            <a:pPr eaLnBrk="1" hangingPunct="1">
              <a:lnSpc>
                <a:spcPct val="80000"/>
              </a:lnSpc>
              <a:defRPr/>
            </a:pPr>
            <a:r>
              <a:rPr lang="en-US" dirty="0">
                <a:latin typeface="Tw Cen MT" charset="0"/>
                <a:ea typeface="Tw Cen MT" charset="0"/>
                <a:cs typeface="Tw Cen MT" charset="0"/>
              </a:rPr>
              <a:t>HEU and </a:t>
            </a:r>
            <a:r>
              <a:rPr lang="en-US" dirty="0" err="1">
                <a:latin typeface="Tw Cen MT" charset="0"/>
                <a:ea typeface="Tw Cen MT" charset="0"/>
                <a:cs typeface="Tw Cen MT" charset="0"/>
              </a:rPr>
              <a:t>Pu</a:t>
            </a:r>
            <a:r>
              <a:rPr lang="en-US" dirty="0">
                <a:latin typeface="Tw Cen MT" charset="0"/>
                <a:ea typeface="Tw Cen MT" charset="0"/>
                <a:cs typeface="Tw Cen MT" charset="0"/>
              </a:rPr>
              <a:t> in ~200 buildings at dozens of sites</a:t>
            </a:r>
          </a:p>
          <a:p>
            <a:pPr lvl="1">
              <a:lnSpc>
                <a:spcPct val="80000"/>
              </a:lnSpc>
              <a:defRPr/>
            </a:pPr>
            <a:r>
              <a:rPr lang="en-US" dirty="0">
                <a:latin typeface="Tw Cen MT" charset="0"/>
                <a:ea typeface="Tw Cen MT" charset="0"/>
                <a:cs typeface="Tw Cen MT" charset="0"/>
              </a:rPr>
              <a:t>Nuclear weapons complex mostly in 10 “closed nuclear cities” – hundreds of tons of plutonium and HEU</a:t>
            </a:r>
          </a:p>
          <a:p>
            <a:pPr lvl="1">
              <a:lnSpc>
                <a:spcPct val="80000"/>
              </a:lnSpc>
              <a:defRPr/>
            </a:pPr>
            <a:r>
              <a:rPr lang="en-US" dirty="0">
                <a:latin typeface="Tw Cen MT" charset="0"/>
                <a:ea typeface="Tw Cen MT" charset="0"/>
                <a:cs typeface="Tw Cen MT" charset="0"/>
              </a:rPr>
              <a:t>Major civilian facilities also have HEU and plutonium, from research institutions to large fuel fabrication plants</a:t>
            </a:r>
          </a:p>
          <a:p>
            <a:pPr lvl="1">
              <a:lnSpc>
                <a:spcPct val="80000"/>
              </a:lnSpc>
              <a:defRPr/>
            </a:pPr>
            <a:r>
              <a:rPr lang="en-US" dirty="0">
                <a:latin typeface="Tw Cen MT" charset="0"/>
                <a:ea typeface="Tw Cen MT" charset="0"/>
                <a:cs typeface="Tw Cen MT" charset="0"/>
              </a:rPr>
              <a:t>Major bulk processing facilities (biggest insider theft risks):</a:t>
            </a:r>
          </a:p>
          <a:p>
            <a:pPr lvl="2">
              <a:lnSpc>
                <a:spcPct val="80000"/>
              </a:lnSpc>
              <a:defRPr/>
            </a:pPr>
            <a:r>
              <a:rPr lang="en-US" sz="2000" dirty="0" err="1">
                <a:latin typeface="Tw Cen MT" charset="0"/>
                <a:ea typeface="Tw Cen MT" charset="0"/>
                <a:cs typeface="Tw Cen MT" charset="0"/>
              </a:rPr>
              <a:t>Mayak</a:t>
            </a:r>
            <a:r>
              <a:rPr lang="en-US" sz="2000" dirty="0">
                <a:latin typeface="Tw Cen MT" charset="0"/>
                <a:ea typeface="Tw Cen MT" charset="0"/>
                <a:cs typeface="Tw Cen MT" charset="0"/>
              </a:rPr>
              <a:t>, </a:t>
            </a:r>
            <a:r>
              <a:rPr lang="en-US" sz="2000" dirty="0" err="1">
                <a:latin typeface="Tw Cen MT" charset="0"/>
                <a:ea typeface="Tw Cen MT" charset="0"/>
                <a:cs typeface="Tw Cen MT" charset="0"/>
              </a:rPr>
              <a:t>Ozersk</a:t>
            </a:r>
            <a:r>
              <a:rPr lang="en-US" sz="2000" dirty="0">
                <a:latin typeface="Tw Cen MT" charset="0"/>
                <a:ea typeface="Tw Cen MT" charset="0"/>
                <a:cs typeface="Tw Cen MT" charset="0"/>
              </a:rPr>
              <a:t> (closed city, likely site of past theft attempt)</a:t>
            </a:r>
          </a:p>
          <a:p>
            <a:pPr lvl="2">
              <a:lnSpc>
                <a:spcPct val="80000"/>
              </a:lnSpc>
              <a:defRPr/>
            </a:pPr>
            <a:r>
              <a:rPr lang="en-US" sz="2000" dirty="0">
                <a:latin typeface="Tw Cen MT" charset="0"/>
                <a:ea typeface="Tw Cen MT" charset="0"/>
                <a:cs typeface="Tw Cen MT" charset="0"/>
              </a:rPr>
              <a:t>Siberian Chemical Combine, </a:t>
            </a:r>
            <a:r>
              <a:rPr lang="en-US" sz="2000" dirty="0" err="1">
                <a:latin typeface="Tw Cen MT" charset="0"/>
                <a:ea typeface="Tw Cen MT" charset="0"/>
                <a:cs typeface="Tw Cen MT" charset="0"/>
              </a:rPr>
              <a:t>Seversk</a:t>
            </a:r>
            <a:r>
              <a:rPr lang="en-US" sz="2000" dirty="0">
                <a:latin typeface="Tw Cen MT" charset="0"/>
                <a:ea typeface="Tw Cen MT" charset="0"/>
                <a:cs typeface="Tw Cen MT" charset="0"/>
              </a:rPr>
              <a:t> (closed city)</a:t>
            </a:r>
          </a:p>
          <a:p>
            <a:pPr lvl="2">
              <a:lnSpc>
                <a:spcPct val="80000"/>
              </a:lnSpc>
              <a:defRPr/>
            </a:pPr>
            <a:r>
              <a:rPr lang="en-US" sz="2000" dirty="0" err="1">
                <a:latin typeface="Tw Cen MT" charset="0"/>
                <a:ea typeface="Tw Cen MT" charset="0"/>
                <a:cs typeface="Tw Cen MT" charset="0"/>
              </a:rPr>
              <a:t>Novosbirsk</a:t>
            </a:r>
            <a:r>
              <a:rPr lang="en-US" sz="2000" dirty="0">
                <a:latin typeface="Tw Cen MT" charset="0"/>
                <a:ea typeface="Tw Cen MT" charset="0"/>
                <a:cs typeface="Tw Cen MT" charset="0"/>
              </a:rPr>
              <a:t> plant (open city, known past thefts)</a:t>
            </a:r>
          </a:p>
          <a:p>
            <a:pPr lvl="2">
              <a:lnSpc>
                <a:spcPct val="80000"/>
              </a:lnSpc>
              <a:defRPr/>
            </a:pPr>
            <a:r>
              <a:rPr lang="en-US" sz="2000" dirty="0" err="1">
                <a:latin typeface="Tw Cen MT" charset="0"/>
                <a:ea typeface="Tw Cen MT" charset="0"/>
                <a:cs typeface="Tw Cen MT" charset="0"/>
              </a:rPr>
              <a:t>Elektrostal</a:t>
            </a:r>
            <a:r>
              <a:rPr lang="en-US" sz="2000" dirty="0">
                <a:latin typeface="Tw Cen MT" charset="0"/>
                <a:ea typeface="Tw Cen MT" charset="0"/>
                <a:cs typeface="Tw Cen MT" charset="0"/>
              </a:rPr>
              <a:t> plant (open city, known past thefts)</a:t>
            </a:r>
          </a:p>
          <a:p>
            <a:pPr lvl="2">
              <a:lnSpc>
                <a:spcPct val="80000"/>
              </a:lnSpc>
              <a:defRPr/>
            </a:pPr>
            <a:r>
              <a:rPr lang="en-US" sz="2000" dirty="0" err="1">
                <a:latin typeface="Tw Cen MT" charset="0"/>
                <a:ea typeface="Tw Cen MT" charset="0"/>
                <a:cs typeface="Tw Cen MT" charset="0"/>
              </a:rPr>
              <a:t>Luch</a:t>
            </a:r>
            <a:r>
              <a:rPr lang="en-US" sz="2000" dirty="0">
                <a:latin typeface="Tw Cen MT" charset="0"/>
                <a:ea typeface="Tw Cen MT" charset="0"/>
                <a:cs typeface="Tw Cen MT" charset="0"/>
              </a:rPr>
              <a:t>, Podolsk (open city, known past theft)</a:t>
            </a:r>
          </a:p>
          <a:p>
            <a:pPr lvl="2">
              <a:lnSpc>
                <a:spcPct val="80000"/>
              </a:lnSpc>
              <a:defRPr/>
            </a:pPr>
            <a:r>
              <a:rPr lang="en-US" sz="2000" dirty="0">
                <a:latin typeface="Tw Cen MT" charset="0"/>
                <a:ea typeface="Tw Cen MT" charset="0"/>
                <a:cs typeface="Tw Cen MT" charset="0"/>
              </a:rPr>
              <a:t>Scale of current processing unclear: </a:t>
            </a:r>
            <a:r>
              <a:rPr lang="en-US" sz="2000" dirty="0" err="1">
                <a:latin typeface="Tw Cen MT" charset="0"/>
                <a:ea typeface="Tw Cen MT" charset="0"/>
                <a:cs typeface="Tw Cen MT" charset="0"/>
              </a:rPr>
              <a:t>Zheleznogorsk</a:t>
            </a:r>
            <a:r>
              <a:rPr lang="en-US" sz="2000" dirty="0">
                <a:latin typeface="Tw Cen MT" charset="0"/>
                <a:ea typeface="Tw Cen MT" charset="0"/>
                <a:cs typeface="Tw Cen MT" charset="0"/>
              </a:rPr>
              <a:t>, </a:t>
            </a:r>
            <a:r>
              <a:rPr lang="en-US" sz="2000" dirty="0" err="1">
                <a:latin typeface="Tw Cen MT" charset="0"/>
                <a:ea typeface="Tw Cen MT" charset="0"/>
                <a:cs typeface="Tw Cen MT" charset="0"/>
              </a:rPr>
              <a:t>Zelenogorsk</a:t>
            </a:r>
            <a:r>
              <a:rPr lang="en-US" sz="2000" dirty="0">
                <a:latin typeface="Tw Cen MT" charset="0"/>
                <a:ea typeface="Tw Cen MT" charset="0"/>
                <a:cs typeface="Tw Cen MT" charset="0"/>
              </a:rPr>
              <a:t>, </a:t>
            </a:r>
            <a:r>
              <a:rPr lang="en-US" sz="2000" dirty="0" err="1">
                <a:latin typeface="Tw Cen MT" charset="0"/>
                <a:ea typeface="Tw Cen MT" charset="0"/>
                <a:cs typeface="Tw Cen MT" charset="0"/>
              </a:rPr>
              <a:t>Novouralsk</a:t>
            </a:r>
            <a:r>
              <a:rPr lang="en-US" sz="2000" dirty="0">
                <a:latin typeface="Tw Cen MT" charset="0"/>
                <a:ea typeface="Tw Cen MT" charset="0"/>
                <a:cs typeface="Tw Cen MT" charset="0"/>
              </a:rPr>
              <a:t> (closed cities)</a:t>
            </a:r>
            <a:endParaRPr lang="en-US" dirty="0">
              <a:latin typeface="Tw Cen MT" charset="0"/>
              <a:ea typeface="Tw Cen MT" charset="0"/>
              <a:cs typeface="Tw Cen MT" charset="0"/>
            </a:endParaRPr>
          </a:p>
          <a:p>
            <a:pPr>
              <a:lnSpc>
                <a:spcPct val="80000"/>
              </a:lnSpc>
              <a:defRPr/>
            </a:pPr>
            <a:r>
              <a:rPr lang="en-US" dirty="0">
                <a:latin typeface="Tw Cen MT" charset="0"/>
                <a:ea typeface="Tw Cen MT" charset="0"/>
                <a:cs typeface="Tw Cen MT" charset="0"/>
              </a:rPr>
              <a:t>Nuclear weapons in &gt;100 bunkers at ~ 40 sites (in addition to deployed ICBMs and SLBMs)</a:t>
            </a:r>
          </a:p>
          <a:p>
            <a:pPr>
              <a:lnSpc>
                <a:spcPct val="80000"/>
              </a:lnSpc>
              <a:defRPr/>
            </a:pPr>
            <a:r>
              <a:rPr lang="en-US" dirty="0">
                <a:latin typeface="Tw Cen MT" charset="0"/>
                <a:ea typeface="Tw Cen MT" charset="0"/>
                <a:cs typeface="Tw Cen MT" charset="0"/>
              </a:rPr>
              <a:t>34 operating power reactors, huge #s of large sources</a:t>
            </a: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24</a:t>
            </a:fld>
            <a:endParaRPr lang="en-US" dirty="0"/>
          </a:p>
        </p:txBody>
      </p:sp>
    </p:spTree>
    <p:extLst>
      <p:ext uri="{BB962C8B-B14F-4D97-AF65-F5344CB8AC3E}">
        <p14:creationId xmlns:p14="http://schemas.microsoft.com/office/powerpoint/2010/main" val="3973806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88938" y="152400"/>
            <a:ext cx="7927975" cy="1104900"/>
          </a:xfrm>
        </p:spPr>
        <p:txBody>
          <a:bodyPr>
            <a:noAutofit/>
          </a:bodyPr>
          <a:lstStyle/>
          <a:p>
            <a:pPr eaLnBrk="1" fontAlgn="auto" hangingPunct="1">
              <a:spcAft>
                <a:spcPts val="0"/>
              </a:spcAft>
              <a:defRPr/>
            </a:pPr>
            <a:r>
              <a:rPr lang="en-US" sz="3600" dirty="0">
                <a:ea typeface="+mj-ea"/>
                <a:cs typeface="+mj-cs"/>
              </a:rPr>
              <a:t>Nuclear material in forms that an insider can easily access and remove</a:t>
            </a:r>
          </a:p>
        </p:txBody>
      </p:sp>
      <p:pic>
        <p:nvPicPr>
          <p:cNvPr id="93187" name="図 1"/>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19658" y="1828801"/>
            <a:ext cx="2581430" cy="190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17" name="Text Box 5"/>
          <p:cNvSpPr txBox="1">
            <a:spLocks noChangeArrowheads="1"/>
          </p:cNvSpPr>
          <p:nvPr/>
        </p:nvSpPr>
        <p:spPr bwMode="auto">
          <a:xfrm>
            <a:off x="6111081" y="3886200"/>
            <a:ext cx="2362993" cy="584200"/>
          </a:xfrm>
          <a:prstGeom prst="rect">
            <a:avLst/>
          </a:prstGeom>
          <a:noFill/>
          <a:ln w="12699">
            <a:noFill/>
            <a:miter lim="800000"/>
            <a:headEnd type="none" w="sm" len="sm"/>
            <a:tailEnd type="none" w="sm" len="sm"/>
          </a:ln>
        </p:spPr>
        <p:txBody>
          <a:bodyPr wrap="square">
            <a:spAutoFit/>
          </a:bodyPr>
          <a:lstStyle/>
          <a:p>
            <a:pPr>
              <a:spcBef>
                <a:spcPct val="50000"/>
              </a:spcBef>
              <a:defRPr/>
            </a:pPr>
            <a:r>
              <a:rPr lang="en-US" sz="1600" dirty="0">
                <a:solidFill>
                  <a:schemeClr val="tx1"/>
                </a:solidFill>
                <a:latin typeface="+mn-lt"/>
                <a:ea typeface="MS PGothic" pitchFamily="34" charset="-128"/>
                <a:cs typeface="+mn-cs"/>
              </a:rPr>
              <a:t>Source: Reuters, from Georgian Interior Ministry</a:t>
            </a:r>
          </a:p>
        </p:txBody>
      </p:sp>
      <p:sp>
        <p:nvSpPr>
          <p:cNvPr id="93189"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2BEE4E59-D5C3-414A-8387-A9916D573DB4}" type="slidenum">
              <a:rPr lang="en-US" sz="1200">
                <a:solidFill>
                  <a:srgbClr val="FFFFFF"/>
                </a:solidFill>
                <a:latin typeface="Tw Cen MT" charset="0"/>
              </a:rPr>
              <a:pPr>
                <a:lnSpc>
                  <a:spcPct val="80000"/>
                </a:lnSpc>
              </a:pPr>
              <a:t>25</a:t>
            </a:fld>
            <a:endParaRPr lang="en-US" sz="1200">
              <a:solidFill>
                <a:srgbClr val="FFFFFF"/>
              </a:solidFill>
              <a:latin typeface="Tw Cen MT" charset="0"/>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00882" y="1905000"/>
            <a:ext cx="3886200" cy="1878330"/>
          </a:xfrm>
          <a:prstGeom prst="rect">
            <a:avLst/>
          </a:prstGeom>
        </p:spPr>
      </p:pic>
      <p:sp>
        <p:nvSpPr>
          <p:cNvPr id="9" name="Text Box 5"/>
          <p:cNvSpPr txBox="1">
            <a:spLocks noChangeArrowheads="1"/>
          </p:cNvSpPr>
          <p:nvPr/>
        </p:nvSpPr>
        <p:spPr bwMode="auto">
          <a:xfrm>
            <a:off x="700881" y="3886200"/>
            <a:ext cx="2362993" cy="338554"/>
          </a:xfrm>
          <a:prstGeom prst="rect">
            <a:avLst/>
          </a:prstGeom>
          <a:noFill/>
          <a:ln w="12699">
            <a:noFill/>
            <a:miter lim="800000"/>
            <a:headEnd type="none" w="sm" len="sm"/>
            <a:tailEnd type="none" w="sm" len="sm"/>
          </a:ln>
        </p:spPr>
        <p:txBody>
          <a:bodyPr wrap="square">
            <a:spAutoFit/>
          </a:bodyPr>
          <a:lstStyle/>
          <a:p>
            <a:pPr>
              <a:spcBef>
                <a:spcPct val="50000"/>
              </a:spcBef>
              <a:defRPr/>
            </a:pPr>
            <a:r>
              <a:rPr lang="en-US" sz="1600" dirty="0">
                <a:solidFill>
                  <a:schemeClr val="tx1"/>
                </a:solidFill>
                <a:latin typeface="+mn-lt"/>
                <a:ea typeface="MS PGothic" pitchFamily="34" charset="-128"/>
                <a:cs typeface="+mn-cs"/>
              </a:rPr>
              <a:t>Source: ORNL</a:t>
            </a:r>
          </a:p>
        </p:txBody>
      </p:sp>
      <p:pic>
        <p:nvPicPr>
          <p:cNvPr id="4" name="Picture 3"/>
          <p:cNvPicPr>
            <a:picLocks noChangeAspect="1"/>
          </p:cNvPicPr>
          <p:nvPr/>
        </p:nvPicPr>
        <p:blipFill rotWithShape="1">
          <a:blip r:embed="rId6" cstate="print">
            <a:extLst>
              <a:ext uri="{28A0092B-C50C-407E-A947-70E740481C1C}">
                <a14:useLocalDpi xmlns:a14="http://schemas.microsoft.com/office/drawing/2010/main"/>
              </a:ext>
            </a:extLst>
          </a:blip>
          <a:srcRect l="3356" t="3698" r="57917" b="23579"/>
          <a:stretch/>
        </p:blipFill>
        <p:spPr>
          <a:xfrm>
            <a:off x="3748881" y="4038600"/>
            <a:ext cx="2138351" cy="2514600"/>
          </a:xfrm>
          <a:prstGeom prst="rect">
            <a:avLst/>
          </a:prstGeom>
        </p:spPr>
      </p:pic>
      <p:sp>
        <p:nvSpPr>
          <p:cNvPr id="11" name="Text Box 5"/>
          <p:cNvSpPr txBox="1">
            <a:spLocks noChangeArrowheads="1"/>
          </p:cNvSpPr>
          <p:nvPr/>
        </p:nvSpPr>
        <p:spPr bwMode="auto">
          <a:xfrm>
            <a:off x="5958681" y="5943600"/>
            <a:ext cx="2362993" cy="338554"/>
          </a:xfrm>
          <a:prstGeom prst="rect">
            <a:avLst/>
          </a:prstGeom>
          <a:noFill/>
          <a:ln w="12699">
            <a:noFill/>
            <a:miter lim="800000"/>
            <a:headEnd type="none" w="sm" len="sm"/>
            <a:tailEnd type="none" w="sm" len="sm"/>
          </a:ln>
        </p:spPr>
        <p:txBody>
          <a:bodyPr wrap="square">
            <a:spAutoFit/>
          </a:bodyPr>
          <a:lstStyle/>
          <a:p>
            <a:pPr>
              <a:spcBef>
                <a:spcPct val="50000"/>
              </a:spcBef>
              <a:defRPr/>
            </a:pPr>
            <a:r>
              <a:rPr lang="en-US" sz="1600" dirty="0">
                <a:solidFill>
                  <a:schemeClr val="tx1"/>
                </a:solidFill>
                <a:latin typeface="+mn-lt"/>
                <a:ea typeface="MS PGothic" pitchFamily="34" charset="-128"/>
                <a:cs typeface="+mn-cs"/>
              </a:rPr>
              <a:t>Source: Frank von Hippel</a:t>
            </a: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228600"/>
            <a:ext cx="8315325" cy="990600"/>
          </a:xfrm>
        </p:spPr>
        <p:txBody>
          <a:bodyPr>
            <a:noAutofit/>
          </a:bodyPr>
          <a:lstStyle/>
          <a:p>
            <a:pPr eaLnBrk="1" fontAlgn="auto" hangingPunct="1">
              <a:spcAft>
                <a:spcPts val="0"/>
              </a:spcAft>
              <a:defRPr/>
            </a:pPr>
            <a:r>
              <a:rPr lang="en-US" sz="3600" dirty="0">
                <a:cs typeface="+mj-cs"/>
              </a:rPr>
              <a:t>Major nuclear security improvements in Russia – but what’s happening now?</a:t>
            </a:r>
          </a:p>
        </p:txBody>
      </p:sp>
      <p:sp>
        <p:nvSpPr>
          <p:cNvPr id="73730" name="Rectangle 3"/>
          <p:cNvSpPr>
            <a:spLocks noGrp="1" noChangeArrowheads="1"/>
          </p:cNvSpPr>
          <p:nvPr>
            <p:ph sz="quarter" idx="1"/>
          </p:nvPr>
        </p:nvSpPr>
        <p:spPr>
          <a:xfrm>
            <a:off x="589756" y="1600200"/>
            <a:ext cx="7883525" cy="4114800"/>
          </a:xfrm>
        </p:spPr>
        <p:txBody>
          <a:bodyPr/>
          <a:lstStyle/>
          <a:p>
            <a:pPr eaLnBrk="1" hangingPunct="1">
              <a:lnSpc>
                <a:spcPct val="80000"/>
              </a:lnSpc>
              <a:defRPr/>
            </a:pPr>
            <a:r>
              <a:rPr lang="en-US" dirty="0">
                <a:latin typeface="+mj-lt"/>
                <a:ea typeface="MS PGothic" charset="0"/>
                <a:cs typeface="+mn-cs"/>
              </a:rPr>
              <a:t>U.S.-funded nuclear security upgrades occurred at ~ 90% of Russian weapons-usable nuclear material buildings, nuclear warhead storage sites</a:t>
            </a:r>
          </a:p>
          <a:p>
            <a:pPr lvl="1">
              <a:lnSpc>
                <a:spcPct val="80000"/>
              </a:lnSpc>
              <a:defRPr/>
            </a:pPr>
            <a:r>
              <a:rPr lang="en-US" dirty="0">
                <a:latin typeface="+mj-lt"/>
                <a:ea typeface="MS PGothic" charset="0"/>
              </a:rPr>
              <a:t>Also improvements Russia made on its own</a:t>
            </a:r>
          </a:p>
          <a:p>
            <a:pPr lvl="1">
              <a:lnSpc>
                <a:spcPct val="80000"/>
              </a:lnSpc>
              <a:defRPr/>
            </a:pPr>
            <a:r>
              <a:rPr lang="en-US" dirty="0">
                <a:latin typeface="+mj-lt"/>
                <a:ea typeface="MS PGothic" charset="0"/>
              </a:rPr>
              <a:t>All the most egregious weaknesses fixed, risk greatly reduced</a:t>
            </a:r>
            <a:endParaRPr lang="en-US" dirty="0">
              <a:latin typeface="+mj-lt"/>
              <a:ea typeface="MS PGothic" charset="0"/>
              <a:cs typeface="+mn-cs"/>
            </a:endParaRPr>
          </a:p>
          <a:p>
            <a:pPr eaLnBrk="1" hangingPunct="1">
              <a:lnSpc>
                <a:spcPct val="80000"/>
              </a:lnSpc>
              <a:defRPr/>
            </a:pPr>
            <a:r>
              <a:rPr lang="en-US" dirty="0">
                <a:latin typeface="+mj-lt"/>
                <a:ea typeface="MS PGothic" charset="0"/>
              </a:rPr>
              <a:t>But:</a:t>
            </a:r>
            <a:endParaRPr lang="en-US" sz="2400" dirty="0">
              <a:latin typeface="+mj-lt"/>
              <a:ea typeface="MS PGothic" charset="0"/>
            </a:endParaRPr>
          </a:p>
          <a:p>
            <a:pPr lvl="1">
              <a:lnSpc>
                <a:spcPct val="80000"/>
              </a:lnSpc>
              <a:defRPr/>
            </a:pPr>
            <a:r>
              <a:rPr lang="en-US" dirty="0">
                <a:latin typeface="+mj-lt"/>
                <a:ea typeface="MS PGothic" charset="0"/>
              </a:rPr>
              <a:t>Some remaining weaknesses (e.g., accounting systems not required to track trends, needed to detect protracted theft)</a:t>
            </a:r>
          </a:p>
          <a:p>
            <a:pPr lvl="1">
              <a:lnSpc>
                <a:spcPct val="80000"/>
              </a:lnSpc>
              <a:defRPr/>
            </a:pPr>
            <a:r>
              <a:rPr lang="en-US" dirty="0">
                <a:latin typeface="+mj-lt"/>
                <a:ea typeface="MS PGothic" charset="0"/>
              </a:rPr>
              <a:t>How effective is day-to-day implementation?</a:t>
            </a:r>
          </a:p>
          <a:p>
            <a:pPr lvl="1">
              <a:lnSpc>
                <a:spcPct val="80000"/>
              </a:lnSpc>
              <a:defRPr/>
            </a:pPr>
            <a:r>
              <a:rPr lang="en-US" dirty="0">
                <a:latin typeface="+mj-lt"/>
                <a:ea typeface="MS PGothic" charset="0"/>
              </a:rPr>
              <a:t>How strong is security culture?</a:t>
            </a:r>
          </a:p>
          <a:p>
            <a:pPr lvl="1">
              <a:lnSpc>
                <a:spcPct val="80000"/>
              </a:lnSpc>
              <a:defRPr/>
            </a:pPr>
            <a:r>
              <a:rPr lang="en-US" dirty="0">
                <a:latin typeface="+mj-lt"/>
                <a:ea typeface="MS PGothic" charset="0"/>
              </a:rPr>
              <a:t>Will they all be sustained?</a:t>
            </a:r>
          </a:p>
          <a:p>
            <a:pPr lvl="1">
              <a:lnSpc>
                <a:spcPct val="80000"/>
              </a:lnSpc>
              <a:defRPr/>
            </a:pPr>
            <a:r>
              <a:rPr lang="en-US" dirty="0">
                <a:latin typeface="+mj-lt"/>
                <a:ea typeface="MS PGothic" charset="0"/>
              </a:rPr>
              <a:t>Will Russia do the work of further improvement, to cope with evolving threats, changing technologies, discovery of new vulnerabilities?</a:t>
            </a:r>
          </a:p>
          <a:p>
            <a:pPr>
              <a:lnSpc>
                <a:spcPct val="80000"/>
              </a:lnSpc>
              <a:defRPr/>
            </a:pPr>
            <a:r>
              <a:rPr lang="en-US" dirty="0">
                <a:latin typeface="+mj-lt"/>
                <a:ea typeface="MS PGothic" charset="0"/>
              </a:rPr>
              <a:t>Fundamental issue: complacency (“it’s good enough, don’t worry”) </a:t>
            </a: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26</a:t>
            </a:fld>
            <a:endParaRPr lang="en-US" dirty="0"/>
          </a:p>
        </p:txBody>
      </p:sp>
    </p:spTree>
    <p:extLst>
      <p:ext uri="{BB962C8B-B14F-4D97-AF65-F5344CB8AC3E}">
        <p14:creationId xmlns:p14="http://schemas.microsoft.com/office/powerpoint/2010/main" val="694971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228600"/>
            <a:ext cx="8315325" cy="990600"/>
          </a:xfrm>
        </p:spPr>
        <p:txBody>
          <a:bodyPr>
            <a:noAutofit/>
          </a:bodyPr>
          <a:lstStyle/>
          <a:p>
            <a:pPr eaLnBrk="1" fontAlgn="auto" hangingPunct="1">
              <a:spcAft>
                <a:spcPts val="0"/>
              </a:spcAft>
              <a:defRPr/>
            </a:pPr>
            <a:r>
              <a:rPr lang="en-US" sz="3600" dirty="0">
                <a:cs typeface="+mj-cs"/>
              </a:rPr>
              <a:t>How does Russia’s economic picture affect the risk?</a:t>
            </a:r>
          </a:p>
        </p:txBody>
      </p:sp>
      <p:sp>
        <p:nvSpPr>
          <p:cNvPr id="73730" name="Rectangle 3"/>
          <p:cNvSpPr>
            <a:spLocks noGrp="1" noChangeArrowheads="1"/>
          </p:cNvSpPr>
          <p:nvPr>
            <p:ph sz="quarter" idx="1"/>
          </p:nvPr>
        </p:nvSpPr>
        <p:spPr>
          <a:xfrm>
            <a:off x="396875" y="1600200"/>
            <a:ext cx="7883525" cy="4114800"/>
          </a:xfrm>
        </p:spPr>
        <p:txBody>
          <a:bodyPr/>
          <a:lstStyle/>
          <a:p>
            <a:pPr eaLnBrk="1" hangingPunct="1">
              <a:lnSpc>
                <a:spcPct val="80000"/>
              </a:lnSpc>
              <a:defRPr/>
            </a:pPr>
            <a:r>
              <a:rPr lang="en-US" dirty="0">
                <a:latin typeface="+mj-lt"/>
                <a:ea typeface="MS PGothic" charset="0"/>
                <a:cs typeface="+mn-cs"/>
              </a:rPr>
              <a:t>Ongoing recession, low oil prices, devaluation of the ruble</a:t>
            </a:r>
            <a:endParaRPr lang="en-US" sz="2400" dirty="0">
              <a:latin typeface="+mj-lt"/>
              <a:ea typeface="MS PGothic" charset="0"/>
              <a:cs typeface="+mn-cs"/>
            </a:endParaRPr>
          </a:p>
          <a:p>
            <a:pPr lvl="1">
              <a:lnSpc>
                <a:spcPct val="80000"/>
              </a:lnSpc>
              <a:defRPr/>
            </a:pPr>
            <a:r>
              <a:rPr lang="en-US" dirty="0">
                <a:latin typeface="+mj-lt"/>
                <a:ea typeface="MS PGothic" charset="0"/>
              </a:rPr>
              <a:t>Over next several years, will there be recovery, or a 1998-style crisis?  What are the probabilities?</a:t>
            </a:r>
          </a:p>
          <a:p>
            <a:pPr lvl="1">
              <a:lnSpc>
                <a:spcPct val="80000"/>
              </a:lnSpc>
              <a:defRPr/>
            </a:pPr>
            <a:r>
              <a:rPr lang="en-US" dirty="0">
                <a:latin typeface="+mj-lt"/>
                <a:ea typeface="MS PGothic" charset="0"/>
              </a:rPr>
              <a:t>What effect is the economy having on incentives for nuclear theft?  How would that change in the event of a major crisis?</a:t>
            </a:r>
          </a:p>
          <a:p>
            <a:pPr>
              <a:lnSpc>
                <a:spcPct val="80000"/>
              </a:lnSpc>
              <a:defRPr/>
            </a:pPr>
            <a:r>
              <a:rPr lang="en-US" dirty="0">
                <a:latin typeface="+mj-lt"/>
                <a:ea typeface="MS PGothic" charset="0"/>
              </a:rPr>
              <a:t>Major government programs – including Rosatom – facing budget cuts</a:t>
            </a:r>
          </a:p>
          <a:p>
            <a:pPr lvl="1">
              <a:lnSpc>
                <a:spcPct val="80000"/>
              </a:lnSpc>
              <a:defRPr/>
            </a:pPr>
            <a:r>
              <a:rPr lang="en-US" dirty="0">
                <a:latin typeface="+mj-lt"/>
                <a:ea typeface="MS PGothic" charset="0"/>
              </a:rPr>
              <a:t>10% of state employees to be reduced</a:t>
            </a:r>
          </a:p>
          <a:p>
            <a:pPr lvl="1">
              <a:lnSpc>
                <a:spcPct val="80000"/>
              </a:lnSpc>
              <a:defRPr/>
            </a:pPr>
            <a:r>
              <a:rPr lang="en-US" dirty="0">
                <a:latin typeface="+mj-lt"/>
                <a:ea typeface="MS PGothic" charset="0"/>
              </a:rPr>
              <a:t>Funding for new reactors cut significantly</a:t>
            </a:r>
          </a:p>
          <a:p>
            <a:pPr lvl="1">
              <a:lnSpc>
                <a:spcPct val="80000"/>
              </a:lnSpc>
              <a:defRPr/>
            </a:pPr>
            <a:r>
              <a:rPr lang="en-US" dirty="0">
                <a:latin typeface="+mj-lt"/>
                <a:ea typeface="MS PGothic" charset="0"/>
              </a:rPr>
              <a:t>Other parts of nuclear industry likely facing cuts</a:t>
            </a:r>
          </a:p>
          <a:p>
            <a:pPr>
              <a:lnSpc>
                <a:spcPct val="80000"/>
              </a:lnSpc>
              <a:defRPr/>
            </a:pPr>
            <a:r>
              <a:rPr lang="en-US" dirty="0">
                <a:latin typeface="+mj-lt"/>
                <a:ea typeface="MS PGothic" charset="0"/>
              </a:rPr>
              <a:t>Will budget cuts lead facilities to cut corners on security?</a:t>
            </a:r>
          </a:p>
          <a:p>
            <a:pPr lvl="1">
              <a:lnSpc>
                <a:spcPct val="80000"/>
              </a:lnSpc>
              <a:defRPr/>
            </a:pPr>
            <a:r>
              <a:rPr lang="en-US" dirty="0">
                <a:latin typeface="+mj-lt"/>
                <a:ea typeface="MS PGothic" charset="0"/>
              </a:rPr>
              <a:t>Facilities need to find money to meet security rules from general funds – every incentive to cut where possible</a:t>
            </a:r>
          </a:p>
          <a:p>
            <a:pPr lvl="1">
              <a:lnSpc>
                <a:spcPct val="80000"/>
              </a:lnSpc>
              <a:defRPr/>
            </a:pPr>
            <a:r>
              <a:rPr lang="en-US" dirty="0">
                <a:latin typeface="+mj-lt"/>
                <a:ea typeface="MS PGothic" charset="0"/>
              </a:rPr>
              <a:t>Nuclear security rules still have significant weaknesses</a:t>
            </a: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27</a:t>
            </a:fld>
            <a:endParaRPr lang="en-US" dirty="0"/>
          </a:p>
        </p:txBody>
      </p:sp>
    </p:spTree>
    <p:extLst>
      <p:ext uri="{BB962C8B-B14F-4D97-AF65-F5344CB8AC3E}">
        <p14:creationId xmlns:p14="http://schemas.microsoft.com/office/powerpoint/2010/main" val="342370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228600"/>
            <a:ext cx="8315325" cy="990600"/>
          </a:xfrm>
        </p:spPr>
        <p:txBody>
          <a:bodyPr>
            <a:noAutofit/>
          </a:bodyPr>
          <a:lstStyle/>
          <a:p>
            <a:pPr eaLnBrk="1" fontAlgn="auto" hangingPunct="1">
              <a:spcAft>
                <a:spcPts val="0"/>
              </a:spcAft>
              <a:defRPr/>
            </a:pPr>
            <a:r>
              <a:rPr lang="en-US" sz="3600" dirty="0">
                <a:cs typeface="+mj-cs"/>
              </a:rPr>
              <a:t>How does spreading Islamic extremism affect the risk?</a:t>
            </a:r>
          </a:p>
        </p:txBody>
      </p:sp>
      <p:sp>
        <p:nvSpPr>
          <p:cNvPr id="73730" name="Rectangle 3"/>
          <p:cNvSpPr>
            <a:spLocks noGrp="1" noChangeArrowheads="1"/>
          </p:cNvSpPr>
          <p:nvPr>
            <p:ph sz="quarter" idx="1"/>
          </p:nvPr>
        </p:nvSpPr>
        <p:spPr>
          <a:xfrm>
            <a:off x="396875" y="1600200"/>
            <a:ext cx="7883525" cy="4114800"/>
          </a:xfrm>
        </p:spPr>
        <p:txBody>
          <a:bodyPr/>
          <a:lstStyle/>
          <a:p>
            <a:pPr eaLnBrk="1" hangingPunct="1">
              <a:lnSpc>
                <a:spcPct val="80000"/>
              </a:lnSpc>
              <a:defRPr/>
            </a:pPr>
            <a:r>
              <a:rPr lang="en-US" dirty="0">
                <a:latin typeface="+mj-lt"/>
                <a:ea typeface="MS PGothic" charset="0"/>
                <a:cs typeface="+mn-cs"/>
              </a:rPr>
              <a:t>What are the chances of one or more insiders being:</a:t>
            </a:r>
            <a:endParaRPr lang="en-US" sz="2400" dirty="0">
              <a:latin typeface="+mj-lt"/>
              <a:ea typeface="MS PGothic" charset="0"/>
              <a:cs typeface="+mn-cs"/>
            </a:endParaRPr>
          </a:p>
          <a:p>
            <a:pPr lvl="1">
              <a:lnSpc>
                <a:spcPct val="80000"/>
              </a:lnSpc>
              <a:defRPr/>
            </a:pPr>
            <a:r>
              <a:rPr lang="en-US" dirty="0">
                <a:latin typeface="+mj-lt"/>
                <a:ea typeface="MS PGothic" charset="0"/>
              </a:rPr>
              <a:t>Self-radicalized?  (E.g., Ilyass Boughalab in Belgium)</a:t>
            </a:r>
          </a:p>
          <a:p>
            <a:pPr lvl="1">
              <a:lnSpc>
                <a:spcPct val="80000"/>
              </a:lnSpc>
              <a:defRPr/>
            </a:pPr>
            <a:r>
              <a:rPr lang="en-US" dirty="0">
                <a:latin typeface="+mj-lt"/>
                <a:ea typeface="MS PGothic" charset="0"/>
              </a:rPr>
              <a:t>Recruited?</a:t>
            </a:r>
          </a:p>
          <a:p>
            <a:pPr lvl="1">
              <a:lnSpc>
                <a:spcPct val="80000"/>
              </a:lnSpc>
              <a:defRPr/>
            </a:pPr>
            <a:r>
              <a:rPr lang="en-US" dirty="0">
                <a:latin typeface="+mj-lt"/>
                <a:ea typeface="MS PGothic" charset="0"/>
              </a:rPr>
              <a:t>Duped or entrapped? (E.g. Clinton jail case in U.S.)</a:t>
            </a:r>
          </a:p>
          <a:p>
            <a:pPr lvl="1">
              <a:lnSpc>
                <a:spcPct val="80000"/>
              </a:lnSpc>
              <a:defRPr/>
            </a:pPr>
            <a:r>
              <a:rPr lang="en-US" dirty="0">
                <a:latin typeface="+mj-lt"/>
                <a:ea typeface="MS PGothic" charset="0"/>
              </a:rPr>
              <a:t>Coerced? (E.g., kidnapping family)</a:t>
            </a:r>
            <a:endParaRPr lang="en-US" sz="2000" dirty="0">
              <a:latin typeface="+mj-lt"/>
              <a:ea typeface="MS PGothic" charset="0"/>
            </a:endParaRPr>
          </a:p>
          <a:p>
            <a:pPr>
              <a:lnSpc>
                <a:spcPct val="80000"/>
              </a:lnSpc>
              <a:defRPr/>
            </a:pPr>
            <a:r>
              <a:rPr lang="en-US" dirty="0">
                <a:latin typeface="+mj-lt"/>
                <a:ea typeface="MS PGothic" charset="0"/>
              </a:rPr>
              <a:t>How effective would Russian security services be in identifying such a threat in time?</a:t>
            </a:r>
            <a:endParaRPr lang="en-US" sz="2400" dirty="0">
              <a:latin typeface="+mj-lt"/>
              <a:ea typeface="MS PGothic" charset="0"/>
            </a:endParaRPr>
          </a:p>
          <a:p>
            <a:pPr lvl="1">
              <a:lnSpc>
                <a:spcPct val="80000"/>
              </a:lnSpc>
              <a:defRPr/>
            </a:pPr>
            <a:r>
              <a:rPr lang="en-US" dirty="0">
                <a:latin typeface="+mj-lt"/>
                <a:ea typeface="MS PGothic" charset="0"/>
              </a:rPr>
              <a:t>Does the answer vary by type of facility?  (Greater counter-intelligence focus on military facilities.)</a:t>
            </a:r>
          </a:p>
          <a:p>
            <a:pPr>
              <a:lnSpc>
                <a:spcPct val="80000"/>
              </a:lnSpc>
              <a:defRPr/>
            </a:pPr>
            <a:r>
              <a:rPr lang="en-US" dirty="0">
                <a:latin typeface="+mj-lt"/>
                <a:ea typeface="MS PGothic" charset="0"/>
              </a:rPr>
              <a:t>Could Islamic terrorist groups put together a sophisticated outsider attack?</a:t>
            </a:r>
          </a:p>
          <a:p>
            <a:pPr lvl="1">
              <a:lnSpc>
                <a:spcPct val="80000"/>
              </a:lnSpc>
              <a:defRPr/>
            </a:pPr>
            <a:r>
              <a:rPr lang="en-US" dirty="0">
                <a:latin typeface="+mj-lt"/>
                <a:ea typeface="MS PGothic" charset="0"/>
              </a:rPr>
              <a:t>How effective would Russian security services be in detecting and stopping such a conspiracy?</a:t>
            </a: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28</a:t>
            </a:fld>
            <a:endParaRPr lang="en-US" dirty="0"/>
          </a:p>
        </p:txBody>
      </p:sp>
    </p:spTree>
    <p:extLst>
      <p:ext uri="{BB962C8B-B14F-4D97-AF65-F5344CB8AC3E}">
        <p14:creationId xmlns:p14="http://schemas.microsoft.com/office/powerpoint/2010/main" val="2092878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21506" y="342900"/>
            <a:ext cx="7927975" cy="1104900"/>
          </a:xfrm>
        </p:spPr>
        <p:txBody>
          <a:bodyPr>
            <a:noAutofit/>
          </a:bodyPr>
          <a:lstStyle/>
          <a:p>
            <a:pPr eaLnBrk="1" fontAlgn="auto" hangingPunct="1">
              <a:spcAft>
                <a:spcPts val="0"/>
              </a:spcAft>
              <a:defRPr/>
            </a:pPr>
            <a:r>
              <a:rPr lang="en-US" sz="3600" dirty="0">
                <a:ea typeface="+mj-ea"/>
                <a:cs typeface="+mj-cs"/>
              </a:rPr>
              <a:t>Nuclear terrorism is a serious danger</a:t>
            </a:r>
          </a:p>
        </p:txBody>
      </p:sp>
      <p:sp>
        <p:nvSpPr>
          <p:cNvPr id="66562" name="Rectangle 3"/>
          <p:cNvSpPr>
            <a:spLocks noGrp="1" noChangeArrowheads="1"/>
          </p:cNvSpPr>
          <p:nvPr>
            <p:ph type="body" sz="half" idx="1"/>
          </p:nvPr>
        </p:nvSpPr>
        <p:spPr>
          <a:xfrm>
            <a:off x="242888" y="1828800"/>
            <a:ext cx="4800600" cy="4114800"/>
          </a:xfrm>
        </p:spPr>
        <p:txBody>
          <a:bodyPr/>
          <a:lstStyle/>
          <a:p>
            <a:pPr eaLnBrk="1" hangingPunct="1">
              <a:lnSpc>
                <a:spcPct val="80000"/>
              </a:lnSpc>
            </a:pPr>
            <a:r>
              <a:rPr lang="en-US" dirty="0">
                <a:latin typeface="Tw Cen MT" charset="0"/>
              </a:rPr>
              <a:t>Multiple government studies warn that a sophisticated terrorist group could potentially make a crude nuclear bomb if they got the material</a:t>
            </a:r>
          </a:p>
          <a:p>
            <a:pPr eaLnBrk="1" hangingPunct="1">
              <a:lnSpc>
                <a:spcPct val="80000"/>
              </a:lnSpc>
            </a:pPr>
            <a:r>
              <a:rPr lang="en-US" dirty="0">
                <a:latin typeface="Tw Cen MT" charset="0"/>
              </a:rPr>
              <a:t>Terrorist sabotage could cause a Fukushima-scale nuclear accident</a:t>
            </a:r>
          </a:p>
          <a:p>
            <a:pPr eaLnBrk="1" hangingPunct="1">
              <a:lnSpc>
                <a:spcPct val="80000"/>
              </a:lnSpc>
            </a:pPr>
            <a:r>
              <a:rPr lang="en-US" dirty="0">
                <a:latin typeface="Tw Cen MT" charset="0"/>
              </a:rPr>
              <a:t>A “dirty bomb” spreading radioactive material could cause expensive disruption, if few deaths</a:t>
            </a:r>
          </a:p>
          <a:p>
            <a:pPr eaLnBrk="1" hangingPunct="1">
              <a:lnSpc>
                <a:spcPct val="80000"/>
              </a:lnSpc>
            </a:pPr>
            <a:r>
              <a:rPr lang="en-US" dirty="0">
                <a:latin typeface="Tw Cen MT" charset="0"/>
              </a:rPr>
              <a:t>Terrorist plots suggest possible ongoing interest</a:t>
            </a:r>
          </a:p>
          <a:p>
            <a:pPr lvl="1">
              <a:lnSpc>
                <a:spcPct val="80000"/>
              </a:lnSpc>
            </a:pPr>
            <a:r>
              <a:rPr lang="en-US" dirty="0">
                <a:latin typeface="Tw Cen MT" charset="0"/>
              </a:rPr>
              <a:t>E.g., ISIS monitoring of senior nuclear official in Belgium</a:t>
            </a:r>
          </a:p>
        </p:txBody>
      </p:sp>
      <p:sp>
        <p:nvSpPr>
          <p:cNvPr id="36868" name="Text Box 5"/>
          <p:cNvSpPr txBox="1">
            <a:spLocks noChangeArrowheads="1"/>
          </p:cNvSpPr>
          <p:nvPr/>
        </p:nvSpPr>
        <p:spPr bwMode="auto">
          <a:xfrm>
            <a:off x="4967288" y="5529263"/>
            <a:ext cx="2971800" cy="338137"/>
          </a:xfrm>
          <a:prstGeom prst="rect">
            <a:avLst/>
          </a:prstGeom>
          <a:noFill/>
          <a:ln w="12699">
            <a:noFill/>
            <a:miter lim="800000"/>
            <a:headEnd type="none" w="sm" len="sm"/>
            <a:tailEnd type="none" w="sm" len="sm"/>
          </a:ln>
        </p:spPr>
        <p:txBody>
          <a:bodyPr>
            <a:spAutoFit/>
          </a:bodyPr>
          <a:lstStyle/>
          <a:p>
            <a:pPr>
              <a:spcBef>
                <a:spcPct val="50000"/>
              </a:spcBef>
              <a:defRPr/>
            </a:pPr>
            <a:r>
              <a:rPr lang="en-US" sz="1600" dirty="0">
                <a:solidFill>
                  <a:schemeClr val="tx1"/>
                </a:solidFill>
                <a:latin typeface="+mn-lt"/>
                <a:ea typeface="MS PGothic" pitchFamily="34" charset="-128"/>
                <a:cs typeface="+mn-cs"/>
              </a:rPr>
              <a:t>Source: Air Photo Service, Japan</a:t>
            </a:r>
          </a:p>
        </p:txBody>
      </p:sp>
      <p:pic>
        <p:nvPicPr>
          <p:cNvPr id="66564" name="Picture 5"/>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043488" y="1719263"/>
            <a:ext cx="4035425" cy="3778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566"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83DC24A4-0ECF-A343-850C-9D82B9D437D9}" type="slidenum">
              <a:rPr lang="en-US" sz="1200">
                <a:solidFill>
                  <a:srgbClr val="FFFFFF"/>
                </a:solidFill>
                <a:latin typeface="Tw Cen MT" charset="0"/>
              </a:rPr>
              <a:pPr>
                <a:lnSpc>
                  <a:spcPct val="80000"/>
                </a:lnSpc>
              </a:pPr>
              <a:t>2</a:t>
            </a:fld>
            <a:endParaRPr lang="en-US" sz="1200">
              <a:solidFill>
                <a:srgbClr val="FFFFFF"/>
              </a:solidFill>
              <a:latin typeface="Tw Cen MT" charset="0"/>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457200"/>
            <a:ext cx="8315325" cy="990600"/>
          </a:xfrm>
        </p:spPr>
        <p:txBody>
          <a:bodyPr>
            <a:noAutofit/>
          </a:bodyPr>
          <a:lstStyle/>
          <a:p>
            <a:pPr eaLnBrk="1" fontAlgn="auto" hangingPunct="1">
              <a:spcAft>
                <a:spcPts val="0"/>
              </a:spcAft>
              <a:defRPr/>
            </a:pPr>
            <a:r>
              <a:rPr lang="en-US" sz="3600" dirty="0">
                <a:cs typeface="+mj-cs"/>
              </a:rPr>
              <a:t>How does ongoing corruption affect the risk?</a:t>
            </a:r>
          </a:p>
        </p:txBody>
      </p:sp>
      <p:sp>
        <p:nvSpPr>
          <p:cNvPr id="73730" name="Rectangle 3"/>
          <p:cNvSpPr>
            <a:spLocks noGrp="1" noChangeArrowheads="1"/>
          </p:cNvSpPr>
          <p:nvPr>
            <p:ph sz="quarter" idx="1"/>
          </p:nvPr>
        </p:nvSpPr>
        <p:spPr>
          <a:xfrm>
            <a:off x="396875" y="1600200"/>
            <a:ext cx="7883525" cy="4114800"/>
          </a:xfrm>
        </p:spPr>
        <p:txBody>
          <a:bodyPr/>
          <a:lstStyle/>
          <a:p>
            <a:pPr eaLnBrk="1" hangingPunct="1">
              <a:lnSpc>
                <a:spcPct val="80000"/>
              </a:lnSpc>
              <a:defRPr/>
            </a:pPr>
            <a:r>
              <a:rPr lang="en-US" dirty="0">
                <a:latin typeface="+mj-lt"/>
                <a:ea typeface="MS PGothic" charset="0"/>
                <a:cs typeface="+mn-cs"/>
              </a:rPr>
              <a:t>Corruption has deeply penetrated the nuclear industry</a:t>
            </a:r>
          </a:p>
          <a:p>
            <a:pPr lvl="1">
              <a:lnSpc>
                <a:spcPct val="80000"/>
              </a:lnSpc>
              <a:defRPr/>
            </a:pPr>
            <a:r>
              <a:rPr lang="en-US" dirty="0">
                <a:latin typeface="+mj-lt"/>
                <a:ea typeface="MS PGothic" charset="0"/>
              </a:rPr>
              <a:t>Director and 2 deputy directors of large HEU and </a:t>
            </a:r>
            <a:r>
              <a:rPr lang="en-US" dirty="0" err="1">
                <a:latin typeface="+mj-lt"/>
                <a:ea typeface="MS PGothic" charset="0"/>
              </a:rPr>
              <a:t>Pu</a:t>
            </a:r>
            <a:r>
              <a:rPr lang="en-US" dirty="0">
                <a:latin typeface="+mj-lt"/>
                <a:ea typeface="MS PGothic" charset="0"/>
              </a:rPr>
              <a:t> facility arrested for corruption</a:t>
            </a:r>
          </a:p>
          <a:p>
            <a:pPr lvl="1">
              <a:lnSpc>
                <a:spcPct val="80000"/>
              </a:lnSpc>
              <a:defRPr/>
            </a:pPr>
            <a:r>
              <a:rPr lang="en-US" dirty="0">
                <a:latin typeface="+mj-lt"/>
                <a:ea typeface="MS PGothic" charset="0"/>
                <a:cs typeface="+mn-cs"/>
              </a:rPr>
              <a:t>Commander of nuclear weapon site relieved of duty for corruption</a:t>
            </a:r>
          </a:p>
          <a:p>
            <a:pPr lvl="1">
              <a:lnSpc>
                <a:spcPct val="80000"/>
              </a:lnSpc>
              <a:defRPr/>
            </a:pPr>
            <a:r>
              <a:rPr lang="en-US" dirty="0">
                <a:latin typeface="+mj-lt"/>
                <a:ea typeface="MS PGothic" charset="0"/>
              </a:rPr>
              <a:t>Rosatom has launched anti-corruption program with Transparency International</a:t>
            </a:r>
          </a:p>
          <a:p>
            <a:pPr>
              <a:lnSpc>
                <a:spcPct val="80000"/>
              </a:lnSpc>
              <a:defRPr/>
            </a:pPr>
            <a:r>
              <a:rPr lang="en-US" dirty="0">
                <a:latin typeface="+mj-lt"/>
                <a:ea typeface="MS PGothic" charset="0"/>
              </a:rPr>
              <a:t>Issue may be as much working-level corruption (guards, people with access to material) as high-level corruption that makes news</a:t>
            </a:r>
          </a:p>
          <a:p>
            <a:pPr>
              <a:lnSpc>
                <a:spcPct val="80000"/>
              </a:lnSpc>
              <a:defRPr/>
            </a:pPr>
            <a:r>
              <a:rPr lang="en-US" dirty="0">
                <a:latin typeface="+mj-lt"/>
                <a:ea typeface="MS PGothic" charset="0"/>
              </a:rPr>
              <a:t>How much does engaging in low-level, “normal” corruption affect the chance an insider would participate in nuclear material theft or sabotage?</a:t>
            </a:r>
            <a:endParaRPr lang="en-US" dirty="0">
              <a:latin typeface="+mj-lt"/>
              <a:ea typeface="MS PGothic" charset="0"/>
              <a:cs typeface="+mn-cs"/>
            </a:endParaRPr>
          </a:p>
          <a:p>
            <a:pPr lvl="1">
              <a:lnSpc>
                <a:spcPct val="80000"/>
              </a:lnSpc>
              <a:defRPr/>
            </a:pPr>
            <a:r>
              <a:rPr lang="en-US" dirty="0">
                <a:latin typeface="+mj-lt"/>
                <a:ea typeface="MS PGothic" charset="0"/>
                <a:cs typeface="+mn-cs"/>
              </a:rPr>
              <a:t>Undermining inhibitions</a:t>
            </a:r>
            <a:endParaRPr lang="en-US" sz="2000" dirty="0">
              <a:latin typeface="+mj-lt"/>
              <a:ea typeface="MS PGothic" charset="0"/>
              <a:cs typeface="+mn-cs"/>
            </a:endParaRPr>
          </a:p>
          <a:p>
            <a:pPr lvl="1">
              <a:lnSpc>
                <a:spcPct val="80000"/>
              </a:lnSpc>
              <a:defRPr/>
            </a:pPr>
            <a:r>
              <a:rPr lang="en-US" dirty="0">
                <a:latin typeface="+mj-lt"/>
                <a:ea typeface="MS PGothic" charset="0"/>
              </a:rPr>
              <a:t>Greed and blackmail both possible</a:t>
            </a: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29</a:t>
            </a:fld>
            <a:endParaRPr lang="en-US" dirty="0"/>
          </a:p>
        </p:txBody>
      </p:sp>
    </p:spTree>
    <p:extLst>
      <p:ext uri="{BB962C8B-B14F-4D97-AF65-F5344CB8AC3E}">
        <p14:creationId xmlns:p14="http://schemas.microsoft.com/office/powerpoint/2010/main" val="2606886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228600"/>
            <a:ext cx="8315325" cy="990600"/>
          </a:xfrm>
        </p:spPr>
        <p:txBody>
          <a:bodyPr>
            <a:noAutofit/>
          </a:bodyPr>
          <a:lstStyle/>
          <a:p>
            <a:pPr eaLnBrk="1" fontAlgn="auto" hangingPunct="1">
              <a:spcAft>
                <a:spcPts val="0"/>
              </a:spcAft>
              <a:defRPr/>
            </a:pPr>
            <a:r>
              <a:rPr lang="en-US" sz="3600" dirty="0">
                <a:cs typeface="+mj-cs"/>
              </a:rPr>
              <a:t>How does the evolving organized crime picture affect the risk?</a:t>
            </a:r>
          </a:p>
        </p:txBody>
      </p:sp>
      <p:sp>
        <p:nvSpPr>
          <p:cNvPr id="73730" name="Rectangle 3"/>
          <p:cNvSpPr>
            <a:spLocks noGrp="1" noChangeArrowheads="1"/>
          </p:cNvSpPr>
          <p:nvPr>
            <p:ph sz="quarter" idx="1"/>
          </p:nvPr>
        </p:nvSpPr>
        <p:spPr>
          <a:xfrm>
            <a:off x="396875" y="1600200"/>
            <a:ext cx="7883525" cy="4114800"/>
          </a:xfrm>
        </p:spPr>
        <p:txBody>
          <a:bodyPr/>
          <a:lstStyle/>
          <a:p>
            <a:pPr eaLnBrk="1" hangingPunct="1">
              <a:lnSpc>
                <a:spcPct val="80000"/>
              </a:lnSpc>
              <a:defRPr/>
            </a:pPr>
            <a:r>
              <a:rPr lang="en-US" dirty="0">
                <a:latin typeface="+mj-lt"/>
                <a:ea typeface="MS PGothic" charset="0"/>
                <a:cs typeface="+mn-cs"/>
              </a:rPr>
              <a:t>Substantial organized crime presence in communities with major nuclear facilities</a:t>
            </a:r>
          </a:p>
          <a:p>
            <a:pPr lvl="1">
              <a:lnSpc>
                <a:spcPct val="80000"/>
              </a:lnSpc>
              <a:defRPr/>
            </a:pPr>
            <a:r>
              <a:rPr lang="en-US" dirty="0">
                <a:latin typeface="+mj-lt"/>
                <a:ea typeface="MS PGothic" charset="0"/>
              </a:rPr>
              <a:t>E.g., heroin networks in </a:t>
            </a:r>
            <a:r>
              <a:rPr lang="en-US" dirty="0" err="1">
                <a:latin typeface="+mj-lt"/>
                <a:ea typeface="MS PGothic" charset="0"/>
              </a:rPr>
              <a:t>Ozersk</a:t>
            </a:r>
            <a:r>
              <a:rPr lang="en-US" dirty="0">
                <a:latin typeface="+mj-lt"/>
                <a:ea typeface="MS PGothic" charset="0"/>
              </a:rPr>
              <a:t> and </a:t>
            </a:r>
            <a:r>
              <a:rPr lang="en-US" dirty="0" err="1">
                <a:latin typeface="+mj-lt"/>
                <a:ea typeface="MS PGothic" charset="0"/>
              </a:rPr>
              <a:t>Snezhinsk</a:t>
            </a:r>
            <a:endParaRPr lang="en-US" dirty="0">
              <a:latin typeface="+mj-lt"/>
              <a:ea typeface="MS PGothic" charset="0"/>
            </a:endParaRPr>
          </a:p>
          <a:p>
            <a:pPr lvl="1">
              <a:lnSpc>
                <a:spcPct val="80000"/>
              </a:lnSpc>
              <a:defRPr/>
            </a:pPr>
            <a:r>
              <a:rPr lang="en-US" dirty="0">
                <a:latin typeface="+mj-lt"/>
                <a:ea typeface="MS PGothic" charset="0"/>
              </a:rPr>
              <a:t>Recent heroin seizures in both Novosibirsk and </a:t>
            </a:r>
            <a:r>
              <a:rPr lang="en-US" dirty="0" err="1">
                <a:latin typeface="+mj-lt"/>
                <a:ea typeface="MS PGothic" charset="0"/>
              </a:rPr>
              <a:t>Elektrostal</a:t>
            </a:r>
            <a:r>
              <a:rPr lang="en-US" dirty="0">
                <a:latin typeface="+mj-lt"/>
                <a:ea typeface="MS PGothic" charset="0"/>
              </a:rPr>
              <a:t> </a:t>
            </a:r>
          </a:p>
          <a:p>
            <a:pPr>
              <a:lnSpc>
                <a:spcPct val="80000"/>
              </a:lnSpc>
              <a:defRPr/>
            </a:pPr>
            <a:r>
              <a:rPr lang="en-US" dirty="0">
                <a:latin typeface="+mj-lt"/>
                <a:ea typeface="MS PGothic" charset="0"/>
              </a:rPr>
              <a:t>What are the odds that organized crime groups would consciously get into the business of nuclear theft and smuggling?</a:t>
            </a:r>
          </a:p>
          <a:p>
            <a:pPr>
              <a:lnSpc>
                <a:spcPct val="80000"/>
              </a:lnSpc>
              <a:defRPr/>
            </a:pPr>
            <a:r>
              <a:rPr lang="en-US" dirty="0">
                <a:latin typeface="+mj-lt"/>
                <a:ea typeface="MS PGothic" charset="0"/>
              </a:rPr>
              <a:t>To what degree could nuclear thieves and smugglers make use of organized crime groups without the group’s knowing the goods they were helping to smuggle were nuclear?</a:t>
            </a:r>
          </a:p>
          <a:p>
            <a:pPr>
              <a:lnSpc>
                <a:spcPct val="80000"/>
              </a:lnSpc>
              <a:defRPr/>
            </a:pPr>
            <a:r>
              <a:rPr lang="en-US" dirty="0">
                <a:latin typeface="+mj-lt"/>
                <a:ea typeface="MS PGothic" charset="0"/>
              </a:rPr>
              <a:t>To what extent does </a:t>
            </a:r>
            <a:r>
              <a:rPr lang="en-US" dirty="0" err="1">
                <a:latin typeface="+mj-lt"/>
                <a:ea typeface="MS PGothic" charset="0"/>
              </a:rPr>
              <a:t>promixity</a:t>
            </a:r>
            <a:r>
              <a:rPr lang="en-US" dirty="0">
                <a:latin typeface="+mj-lt"/>
                <a:ea typeface="MS PGothic" charset="0"/>
              </a:rPr>
              <a:t> – organized crime activity nuclear facilities – matter?</a:t>
            </a: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30</a:t>
            </a:fld>
            <a:endParaRPr lang="en-US" dirty="0"/>
          </a:p>
        </p:txBody>
      </p:sp>
    </p:spTree>
    <p:extLst>
      <p:ext uri="{BB962C8B-B14F-4D97-AF65-F5344CB8AC3E}">
        <p14:creationId xmlns:p14="http://schemas.microsoft.com/office/powerpoint/2010/main" val="218658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457200"/>
            <a:ext cx="8315325" cy="990600"/>
          </a:xfrm>
        </p:spPr>
        <p:txBody>
          <a:bodyPr>
            <a:noAutofit/>
          </a:bodyPr>
          <a:lstStyle/>
          <a:p>
            <a:pPr eaLnBrk="1" fontAlgn="auto" hangingPunct="1">
              <a:spcAft>
                <a:spcPts val="0"/>
              </a:spcAft>
              <a:defRPr/>
            </a:pPr>
            <a:r>
              <a:rPr lang="en-US" sz="3600" dirty="0">
                <a:cs typeface="+mj-cs"/>
              </a:rPr>
              <a:t>Questions we’d like to answer</a:t>
            </a:r>
          </a:p>
        </p:txBody>
      </p:sp>
      <p:sp>
        <p:nvSpPr>
          <p:cNvPr id="73730" name="Rectangle 3"/>
          <p:cNvSpPr>
            <a:spLocks noGrp="1" noChangeArrowheads="1"/>
          </p:cNvSpPr>
          <p:nvPr>
            <p:ph sz="quarter" idx="1"/>
          </p:nvPr>
        </p:nvSpPr>
        <p:spPr>
          <a:xfrm>
            <a:off x="396875" y="1600200"/>
            <a:ext cx="7883525" cy="4114800"/>
          </a:xfrm>
        </p:spPr>
        <p:txBody>
          <a:bodyPr/>
          <a:lstStyle/>
          <a:p>
            <a:pPr eaLnBrk="1" hangingPunct="1">
              <a:lnSpc>
                <a:spcPct val="80000"/>
              </a:lnSpc>
              <a:defRPr/>
            </a:pPr>
            <a:r>
              <a:rPr lang="en-US" dirty="0">
                <a:latin typeface="+mj-lt"/>
                <a:ea typeface="MS PGothic" charset="0"/>
                <a:cs typeface="+mn-cs"/>
              </a:rPr>
              <a:t>How effective are Russia’s programs to protect against insider threats?</a:t>
            </a:r>
            <a:endParaRPr lang="en-US" sz="2400" dirty="0">
              <a:latin typeface="+mj-lt"/>
              <a:ea typeface="MS PGothic" charset="0"/>
              <a:cs typeface="+mn-cs"/>
            </a:endParaRPr>
          </a:p>
          <a:p>
            <a:pPr lvl="1">
              <a:lnSpc>
                <a:spcPct val="80000"/>
              </a:lnSpc>
              <a:defRPr/>
            </a:pPr>
            <a:r>
              <a:rPr lang="en-US" dirty="0">
                <a:latin typeface="+mj-lt"/>
                <a:ea typeface="MS PGothic" charset="0"/>
              </a:rPr>
              <a:t>How is the answer changing over time?</a:t>
            </a:r>
            <a:endParaRPr lang="en-US" sz="2000" dirty="0">
              <a:latin typeface="+mj-lt"/>
              <a:ea typeface="MS PGothic" charset="0"/>
            </a:endParaRPr>
          </a:p>
          <a:p>
            <a:pPr>
              <a:lnSpc>
                <a:spcPct val="80000"/>
              </a:lnSpc>
              <a:defRPr/>
            </a:pPr>
            <a:r>
              <a:rPr lang="en-US" sz="2400" dirty="0">
                <a:latin typeface="+mj-lt"/>
                <a:ea typeface="MS PGothic" charset="0"/>
              </a:rPr>
              <a:t>How effective are Russia’s programs to protect against outsider threats?</a:t>
            </a:r>
          </a:p>
          <a:p>
            <a:pPr lvl="1">
              <a:lnSpc>
                <a:spcPct val="80000"/>
              </a:lnSpc>
              <a:defRPr/>
            </a:pPr>
            <a:r>
              <a:rPr lang="en-US" dirty="0">
                <a:latin typeface="+mj-lt"/>
                <a:ea typeface="MS PGothic" charset="0"/>
              </a:rPr>
              <a:t>How is the answer changing over time?</a:t>
            </a:r>
          </a:p>
          <a:p>
            <a:pPr>
              <a:lnSpc>
                <a:spcPct val="80000"/>
              </a:lnSpc>
              <a:defRPr/>
            </a:pPr>
            <a:r>
              <a:rPr lang="en-US" dirty="0">
                <a:latin typeface="+mj-lt"/>
                <a:ea typeface="MS PGothic" charset="0"/>
              </a:rPr>
              <a:t>How are economic conditions, corruption, violent Islamic extremism, and organized crime affecting insider threats in Russia?</a:t>
            </a:r>
          </a:p>
          <a:p>
            <a:pPr lvl="1">
              <a:lnSpc>
                <a:spcPct val="80000"/>
              </a:lnSpc>
              <a:defRPr/>
            </a:pPr>
            <a:r>
              <a:rPr lang="en-US" dirty="0">
                <a:latin typeface="+mj-lt"/>
                <a:ea typeface="MS PGothic" charset="0"/>
              </a:rPr>
              <a:t>How is the answer changing over time?</a:t>
            </a:r>
          </a:p>
          <a:p>
            <a:pPr>
              <a:lnSpc>
                <a:spcPct val="80000"/>
              </a:lnSpc>
              <a:defRPr/>
            </a:pPr>
            <a:r>
              <a:rPr lang="en-US" dirty="0">
                <a:latin typeface="+mj-lt"/>
                <a:ea typeface="MS PGothic" charset="0"/>
              </a:rPr>
              <a:t>How plausible is a substantial, complex, outsider assault on a Russian nuclear facility?</a:t>
            </a:r>
          </a:p>
          <a:p>
            <a:pPr lvl="1">
              <a:lnSpc>
                <a:spcPct val="80000"/>
              </a:lnSpc>
              <a:defRPr/>
            </a:pPr>
            <a:r>
              <a:rPr lang="en-US" dirty="0">
                <a:latin typeface="+mj-lt"/>
                <a:ea typeface="MS PGothic" charset="0"/>
              </a:rPr>
              <a:t>How is the answer changing over time?</a:t>
            </a:r>
          </a:p>
          <a:p>
            <a:pPr>
              <a:lnSpc>
                <a:spcPct val="80000"/>
              </a:lnSpc>
              <a:defRPr/>
            </a:pPr>
            <a:r>
              <a:rPr lang="en-US" dirty="0">
                <a:latin typeface="+mj-lt"/>
                <a:ea typeface="MS PGothic" charset="0"/>
              </a:rPr>
              <a:t>What indicators could be tracked to help understand how answers to these questions are evolving?</a:t>
            </a: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31</a:t>
            </a:fld>
            <a:endParaRPr lang="en-US" dirty="0"/>
          </a:p>
        </p:txBody>
      </p:sp>
    </p:spTree>
    <p:extLst>
      <p:ext uri="{BB962C8B-B14F-4D97-AF65-F5344CB8AC3E}">
        <p14:creationId xmlns:p14="http://schemas.microsoft.com/office/powerpoint/2010/main" val="33013848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fontAlgn="auto" hangingPunct="1">
              <a:spcAft>
                <a:spcPts val="0"/>
              </a:spcAft>
              <a:defRPr/>
            </a:pPr>
            <a:r>
              <a:rPr lang="en-US" sz="3600" dirty="0">
                <a:ea typeface="+mj-ea"/>
                <a:cs typeface="+mj-cs"/>
              </a:rPr>
              <a:t>Documented seizures, 1992-2006 (more seizures in 2010, 2011)</a:t>
            </a:r>
          </a:p>
        </p:txBody>
      </p:sp>
      <p:sp>
        <p:nvSpPr>
          <p:cNvPr id="14339" name="Text Box 4"/>
          <p:cNvSpPr txBox="1">
            <a:spLocks noChangeArrowheads="1"/>
          </p:cNvSpPr>
          <p:nvPr/>
        </p:nvSpPr>
        <p:spPr bwMode="auto">
          <a:xfrm>
            <a:off x="395288" y="5943600"/>
            <a:ext cx="5638800" cy="338138"/>
          </a:xfrm>
          <a:prstGeom prst="rect">
            <a:avLst/>
          </a:prstGeom>
          <a:noFill/>
          <a:ln w="12699">
            <a:noFill/>
            <a:miter lim="800000"/>
            <a:headEnd type="none" w="sm" len="sm"/>
            <a:tailEnd type="none" w="sm" len="sm"/>
          </a:ln>
        </p:spPr>
        <p:txBody>
          <a:bodyPr>
            <a:spAutoFit/>
          </a:bodyPr>
          <a:lstStyle/>
          <a:p>
            <a:pPr>
              <a:spcBef>
                <a:spcPct val="50000"/>
              </a:spcBef>
              <a:defRPr/>
            </a:pPr>
            <a:r>
              <a:rPr lang="en-US" sz="1600" dirty="0">
                <a:solidFill>
                  <a:schemeClr val="tx1"/>
                </a:solidFill>
                <a:latin typeface="+mn-lt"/>
                <a:ea typeface="MS PGothic" pitchFamily="34" charset="-128"/>
                <a:cs typeface="+mn-cs"/>
              </a:rPr>
              <a:t>Source: Los Alamos National Laboratory, Tom Bielefeld</a:t>
            </a:r>
          </a:p>
        </p:txBody>
      </p:sp>
      <p:pic>
        <p:nvPicPr>
          <p:cNvPr id="95235" name="Picture 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8313" y="1628775"/>
            <a:ext cx="8237537" cy="43243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95236"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026944EC-E4A1-B34B-A2E9-44A2957EED7A}" type="slidenum">
              <a:rPr lang="en-US" sz="1200">
                <a:solidFill>
                  <a:srgbClr val="FFFFFF"/>
                </a:solidFill>
                <a:latin typeface="Tw Cen MT" charset="0"/>
              </a:rPr>
              <a:pPr>
                <a:lnSpc>
                  <a:spcPct val="80000"/>
                </a:lnSpc>
              </a:pPr>
              <a:t>32</a:t>
            </a:fld>
            <a:endParaRPr lang="en-US" sz="1200">
              <a:solidFill>
                <a:srgbClr val="FFFFFF"/>
              </a:solidFill>
              <a:latin typeface="Tw Cen MT" charset="0"/>
            </a:endParaRPr>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228600"/>
            <a:ext cx="8315325" cy="990600"/>
          </a:xfrm>
        </p:spPr>
        <p:txBody>
          <a:bodyPr>
            <a:noAutofit/>
          </a:bodyPr>
          <a:lstStyle/>
          <a:p>
            <a:pPr eaLnBrk="1" fontAlgn="auto" hangingPunct="1">
              <a:spcAft>
                <a:spcPts val="0"/>
              </a:spcAft>
              <a:defRPr/>
            </a:pPr>
            <a:r>
              <a:rPr lang="en-US" sz="3600" dirty="0">
                <a:cs typeface="+mj-cs"/>
              </a:rPr>
              <a:t>August 2014: Sabotage at Doel-4 – and a terrorist in the vital area</a:t>
            </a:r>
          </a:p>
        </p:txBody>
      </p:sp>
      <p:sp>
        <p:nvSpPr>
          <p:cNvPr id="73730" name="Rectangle 3"/>
          <p:cNvSpPr>
            <a:spLocks noGrp="1" noChangeArrowheads="1"/>
          </p:cNvSpPr>
          <p:nvPr>
            <p:ph sz="quarter" idx="1"/>
          </p:nvPr>
        </p:nvSpPr>
        <p:spPr>
          <a:xfrm>
            <a:off x="396875" y="1600200"/>
            <a:ext cx="7883525" cy="4114800"/>
          </a:xfrm>
        </p:spPr>
        <p:txBody>
          <a:bodyPr/>
          <a:lstStyle/>
          <a:p>
            <a:pPr eaLnBrk="1" hangingPunct="1">
              <a:lnSpc>
                <a:spcPct val="80000"/>
              </a:lnSpc>
              <a:defRPr/>
            </a:pPr>
            <a:r>
              <a:rPr lang="en-US" sz="2400" dirty="0">
                <a:latin typeface="+mj-lt"/>
                <a:ea typeface="MS PGothic" charset="0"/>
                <a:cs typeface="+mn-cs"/>
              </a:rPr>
              <a:t>Insider opened a locked valve, allowed turbine lubricant to drain out</a:t>
            </a:r>
          </a:p>
          <a:p>
            <a:pPr lvl="1" eaLnBrk="1" hangingPunct="1">
              <a:lnSpc>
                <a:spcPct val="80000"/>
              </a:lnSpc>
              <a:defRPr/>
            </a:pPr>
            <a:r>
              <a:rPr lang="en-US" sz="2000" dirty="0">
                <a:latin typeface="+mj-lt"/>
                <a:ea typeface="MS PGothic" charset="0"/>
              </a:rPr>
              <a:t>Turbine destroyed, reactor down for months</a:t>
            </a:r>
          </a:p>
          <a:p>
            <a:pPr lvl="1" eaLnBrk="1" hangingPunct="1">
              <a:lnSpc>
                <a:spcPct val="80000"/>
              </a:lnSpc>
              <a:defRPr/>
            </a:pPr>
            <a:r>
              <a:rPr lang="en-US" dirty="0">
                <a:latin typeface="+mj-lt"/>
                <a:ea typeface="MS PGothic" charset="0"/>
              </a:rPr>
              <a:t>$100-$200 million in economic damage</a:t>
            </a:r>
          </a:p>
          <a:p>
            <a:pPr lvl="1" eaLnBrk="1" hangingPunct="1">
              <a:lnSpc>
                <a:spcPct val="80000"/>
              </a:lnSpc>
              <a:defRPr/>
            </a:pPr>
            <a:r>
              <a:rPr lang="en-US" sz="2000" dirty="0">
                <a:latin typeface="+mj-lt"/>
                <a:ea typeface="MS PGothic" charset="0"/>
              </a:rPr>
              <a:t>Perpetrator, motive still unknown – clearly </a:t>
            </a:r>
            <a:r>
              <a:rPr lang="en-US" sz="2000" i="1" dirty="0">
                <a:latin typeface="+mj-lt"/>
                <a:ea typeface="MS PGothic" charset="0"/>
              </a:rPr>
              <a:t>not </a:t>
            </a:r>
            <a:r>
              <a:rPr lang="en-US" sz="2000" dirty="0">
                <a:latin typeface="+mj-lt"/>
                <a:ea typeface="MS PGothic" charset="0"/>
              </a:rPr>
              <a:t>intended to cause radioactive release</a:t>
            </a:r>
          </a:p>
          <a:p>
            <a:pPr eaLnBrk="1" hangingPunct="1">
              <a:lnSpc>
                <a:spcPct val="80000"/>
              </a:lnSpc>
              <a:defRPr/>
            </a:pPr>
            <a:r>
              <a:rPr lang="en-US" sz="2400" dirty="0">
                <a:latin typeface="+mj-lt"/>
                <a:ea typeface="MS PGothic" charset="0"/>
                <a:cs typeface="+mn-cs"/>
              </a:rPr>
              <a:t>Investigators found an earlier worker had left to fight for the Islamic State</a:t>
            </a:r>
          </a:p>
          <a:p>
            <a:pPr lvl="1" eaLnBrk="1" hangingPunct="1">
              <a:lnSpc>
                <a:spcPct val="80000"/>
              </a:lnSpc>
              <a:defRPr/>
            </a:pPr>
            <a:r>
              <a:rPr lang="en-US" sz="2000" dirty="0">
                <a:latin typeface="+mj-lt"/>
                <a:ea typeface="MS PGothic" charset="0"/>
              </a:rPr>
              <a:t>Ilyass Boughalab had passed security clearance to work in the plant vital areas</a:t>
            </a:r>
          </a:p>
          <a:p>
            <a:pPr lvl="1" eaLnBrk="1" hangingPunct="1">
              <a:lnSpc>
                <a:spcPct val="80000"/>
              </a:lnSpc>
              <a:defRPr/>
            </a:pPr>
            <a:r>
              <a:rPr lang="en-US" sz="2000" dirty="0">
                <a:latin typeface="+mj-lt"/>
                <a:ea typeface="MS PGothic" charset="0"/>
              </a:rPr>
              <a:t>Convicted in absentia of terrorist activities as part of “Sharia4Belgium” terrorist group</a:t>
            </a:r>
          </a:p>
          <a:p>
            <a:pPr>
              <a:lnSpc>
                <a:spcPct val="80000"/>
              </a:lnSpc>
              <a:defRPr/>
            </a:pPr>
            <a:r>
              <a:rPr lang="en-US" sz="2400" dirty="0">
                <a:latin typeface="+mj-lt"/>
                <a:ea typeface="MS PGothic" charset="0"/>
              </a:rPr>
              <a:t>Belgium imposed tougher insider protection rules</a:t>
            </a:r>
          </a:p>
          <a:p>
            <a:pPr lvl="1">
              <a:lnSpc>
                <a:spcPct val="80000"/>
              </a:lnSpc>
              <a:defRPr/>
            </a:pPr>
            <a:r>
              <a:rPr lang="en-US" sz="2000" dirty="0">
                <a:latin typeface="+mj-lt"/>
                <a:ea typeface="MS PGothic" charset="0"/>
              </a:rPr>
              <a:t>Better access control, more security cameras in key areas, more use of two-person rule</a:t>
            </a:r>
          </a:p>
        </p:txBody>
      </p:sp>
      <p:sp>
        <p:nvSpPr>
          <p:cNvPr id="2" name="Slide Number Placeholder 1"/>
          <p:cNvSpPr>
            <a:spLocks noGrp="1"/>
          </p:cNvSpPr>
          <p:nvPr>
            <p:ph type="sldNum" sz="quarter" idx="12"/>
          </p:nvPr>
        </p:nvSpPr>
        <p:spPr/>
        <p:txBody>
          <a:bodyPr>
            <a:normAutofit fontScale="85000" lnSpcReduction="20000"/>
          </a:bodyPr>
          <a:lstStyle/>
          <a:p>
            <a:pPr>
              <a:defRPr/>
            </a:pPr>
            <a:fld id="{A66D2D9F-7CA7-DB4D-8279-66972BA4E20F}" type="slidenum">
              <a:rPr lang="en-US"/>
              <a:pPr>
                <a:defRPr/>
              </a:pPr>
              <a:t>33</a:t>
            </a:fld>
            <a:endParaRPr lang="en-US" dirty="0"/>
          </a:p>
        </p:txBody>
      </p:sp>
    </p:spTree>
    <p:extLst>
      <p:ext uri="{BB962C8B-B14F-4D97-AF65-F5344CB8AC3E}">
        <p14:creationId xmlns:p14="http://schemas.microsoft.com/office/powerpoint/2010/main" val="1743027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625475" y="152400"/>
            <a:ext cx="8315325" cy="990600"/>
          </a:xfrm>
        </p:spPr>
        <p:txBody>
          <a:bodyPr/>
          <a:lstStyle/>
          <a:p>
            <a:pPr eaLnBrk="1" hangingPunct="1"/>
            <a:r>
              <a:rPr lang="en-US" sz="3600">
                <a:latin typeface="Tw Cen MT Condensed Extra Bold" charset="0"/>
              </a:rPr>
              <a:t>Does the rise of the Islamic State change the picture?</a:t>
            </a:r>
          </a:p>
        </p:txBody>
      </p:sp>
      <p:sp>
        <p:nvSpPr>
          <p:cNvPr id="27650" name="Rectangle 3"/>
          <p:cNvSpPr>
            <a:spLocks noGrp="1" noChangeArrowheads="1"/>
          </p:cNvSpPr>
          <p:nvPr>
            <p:ph sz="quarter" idx="1"/>
          </p:nvPr>
        </p:nvSpPr>
        <p:spPr>
          <a:xfrm>
            <a:off x="436563" y="1752600"/>
            <a:ext cx="7885112" cy="4114800"/>
          </a:xfrm>
        </p:spPr>
        <p:txBody>
          <a:bodyPr/>
          <a:lstStyle/>
          <a:p>
            <a:pPr eaLnBrk="1" hangingPunct="1">
              <a:lnSpc>
                <a:spcPct val="70000"/>
              </a:lnSpc>
              <a:spcBef>
                <a:spcPct val="0"/>
              </a:spcBef>
              <a:spcAft>
                <a:spcPct val="30000"/>
              </a:spcAft>
            </a:pPr>
            <a:r>
              <a:rPr lang="en-US" dirty="0">
                <a:latin typeface="Tw Cen MT" charset="0"/>
              </a:rPr>
              <a:t>So far: no clear evidence of a nuclear weapons effort</a:t>
            </a:r>
          </a:p>
          <a:p>
            <a:pPr eaLnBrk="1" hangingPunct="1">
              <a:lnSpc>
                <a:spcPct val="70000"/>
              </a:lnSpc>
              <a:spcBef>
                <a:spcPct val="0"/>
              </a:spcBef>
              <a:spcAft>
                <a:spcPct val="30000"/>
              </a:spcAft>
            </a:pPr>
            <a:r>
              <a:rPr lang="en-US" dirty="0">
                <a:latin typeface="Tw Cen MT" charset="0"/>
              </a:rPr>
              <a:t>But: apocalyptic ideology envisions final battle between “crusaders” and Islamic forces</a:t>
            </a:r>
          </a:p>
          <a:p>
            <a:pPr lvl="1" eaLnBrk="1" hangingPunct="1">
              <a:lnSpc>
                <a:spcPct val="70000"/>
              </a:lnSpc>
              <a:spcBef>
                <a:spcPct val="0"/>
              </a:spcBef>
              <a:spcAft>
                <a:spcPct val="30000"/>
              </a:spcAft>
            </a:pPr>
            <a:r>
              <a:rPr lang="en-US" dirty="0">
                <a:latin typeface="Tw Cen MT" charset="0"/>
              </a:rPr>
              <a:t>Nuclear weapons could be seen as key part of such a titanic struggle</a:t>
            </a:r>
          </a:p>
          <a:p>
            <a:pPr eaLnBrk="1" hangingPunct="1">
              <a:lnSpc>
                <a:spcPct val="70000"/>
              </a:lnSpc>
              <a:spcBef>
                <a:spcPct val="0"/>
              </a:spcBef>
              <a:spcAft>
                <a:spcPct val="30000"/>
              </a:spcAft>
            </a:pPr>
            <a:r>
              <a:rPr lang="en-US" dirty="0">
                <a:latin typeface="Tw Cen MT" charset="0"/>
              </a:rPr>
              <a:t>Recent extended monitoring of senior official of Belgian site with substantial stocks of HEU a troubling indicator of potential nuclear intent</a:t>
            </a:r>
          </a:p>
          <a:p>
            <a:pPr eaLnBrk="1" hangingPunct="1">
              <a:lnSpc>
                <a:spcPct val="70000"/>
              </a:lnSpc>
              <a:spcBef>
                <a:spcPct val="0"/>
              </a:spcBef>
              <a:spcAft>
                <a:spcPct val="30000"/>
              </a:spcAft>
            </a:pPr>
            <a:r>
              <a:rPr lang="en-US" dirty="0">
                <a:latin typeface="Tw Cen MT" charset="0"/>
              </a:rPr>
              <a:t>If they ever </a:t>
            </a:r>
            <a:r>
              <a:rPr lang="en-US" i="1" dirty="0">
                <a:latin typeface="Tw Cen MT" charset="0"/>
              </a:rPr>
              <a:t>did </a:t>
            </a:r>
            <a:r>
              <a:rPr lang="en-US" dirty="0">
                <a:latin typeface="Tw Cen MT" charset="0"/>
              </a:rPr>
              <a:t>seek nuclear weapons, may be in better position to do so than past terrorist groups</a:t>
            </a:r>
          </a:p>
          <a:p>
            <a:pPr lvl="1" eaLnBrk="1" hangingPunct="1">
              <a:lnSpc>
                <a:spcPct val="70000"/>
              </a:lnSpc>
              <a:spcBef>
                <a:spcPct val="0"/>
              </a:spcBef>
              <a:spcAft>
                <a:spcPct val="30000"/>
              </a:spcAft>
            </a:pPr>
            <a:r>
              <a:rPr lang="en-US" dirty="0">
                <a:latin typeface="Tw Cen MT" charset="0"/>
              </a:rPr>
              <a:t>More people</a:t>
            </a:r>
          </a:p>
          <a:p>
            <a:pPr lvl="1" eaLnBrk="1" hangingPunct="1">
              <a:lnSpc>
                <a:spcPct val="70000"/>
              </a:lnSpc>
              <a:spcBef>
                <a:spcPct val="0"/>
              </a:spcBef>
              <a:spcAft>
                <a:spcPct val="30000"/>
              </a:spcAft>
            </a:pPr>
            <a:r>
              <a:rPr lang="en-US" dirty="0">
                <a:latin typeface="Tw Cen MT" charset="0"/>
              </a:rPr>
              <a:t>More money</a:t>
            </a:r>
          </a:p>
          <a:p>
            <a:pPr lvl="1" eaLnBrk="1" hangingPunct="1">
              <a:lnSpc>
                <a:spcPct val="70000"/>
              </a:lnSpc>
              <a:spcBef>
                <a:spcPct val="0"/>
              </a:spcBef>
              <a:spcAft>
                <a:spcPct val="30000"/>
              </a:spcAft>
            </a:pPr>
            <a:r>
              <a:rPr lang="en-US" dirty="0">
                <a:latin typeface="Tw Cen MT" charset="0"/>
              </a:rPr>
              <a:t>More control of territory</a:t>
            </a:r>
          </a:p>
          <a:p>
            <a:pPr lvl="1" eaLnBrk="1" hangingPunct="1">
              <a:lnSpc>
                <a:spcPct val="70000"/>
              </a:lnSpc>
              <a:spcBef>
                <a:spcPct val="0"/>
              </a:spcBef>
              <a:spcAft>
                <a:spcPct val="30000"/>
              </a:spcAft>
            </a:pPr>
            <a:r>
              <a:rPr lang="en-US" dirty="0">
                <a:latin typeface="Tw Cen MT" charset="0"/>
              </a:rPr>
              <a:t>More ability to recruit experts globally</a:t>
            </a:r>
          </a:p>
        </p:txBody>
      </p:sp>
      <p:sp>
        <p:nvSpPr>
          <p:cNvPr id="27651"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0DF3263B-C8CD-5A49-A37F-A65A6823D320}" type="slidenum">
              <a:rPr lang="en-US" sz="1200">
                <a:solidFill>
                  <a:srgbClr val="FFFFFF"/>
                </a:solidFill>
                <a:latin typeface="Tw Cen MT" charset="0"/>
              </a:rPr>
              <a:pPr>
                <a:lnSpc>
                  <a:spcPct val="80000"/>
                </a:lnSpc>
              </a:pPr>
              <a:t>34</a:t>
            </a:fld>
            <a:endParaRPr lang="en-US" sz="1200">
              <a:solidFill>
                <a:srgbClr val="FFFFFF"/>
              </a:solidFill>
              <a:latin typeface="Tw Cen MT" charset="0"/>
            </a:endParaRPr>
          </a:p>
        </p:txBody>
      </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88938" y="419100"/>
            <a:ext cx="8540750" cy="1104900"/>
          </a:xfrm>
        </p:spPr>
        <p:txBody>
          <a:bodyPr>
            <a:noAutofit/>
          </a:bodyPr>
          <a:lstStyle/>
          <a:p>
            <a:pPr eaLnBrk="1" fontAlgn="auto" hangingPunct="1">
              <a:spcAft>
                <a:spcPts val="0"/>
              </a:spcAft>
              <a:defRPr/>
            </a:pPr>
            <a:r>
              <a:rPr lang="en-US" sz="3600" dirty="0">
                <a:ea typeface="+mj-ea"/>
                <a:cs typeface="+mj-cs"/>
              </a:rPr>
              <a:t>Nuclear security: the global picture</a:t>
            </a:r>
          </a:p>
        </p:txBody>
      </p:sp>
      <p:sp>
        <p:nvSpPr>
          <p:cNvPr id="34818" name="Rectangle 3"/>
          <p:cNvSpPr>
            <a:spLocks noGrp="1" noChangeArrowheads="1"/>
          </p:cNvSpPr>
          <p:nvPr>
            <p:ph type="body" sz="half" idx="1"/>
          </p:nvPr>
        </p:nvSpPr>
        <p:spPr>
          <a:xfrm>
            <a:off x="242887" y="1600200"/>
            <a:ext cx="5182394" cy="4114800"/>
          </a:xfrm>
        </p:spPr>
        <p:txBody>
          <a:bodyPr>
            <a:normAutofit fontScale="85000" lnSpcReduction="20000"/>
          </a:bodyPr>
          <a:lstStyle/>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Global stockpiles include:</a:t>
            </a:r>
          </a:p>
          <a:p>
            <a:pPr marL="640080" lvl="1" indent="-274320" eaLnBrk="1" fontAlgn="auto" hangingPunct="1">
              <a:lnSpc>
                <a:spcPct val="120000"/>
              </a:lnSpc>
              <a:spcBef>
                <a:spcPts val="0"/>
              </a:spcBef>
              <a:spcAft>
                <a:spcPts val="0"/>
              </a:spcAft>
              <a:buFont typeface="Tw Cen MT" pitchFamily="34" charset="0"/>
              <a:buChar char="–"/>
              <a:defRPr/>
            </a:pPr>
            <a:r>
              <a:rPr lang="en-US" sz="2200" dirty="0">
                <a:ea typeface="MS PGothic" pitchFamily="34" charset="-128"/>
                <a:cs typeface="ＭＳ Ｐゴシック" charset="0"/>
              </a:rPr>
              <a:t>~15,000 nuclear weapons</a:t>
            </a:r>
          </a:p>
          <a:p>
            <a:pPr marL="640080" lvl="1" indent="-274320" eaLnBrk="1" fontAlgn="auto" hangingPunct="1">
              <a:lnSpc>
                <a:spcPct val="120000"/>
              </a:lnSpc>
              <a:spcBef>
                <a:spcPts val="0"/>
              </a:spcBef>
              <a:spcAft>
                <a:spcPts val="0"/>
              </a:spcAft>
              <a:buFont typeface="Tw Cen MT" pitchFamily="34" charset="0"/>
              <a:buChar char="–"/>
              <a:defRPr/>
            </a:pPr>
            <a:r>
              <a:rPr lang="en-US" sz="2200" dirty="0">
                <a:ea typeface="MS PGothic" pitchFamily="34" charset="-128"/>
                <a:cs typeface="ＭＳ Ｐゴシック" charset="0"/>
              </a:rPr>
              <a:t>~ 500 tons of separated plutonium</a:t>
            </a:r>
          </a:p>
          <a:p>
            <a:pPr marL="640080" lvl="1" indent="-274320" eaLnBrk="1" fontAlgn="auto" hangingPunct="1">
              <a:lnSpc>
                <a:spcPct val="120000"/>
              </a:lnSpc>
              <a:spcBef>
                <a:spcPts val="0"/>
              </a:spcBef>
              <a:spcAft>
                <a:spcPts val="0"/>
              </a:spcAft>
              <a:buFont typeface="Tw Cen MT" pitchFamily="34" charset="0"/>
              <a:buChar char="–"/>
              <a:defRPr/>
            </a:pPr>
            <a:r>
              <a:rPr lang="en-US" sz="2200" dirty="0">
                <a:ea typeface="MS PGothic" pitchFamily="34" charset="-128"/>
                <a:cs typeface="ＭＳ Ｐゴシック" charset="0"/>
              </a:rPr>
              <a:t>~1370 tons of HEU (+/- 125 tons)</a:t>
            </a:r>
          </a:p>
          <a:p>
            <a:pPr marL="640080" lvl="1" indent="-274320" eaLnBrk="1" fontAlgn="auto" hangingPunct="1">
              <a:lnSpc>
                <a:spcPct val="120000"/>
              </a:lnSpc>
              <a:spcBef>
                <a:spcPts val="0"/>
              </a:spcBef>
              <a:spcAft>
                <a:spcPts val="0"/>
              </a:spcAft>
              <a:buFont typeface="Tw Cen MT" pitchFamily="34" charset="0"/>
              <a:buChar char="–"/>
              <a:defRPr/>
            </a:pPr>
            <a:r>
              <a:rPr lang="en-US" sz="2200" dirty="0">
                <a:ea typeface="MS PGothic" pitchFamily="34" charset="-128"/>
                <a:cs typeface="ＭＳ Ｐゴシック" charset="0"/>
              </a:rPr>
              <a:t>&lt;1/3 of plutonium and HEU is physically in nuclear weapons</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Stocks located in 100s of buildings, bunkers, in 29 countries</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Widely varying security</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No global rules specify how secure nuclear weapons or the materials to make them should be</a:t>
            </a:r>
          </a:p>
          <a:p>
            <a:pPr marL="0" indent="0" eaLnBrk="1" fontAlgn="auto" hangingPunct="1">
              <a:lnSpc>
                <a:spcPct val="120000"/>
              </a:lnSpc>
              <a:spcBef>
                <a:spcPts val="0"/>
              </a:spcBef>
              <a:spcAft>
                <a:spcPts val="0"/>
              </a:spcAft>
              <a:buFont typeface="Monotype Sorts" charset="0"/>
              <a:buNone/>
              <a:defRPr/>
            </a:pPr>
            <a:endParaRPr lang="en-US" i="1" dirty="0">
              <a:ea typeface="MS PGothic" pitchFamily="34" charset="-128"/>
              <a:cs typeface="MS PGothic" charset="0"/>
            </a:endParaRPr>
          </a:p>
        </p:txBody>
      </p:sp>
      <p:sp>
        <p:nvSpPr>
          <p:cNvPr id="11268" name="Text Box 5"/>
          <p:cNvSpPr txBox="1">
            <a:spLocks noChangeArrowheads="1"/>
          </p:cNvSpPr>
          <p:nvPr/>
        </p:nvSpPr>
        <p:spPr bwMode="auto">
          <a:xfrm>
            <a:off x="5425281" y="4572000"/>
            <a:ext cx="3429000" cy="1244600"/>
          </a:xfrm>
          <a:prstGeom prst="rect">
            <a:avLst/>
          </a:prstGeom>
          <a:noFill/>
          <a:ln w="12699">
            <a:noFill/>
            <a:miter lim="800000"/>
            <a:headEnd type="none" w="sm" len="sm"/>
            <a:tailEnd type="none" w="sm" len="sm"/>
          </a:ln>
        </p:spPr>
        <p:txBody>
          <a:bodyPr>
            <a:spAutoFit/>
          </a:bodyPr>
          <a:lstStyle/>
          <a:p>
            <a:pPr>
              <a:spcBef>
                <a:spcPct val="50000"/>
              </a:spcBef>
              <a:defRPr/>
            </a:pPr>
            <a:r>
              <a:rPr lang="en-US" sz="1600" dirty="0">
                <a:solidFill>
                  <a:schemeClr val="tx1"/>
                </a:solidFill>
                <a:latin typeface="+mn-lt"/>
                <a:ea typeface="MS PGothic" pitchFamily="34" charset="-128"/>
                <a:cs typeface="+mn-cs"/>
              </a:rPr>
              <a:t>W-48 nuclear artillery shell, one of many thousands of tactical nuclear weapons that have been dismantled</a:t>
            </a:r>
          </a:p>
          <a:p>
            <a:pPr>
              <a:spcBef>
                <a:spcPct val="50000"/>
              </a:spcBef>
              <a:defRPr/>
            </a:pPr>
            <a:r>
              <a:rPr lang="en-US" sz="1600" dirty="0">
                <a:solidFill>
                  <a:schemeClr val="tx1"/>
                </a:solidFill>
                <a:latin typeface="+mn-lt"/>
                <a:ea typeface="MS PGothic" pitchFamily="34" charset="-128"/>
                <a:cs typeface="+mn-cs"/>
              </a:rPr>
              <a:t>Source: U.S. Department of Energy</a:t>
            </a:r>
            <a:endParaRPr lang="en-US" sz="1600" i="1" dirty="0">
              <a:solidFill>
                <a:schemeClr val="tx1"/>
              </a:solidFill>
              <a:latin typeface="+mn-lt"/>
              <a:ea typeface="MS PGothic" pitchFamily="34" charset="-128"/>
              <a:cs typeface="+mn-cs"/>
            </a:endParaRPr>
          </a:p>
        </p:txBody>
      </p:sp>
      <p:pic>
        <p:nvPicPr>
          <p:cNvPr id="48132" name="Picture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477669" y="1676400"/>
            <a:ext cx="3681412" cy="289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270" name="TextBox 3"/>
          <p:cNvSpPr txBox="1">
            <a:spLocks noChangeArrowheads="1"/>
          </p:cNvSpPr>
          <p:nvPr/>
        </p:nvSpPr>
        <p:spPr bwMode="auto">
          <a:xfrm>
            <a:off x="471488" y="6096000"/>
            <a:ext cx="8534400" cy="461962"/>
          </a:xfrm>
          <a:prstGeom prst="rect">
            <a:avLst/>
          </a:prstGeom>
          <a:noFill/>
          <a:ln w="9525">
            <a:noFill/>
            <a:miter lim="800000"/>
            <a:headEnd/>
            <a:tailEnd/>
          </a:ln>
        </p:spPr>
        <p:txBody>
          <a:bodyPr>
            <a:spAutoFit/>
          </a:bodyPr>
          <a:lstStyle/>
          <a:p>
            <a:pPr>
              <a:defRPr/>
            </a:pPr>
            <a:r>
              <a:rPr lang="en-US" i="1" dirty="0">
                <a:solidFill>
                  <a:schemeClr val="tx1"/>
                </a:solidFill>
                <a:latin typeface="+mn-lt"/>
                <a:ea typeface="MS PGothic" pitchFamily="34" charset="-128"/>
                <a:cs typeface="+mn-cs"/>
              </a:rPr>
              <a:t>Theft of 0.01% of world stockpile could cause a global catastrophe</a:t>
            </a:r>
            <a:endParaRPr lang="en-US" dirty="0">
              <a:solidFill>
                <a:schemeClr val="tx1"/>
              </a:solidFill>
              <a:latin typeface="+mn-lt"/>
              <a:ea typeface="MS PGothic" pitchFamily="34" charset="-128"/>
              <a:cs typeface="+mn-cs"/>
            </a:endParaRPr>
          </a:p>
        </p:txBody>
      </p:sp>
      <p:sp>
        <p:nvSpPr>
          <p:cNvPr id="48134" name="Slide Number Placeholder 2"/>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05C80C26-4087-F444-8127-72E25EC325D8}" type="slidenum">
              <a:rPr lang="en-US" sz="1200">
                <a:solidFill>
                  <a:srgbClr val="FFFFFF"/>
                </a:solidFill>
                <a:latin typeface="Tw Cen MT" charset="0"/>
              </a:rPr>
              <a:pPr>
                <a:lnSpc>
                  <a:spcPct val="80000"/>
                </a:lnSpc>
              </a:pPr>
              <a:t>35</a:t>
            </a:fld>
            <a:endParaRPr lang="en-US" sz="1200">
              <a:solidFill>
                <a:srgbClr val="FFFFFF"/>
              </a:solidFill>
              <a:latin typeface="Tw Cen MT" charset="0"/>
            </a:endParaRP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88938" y="419100"/>
            <a:ext cx="8540750" cy="1104900"/>
          </a:xfrm>
        </p:spPr>
        <p:txBody>
          <a:bodyPr>
            <a:noAutofit/>
          </a:bodyPr>
          <a:lstStyle/>
          <a:p>
            <a:pPr eaLnBrk="1" fontAlgn="auto" hangingPunct="1">
              <a:spcAft>
                <a:spcPts val="0"/>
              </a:spcAft>
              <a:defRPr/>
            </a:pPr>
            <a:r>
              <a:rPr lang="en-US" sz="3600" dirty="0">
                <a:ea typeface="+mj-ea"/>
                <a:cs typeface="+mj-cs"/>
              </a:rPr>
              <a:t>Nuclear security: the global picture (II)</a:t>
            </a:r>
          </a:p>
        </p:txBody>
      </p:sp>
      <p:sp>
        <p:nvSpPr>
          <p:cNvPr id="34818" name="Rectangle 3"/>
          <p:cNvSpPr>
            <a:spLocks noGrp="1" noChangeArrowheads="1"/>
          </p:cNvSpPr>
          <p:nvPr>
            <p:ph type="body" sz="half" idx="1"/>
          </p:nvPr>
        </p:nvSpPr>
        <p:spPr>
          <a:xfrm>
            <a:off x="624681" y="1524000"/>
            <a:ext cx="8229600" cy="4648200"/>
          </a:xfrm>
        </p:spPr>
        <p:txBody>
          <a:bodyPr>
            <a:normAutofit fontScale="92500" lnSpcReduction="10000"/>
          </a:bodyPr>
          <a:lstStyle/>
          <a:p>
            <a:pPr fontAlgn="auto">
              <a:lnSpc>
                <a:spcPct val="120000"/>
              </a:lnSpc>
              <a:spcBef>
                <a:spcPts val="600"/>
              </a:spcBef>
              <a:spcAft>
                <a:spcPts val="0"/>
              </a:spcAft>
              <a:buFont typeface="Wingdings" charset="2"/>
              <a:buChar char="q"/>
              <a:defRPr/>
            </a:pPr>
            <a:r>
              <a:rPr lang="en-US" sz="2600" dirty="0">
                <a:ea typeface="MS PGothic" pitchFamily="34" charset="-128"/>
                <a:cs typeface="MS PGothic" charset="0"/>
              </a:rPr>
              <a:t>~20 cases of seizure of stolen HEU or plutonium – most recently in Moldova in 2011</a:t>
            </a:r>
          </a:p>
          <a:p>
            <a:pPr eaLnBrk="1" fontAlgn="auto" hangingPunct="1">
              <a:lnSpc>
                <a:spcPct val="120000"/>
              </a:lnSpc>
              <a:spcBef>
                <a:spcPts val="600"/>
              </a:spcBef>
              <a:spcAft>
                <a:spcPts val="0"/>
              </a:spcAft>
              <a:buFont typeface="Wingdings" charset="2"/>
              <a:buChar char="q"/>
              <a:defRPr/>
            </a:pPr>
            <a:r>
              <a:rPr lang="en-US" sz="2600" dirty="0">
                <a:ea typeface="MS PGothic" pitchFamily="34" charset="-128"/>
                <a:cs typeface="MS PGothic" charset="0"/>
              </a:rPr>
              <a:t>Can be thought of as global system with 100s of nodes</a:t>
            </a:r>
          </a:p>
          <a:p>
            <a:pPr marL="640080" lvl="1" indent="-274320" eaLnBrk="1" fontAlgn="auto" hangingPunct="1">
              <a:lnSpc>
                <a:spcPct val="120000"/>
              </a:lnSpc>
              <a:spcBef>
                <a:spcPts val="600"/>
              </a:spcBef>
              <a:spcAft>
                <a:spcPts val="0"/>
              </a:spcAft>
              <a:buFont typeface="Tw Cen MT" pitchFamily="34" charset="0"/>
              <a:buChar char="–"/>
              <a:defRPr/>
            </a:pPr>
            <a:r>
              <a:rPr lang="en-US" sz="2200" dirty="0">
                <a:ea typeface="MS PGothic" pitchFamily="34" charset="-128"/>
                <a:cs typeface="ＭＳ Ｐゴシック" charset="0"/>
              </a:rPr>
              <a:t>Only as strong as weakest link – failure at any one node could cause horrifying catastrophe</a:t>
            </a:r>
          </a:p>
          <a:p>
            <a:pPr marL="640080" lvl="1" indent="-274320" eaLnBrk="1" fontAlgn="auto" hangingPunct="1">
              <a:lnSpc>
                <a:spcPct val="120000"/>
              </a:lnSpc>
              <a:spcBef>
                <a:spcPts val="600"/>
              </a:spcBef>
              <a:spcAft>
                <a:spcPts val="0"/>
              </a:spcAft>
              <a:buFont typeface="Tw Cen MT" pitchFamily="34" charset="0"/>
              <a:buChar char="–"/>
              <a:defRPr/>
            </a:pPr>
            <a:r>
              <a:rPr lang="en-US" sz="2200" dirty="0">
                <a:ea typeface="MS PGothic" pitchFamily="34" charset="-128"/>
                <a:cs typeface="ＭＳ Ｐゴシック" charset="0"/>
              </a:rPr>
              <a:t>No central control over nodes</a:t>
            </a:r>
          </a:p>
          <a:p>
            <a:pPr marL="640080" lvl="1" indent="-274320" eaLnBrk="1" fontAlgn="auto" hangingPunct="1">
              <a:lnSpc>
                <a:spcPct val="120000"/>
              </a:lnSpc>
              <a:spcBef>
                <a:spcPts val="600"/>
              </a:spcBef>
              <a:spcAft>
                <a:spcPts val="0"/>
              </a:spcAft>
              <a:buFont typeface="Tw Cen MT" pitchFamily="34" charset="0"/>
              <a:buChar char="–"/>
              <a:defRPr/>
            </a:pPr>
            <a:r>
              <a:rPr lang="en-US" sz="2200" dirty="0">
                <a:ea typeface="MS PGothic" pitchFamily="34" charset="-128"/>
                <a:cs typeface="ＭＳ Ｐゴシック" charset="0"/>
              </a:rPr>
              <a:t>Minimal ability to find and fix the weakest nodes</a:t>
            </a:r>
          </a:p>
          <a:p>
            <a:pPr eaLnBrk="1" fontAlgn="auto" hangingPunct="1">
              <a:lnSpc>
                <a:spcPct val="120000"/>
              </a:lnSpc>
              <a:spcBef>
                <a:spcPts val="600"/>
              </a:spcBef>
              <a:spcAft>
                <a:spcPts val="0"/>
              </a:spcAft>
              <a:buFont typeface="Wingdings" charset="2"/>
              <a:buChar char="q"/>
              <a:defRPr/>
            </a:pPr>
            <a:r>
              <a:rPr lang="en-US" sz="2600" dirty="0">
                <a:ea typeface="MS PGothic" pitchFamily="34" charset="-128"/>
                <a:cs typeface="MS PGothic" charset="0"/>
              </a:rPr>
              <a:t>Key purpose of all the global agreements, initiatives, summits is to convince states to strengthen nodes within their borders</a:t>
            </a:r>
          </a:p>
          <a:p>
            <a:pPr lvl="1" fontAlgn="auto">
              <a:lnSpc>
                <a:spcPct val="120000"/>
              </a:lnSpc>
              <a:spcBef>
                <a:spcPts val="600"/>
              </a:spcBef>
              <a:spcAft>
                <a:spcPts val="0"/>
              </a:spcAft>
              <a:buFont typeface="Lucida Grande"/>
              <a:buChar char="-"/>
              <a:defRPr/>
            </a:pPr>
            <a:r>
              <a:rPr lang="en-US" sz="2200" dirty="0">
                <a:ea typeface="MS PGothic" pitchFamily="34" charset="-128"/>
                <a:cs typeface="MS PGothic" charset="0"/>
              </a:rPr>
              <a:t>But very little understanding of the factors that motivate change within individual states</a:t>
            </a:r>
          </a:p>
          <a:p>
            <a:pPr marL="0" indent="0" eaLnBrk="1" fontAlgn="auto" hangingPunct="1">
              <a:lnSpc>
                <a:spcPct val="120000"/>
              </a:lnSpc>
              <a:spcBef>
                <a:spcPts val="600"/>
              </a:spcBef>
              <a:spcAft>
                <a:spcPts val="0"/>
              </a:spcAft>
              <a:buFont typeface="Monotype Sorts" charset="0"/>
              <a:buNone/>
              <a:defRPr/>
            </a:pPr>
            <a:endParaRPr lang="en-US" i="1" dirty="0">
              <a:ea typeface="MS PGothic" pitchFamily="34" charset="-128"/>
              <a:cs typeface="MS PGothic" charset="0"/>
            </a:endParaRPr>
          </a:p>
        </p:txBody>
      </p:sp>
      <p:sp>
        <p:nvSpPr>
          <p:cNvPr id="48134" name="Slide Number Placeholder 2"/>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05C80C26-4087-F444-8127-72E25EC325D8}" type="slidenum">
              <a:rPr lang="en-US" sz="1200">
                <a:solidFill>
                  <a:srgbClr val="FFFFFF"/>
                </a:solidFill>
                <a:latin typeface="Tw Cen MT" charset="0"/>
              </a:rPr>
              <a:pPr>
                <a:lnSpc>
                  <a:spcPct val="80000"/>
                </a:lnSpc>
              </a:pPr>
              <a:t>36</a:t>
            </a:fld>
            <a:endParaRPr lang="en-US" sz="1200">
              <a:solidFill>
                <a:srgbClr val="FFFFFF"/>
              </a:solidFill>
              <a:latin typeface="Tw Cen MT" charset="0"/>
            </a:endParaRPr>
          </a:p>
        </p:txBody>
      </p:sp>
      <p:sp>
        <p:nvSpPr>
          <p:cNvPr id="8" name="TextBox 3"/>
          <p:cNvSpPr txBox="1">
            <a:spLocks noChangeArrowheads="1"/>
          </p:cNvSpPr>
          <p:nvPr/>
        </p:nvSpPr>
        <p:spPr bwMode="auto">
          <a:xfrm>
            <a:off x="471488" y="6027003"/>
            <a:ext cx="8534400" cy="830997"/>
          </a:xfrm>
          <a:prstGeom prst="rect">
            <a:avLst/>
          </a:prstGeom>
          <a:noFill/>
          <a:ln w="9525">
            <a:noFill/>
            <a:miter lim="800000"/>
            <a:headEnd/>
            <a:tailEnd/>
          </a:ln>
        </p:spPr>
        <p:txBody>
          <a:bodyPr>
            <a:spAutoFit/>
          </a:bodyPr>
          <a:lstStyle/>
          <a:p>
            <a:pPr>
              <a:defRPr/>
            </a:pPr>
            <a:r>
              <a:rPr lang="en-US" i="1" u="sng" dirty="0">
                <a:solidFill>
                  <a:schemeClr val="tx1"/>
                </a:solidFill>
                <a:latin typeface="+mn-lt"/>
                <a:ea typeface="MS PGothic" pitchFamily="34" charset="-128"/>
                <a:cs typeface="+mn-cs"/>
              </a:rPr>
              <a:t>Probability</a:t>
            </a:r>
            <a:r>
              <a:rPr lang="en-US" i="1" dirty="0">
                <a:solidFill>
                  <a:schemeClr val="tx1"/>
                </a:solidFill>
                <a:latin typeface="+mn-lt"/>
                <a:ea typeface="MS PGothic" pitchFamily="34" charset="-128"/>
                <a:cs typeface="+mn-cs"/>
              </a:rPr>
              <a:t> of nuclear terrorism may be modest, but </a:t>
            </a:r>
            <a:r>
              <a:rPr lang="en-US" i="1" u="sng" dirty="0">
                <a:solidFill>
                  <a:schemeClr val="tx1"/>
                </a:solidFill>
                <a:latin typeface="+mn-lt"/>
                <a:ea typeface="MS PGothic" pitchFamily="34" charset="-128"/>
                <a:cs typeface="+mn-cs"/>
              </a:rPr>
              <a:t>consequences</a:t>
            </a:r>
            <a:r>
              <a:rPr lang="en-US" i="1" dirty="0">
                <a:solidFill>
                  <a:schemeClr val="tx1"/>
                </a:solidFill>
                <a:latin typeface="+mn-lt"/>
                <a:ea typeface="MS PGothic" pitchFamily="34" charset="-128"/>
                <a:cs typeface="+mn-cs"/>
              </a:rPr>
              <a:t> are huge – justifies urgent action to reduce the risk</a:t>
            </a:r>
            <a:endParaRPr lang="en-US" dirty="0">
              <a:solidFill>
                <a:schemeClr val="tx1"/>
              </a:solidFill>
              <a:latin typeface="+mn-lt"/>
              <a:ea typeface="MS PGothic" pitchFamily="34" charset="-128"/>
              <a:cs typeface="+mn-cs"/>
            </a:endParaRPr>
          </a:p>
        </p:txBody>
      </p:sp>
    </p:spTree>
    <p:custDataLst>
      <p:tags r:id="rId1"/>
    </p:custDataLst>
    <p:extLst>
      <p:ext uri="{BB962C8B-B14F-4D97-AF65-F5344CB8AC3E}">
        <p14:creationId xmlns:p14="http://schemas.microsoft.com/office/powerpoint/2010/main" val="34362132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a:xfrm>
            <a:off x="625475" y="228600"/>
            <a:ext cx="8315325" cy="990600"/>
          </a:xfrm>
        </p:spPr>
        <p:txBody>
          <a:bodyPr/>
          <a:lstStyle/>
          <a:p>
            <a:pPr eaLnBrk="1" hangingPunct="1"/>
            <a:r>
              <a:rPr lang="en-US" sz="3600" dirty="0">
                <a:latin typeface="Tw Cen MT Condensed Extra Bold" charset="0"/>
              </a:rPr>
              <a:t>Drivers of nuclear security:</a:t>
            </a:r>
            <a:br>
              <a:rPr lang="en-US" sz="3600" dirty="0">
                <a:latin typeface="Tw Cen MT Condensed Extra Bold" charset="0"/>
              </a:rPr>
            </a:br>
            <a:r>
              <a:rPr lang="en-US" sz="3600" dirty="0">
                <a:latin typeface="Tw Cen MT Condensed Extra Bold" charset="0"/>
              </a:rPr>
              <a:t>the data problem</a:t>
            </a:r>
          </a:p>
        </p:txBody>
      </p:sp>
      <p:sp>
        <p:nvSpPr>
          <p:cNvPr id="38914" name="Rectangle 3"/>
          <p:cNvSpPr>
            <a:spLocks noGrp="1" noChangeArrowheads="1"/>
          </p:cNvSpPr>
          <p:nvPr>
            <p:ph sz="quarter" idx="1"/>
          </p:nvPr>
        </p:nvSpPr>
        <p:spPr>
          <a:xfrm>
            <a:off x="436563" y="1752600"/>
            <a:ext cx="7885112" cy="4114800"/>
          </a:xfrm>
        </p:spPr>
        <p:txBody>
          <a:bodyPr/>
          <a:lstStyle/>
          <a:p>
            <a:pPr eaLnBrk="1" hangingPunct="1">
              <a:lnSpc>
                <a:spcPct val="70000"/>
              </a:lnSpc>
              <a:spcBef>
                <a:spcPct val="0"/>
              </a:spcBef>
              <a:spcAft>
                <a:spcPct val="30000"/>
              </a:spcAft>
            </a:pPr>
            <a:r>
              <a:rPr lang="en-US" dirty="0">
                <a:cs typeface="Tw Cen MT Condensed Extra Bold"/>
              </a:rPr>
              <a:t>No agreed measure of nuclear security</a:t>
            </a:r>
          </a:p>
          <a:p>
            <a:pPr lvl="1" eaLnBrk="1" hangingPunct="1">
              <a:lnSpc>
                <a:spcPct val="70000"/>
              </a:lnSpc>
              <a:spcBef>
                <a:spcPct val="0"/>
              </a:spcBef>
              <a:spcAft>
                <a:spcPct val="30000"/>
              </a:spcAft>
            </a:pPr>
            <a:r>
              <a:rPr lang="en-US" dirty="0">
                <a:cs typeface="Tw Cen MT Condensed Extra Bold"/>
              </a:rPr>
              <a:t>NTI Index assesses answers to yes/no questions about whether rules of particular types exist</a:t>
            </a:r>
          </a:p>
          <a:p>
            <a:pPr lvl="1" eaLnBrk="1" hangingPunct="1">
              <a:lnSpc>
                <a:spcPct val="70000"/>
              </a:lnSpc>
              <a:spcBef>
                <a:spcPct val="0"/>
              </a:spcBef>
              <a:spcAft>
                <a:spcPct val="30000"/>
              </a:spcAft>
            </a:pPr>
            <a:r>
              <a:rPr lang="en-US" dirty="0">
                <a:cs typeface="Tw Cen MT Condensed Extra Bold"/>
              </a:rPr>
              <a:t>Effective nuclear security also depends on </a:t>
            </a:r>
            <a:r>
              <a:rPr lang="en-US" i="1" dirty="0">
                <a:cs typeface="Tw Cen MT Condensed Extra Bold"/>
              </a:rPr>
              <a:t>quality </a:t>
            </a:r>
            <a:r>
              <a:rPr lang="en-US" dirty="0">
                <a:cs typeface="Tw Cen MT Condensed Extra Bold"/>
              </a:rPr>
              <a:t>of the rules, and effectiveness of their implementation</a:t>
            </a:r>
          </a:p>
          <a:p>
            <a:pPr lvl="1" eaLnBrk="1" hangingPunct="1">
              <a:lnSpc>
                <a:spcPct val="70000"/>
              </a:lnSpc>
              <a:spcBef>
                <a:spcPct val="0"/>
              </a:spcBef>
              <a:spcAft>
                <a:spcPct val="30000"/>
              </a:spcAft>
            </a:pPr>
            <a:r>
              <a:rPr lang="en-US" dirty="0">
                <a:cs typeface="Tw Cen MT Condensed Extra Bold"/>
              </a:rPr>
              <a:t>Experts disagree on the importance of different factors</a:t>
            </a:r>
          </a:p>
          <a:p>
            <a:pPr eaLnBrk="1" hangingPunct="1">
              <a:lnSpc>
                <a:spcPct val="70000"/>
              </a:lnSpc>
              <a:spcBef>
                <a:spcPct val="0"/>
              </a:spcBef>
              <a:spcAft>
                <a:spcPct val="30000"/>
              </a:spcAft>
            </a:pPr>
            <a:r>
              <a:rPr lang="en-US" dirty="0">
                <a:cs typeface="Tw Cen MT Condensed Extra Bold"/>
              </a:rPr>
              <a:t>Nuclear security measures are largely secret</a:t>
            </a:r>
          </a:p>
          <a:p>
            <a:pPr lvl="1" eaLnBrk="1" hangingPunct="1">
              <a:lnSpc>
                <a:spcPct val="70000"/>
              </a:lnSpc>
              <a:spcBef>
                <a:spcPct val="0"/>
              </a:spcBef>
              <a:spcAft>
                <a:spcPct val="30000"/>
              </a:spcAft>
            </a:pPr>
            <a:r>
              <a:rPr lang="en-US" dirty="0">
                <a:cs typeface="Tw Cen MT Condensed Extra Bold"/>
              </a:rPr>
              <a:t>Can get only partial data from published regulations, national reports, conference papers, interviews, site visits…</a:t>
            </a:r>
          </a:p>
          <a:p>
            <a:pPr eaLnBrk="1" hangingPunct="1">
              <a:lnSpc>
                <a:spcPct val="70000"/>
              </a:lnSpc>
              <a:spcBef>
                <a:spcPct val="0"/>
              </a:spcBef>
              <a:spcAft>
                <a:spcPct val="30000"/>
              </a:spcAft>
            </a:pPr>
            <a:r>
              <a:rPr lang="en-US" dirty="0">
                <a:cs typeface="Tw Cen MT Condensed Extra Bold"/>
              </a:rPr>
              <a:t>Data on change over time is usually unavailable</a:t>
            </a:r>
          </a:p>
          <a:p>
            <a:pPr lvl="1">
              <a:lnSpc>
                <a:spcPct val="70000"/>
              </a:lnSpc>
              <a:spcBef>
                <a:spcPct val="0"/>
              </a:spcBef>
              <a:spcAft>
                <a:spcPct val="30000"/>
              </a:spcAft>
            </a:pPr>
            <a:r>
              <a:rPr lang="en-US" dirty="0">
                <a:cs typeface="Tw Cen MT Condensed Extra Bold"/>
              </a:rPr>
              <a:t>Makes it far more difficult to assess what factors lead to change</a:t>
            </a:r>
          </a:p>
        </p:txBody>
      </p:sp>
      <p:sp>
        <p:nvSpPr>
          <p:cNvPr id="38915"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B7D6D7D5-ADCE-BA45-9447-797B7ADBCBA6}" type="slidenum">
              <a:rPr lang="en-US" sz="1200">
                <a:solidFill>
                  <a:srgbClr val="FFFFFF"/>
                </a:solidFill>
                <a:latin typeface="Tw Cen MT" charset="0"/>
              </a:rPr>
              <a:pPr>
                <a:lnSpc>
                  <a:spcPct val="80000"/>
                </a:lnSpc>
              </a:pPr>
              <a:t>37</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3023866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a:xfrm>
            <a:off x="625475" y="228600"/>
            <a:ext cx="8315325" cy="990600"/>
          </a:xfrm>
        </p:spPr>
        <p:txBody>
          <a:bodyPr/>
          <a:lstStyle/>
          <a:p>
            <a:pPr eaLnBrk="1" hangingPunct="1"/>
            <a:r>
              <a:rPr lang="en-US" sz="3600" dirty="0">
                <a:latin typeface="Tw Cen MT Condensed Extra Bold" charset="0"/>
              </a:rPr>
              <a:t>Drivers of nuclear security:</a:t>
            </a:r>
            <a:br>
              <a:rPr lang="en-US" sz="3600" dirty="0">
                <a:latin typeface="Tw Cen MT Condensed Extra Bold" charset="0"/>
              </a:rPr>
            </a:br>
            <a:r>
              <a:rPr lang="en-US" sz="3600" dirty="0">
                <a:latin typeface="Tw Cen MT Condensed Extra Bold" charset="0"/>
              </a:rPr>
              <a:t>Incorrect theories</a:t>
            </a:r>
          </a:p>
        </p:txBody>
      </p:sp>
      <p:sp>
        <p:nvSpPr>
          <p:cNvPr id="38914" name="Rectangle 3"/>
          <p:cNvSpPr>
            <a:spLocks noGrp="1" noChangeArrowheads="1"/>
          </p:cNvSpPr>
          <p:nvPr>
            <p:ph sz="quarter" idx="1"/>
          </p:nvPr>
        </p:nvSpPr>
        <p:spPr>
          <a:xfrm>
            <a:off x="436563" y="1600200"/>
            <a:ext cx="8036718" cy="4114800"/>
          </a:xfrm>
        </p:spPr>
        <p:txBody>
          <a:bodyPr/>
          <a:lstStyle/>
          <a:p>
            <a:pPr eaLnBrk="1" hangingPunct="1">
              <a:spcBef>
                <a:spcPct val="0"/>
              </a:spcBef>
              <a:spcAft>
                <a:spcPts val="600"/>
              </a:spcAft>
            </a:pPr>
            <a:r>
              <a:rPr lang="en-US" dirty="0">
                <a:cs typeface="Tw Cen MT Condensed Extra Bold"/>
              </a:rPr>
              <a:t>The realist approach: states will protect nuclear stocks because they are central to their security (e.g., Waltz)</a:t>
            </a:r>
          </a:p>
          <a:p>
            <a:pPr lvl="1" eaLnBrk="1" hangingPunct="1">
              <a:spcBef>
                <a:spcPct val="0"/>
              </a:spcBef>
              <a:spcAft>
                <a:spcPts val="600"/>
              </a:spcAft>
            </a:pPr>
            <a:r>
              <a:rPr lang="en-US" dirty="0">
                <a:cs typeface="Tw Cen MT Condensed Extra Bold"/>
              </a:rPr>
              <a:t>Many states transparently failed to do so</a:t>
            </a:r>
          </a:p>
          <a:p>
            <a:pPr eaLnBrk="1" hangingPunct="1">
              <a:spcBef>
                <a:spcPct val="0"/>
              </a:spcBef>
              <a:spcAft>
                <a:spcPts val="600"/>
              </a:spcAft>
            </a:pPr>
            <a:r>
              <a:rPr lang="en-US" dirty="0">
                <a:cs typeface="Tw Cen MT Condensed Extra Bold"/>
              </a:rPr>
              <a:t>The rational actor approach: states will be provide security at the optimum balance of cost and risk</a:t>
            </a:r>
          </a:p>
          <a:p>
            <a:pPr lvl="1" eaLnBrk="1" hangingPunct="1">
              <a:spcBef>
                <a:spcPct val="0"/>
              </a:spcBef>
              <a:spcAft>
                <a:spcPts val="600"/>
              </a:spcAft>
            </a:pPr>
            <a:r>
              <a:rPr lang="en-US" dirty="0">
                <a:cs typeface="Tw Cen MT Condensed Extra Bold"/>
              </a:rPr>
              <a:t>Transparently not the case for much of the nuclear age</a:t>
            </a:r>
          </a:p>
          <a:p>
            <a:pPr lvl="1" eaLnBrk="1" hangingPunct="1">
              <a:spcBef>
                <a:spcPct val="0"/>
              </a:spcBef>
              <a:spcAft>
                <a:spcPts val="600"/>
              </a:spcAft>
            </a:pPr>
            <a:r>
              <a:rPr lang="en-US" dirty="0">
                <a:cs typeface="Tw Cen MT Condensed Extra Bold"/>
              </a:rPr>
              <a:t>Most regulators do not attempt to make cost/risk judgments</a:t>
            </a:r>
          </a:p>
          <a:p>
            <a:pPr eaLnBrk="1" hangingPunct="1">
              <a:spcBef>
                <a:spcPct val="0"/>
              </a:spcBef>
              <a:spcAft>
                <a:spcPts val="600"/>
              </a:spcAft>
            </a:pPr>
            <a:r>
              <a:rPr lang="en-US" dirty="0">
                <a:cs typeface="Tw Cen MT Condensed Extra Bold"/>
              </a:rPr>
              <a:t>Regulation fills public demands, driven by politics</a:t>
            </a:r>
          </a:p>
          <a:p>
            <a:pPr lvl="1">
              <a:spcBef>
                <a:spcPct val="0"/>
              </a:spcBef>
              <a:spcAft>
                <a:spcPts val="600"/>
              </a:spcAft>
            </a:pPr>
            <a:r>
              <a:rPr lang="en-US" dirty="0">
                <a:cs typeface="Tw Cen MT Condensed Extra Bold"/>
              </a:rPr>
              <a:t>Little public interest in or attention to nuclear security</a:t>
            </a:r>
          </a:p>
          <a:p>
            <a:pPr eaLnBrk="1" hangingPunct="1">
              <a:spcBef>
                <a:spcPct val="0"/>
              </a:spcBef>
              <a:spcAft>
                <a:spcPts val="600"/>
              </a:spcAft>
            </a:pPr>
            <a:r>
              <a:rPr lang="en-US" dirty="0">
                <a:cs typeface="Tw Cen MT Condensed Extra Bold"/>
              </a:rPr>
              <a:t>Full capture: regulation will only serve industry interests</a:t>
            </a:r>
          </a:p>
          <a:p>
            <a:pPr lvl="1" eaLnBrk="1" hangingPunct="1">
              <a:spcBef>
                <a:spcPct val="0"/>
              </a:spcBef>
              <a:spcAft>
                <a:spcPts val="600"/>
              </a:spcAft>
            </a:pPr>
            <a:r>
              <a:rPr lang="en-US" dirty="0">
                <a:cs typeface="Tw Cen MT Condensed Extra Bold"/>
              </a:rPr>
              <a:t>Many nuclear security regulations imposed over industry objections</a:t>
            </a:r>
          </a:p>
          <a:p>
            <a:pPr lvl="1" eaLnBrk="1" hangingPunct="1">
              <a:spcBef>
                <a:spcPct val="0"/>
              </a:spcBef>
              <a:spcAft>
                <a:spcPts val="600"/>
              </a:spcAft>
            </a:pPr>
            <a:r>
              <a:rPr lang="en-US" dirty="0">
                <a:cs typeface="Tw Cen MT Condensed Extra Bold"/>
              </a:rPr>
              <a:t>But nuclear industry does have outsize influence</a:t>
            </a:r>
          </a:p>
        </p:txBody>
      </p:sp>
      <p:sp>
        <p:nvSpPr>
          <p:cNvPr id="38915"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B7D6D7D5-ADCE-BA45-9447-797B7ADBCBA6}" type="slidenum">
              <a:rPr lang="en-US" sz="1200">
                <a:solidFill>
                  <a:srgbClr val="FFFFFF"/>
                </a:solidFill>
                <a:latin typeface="Tw Cen MT" charset="0"/>
              </a:rPr>
              <a:pPr>
                <a:lnSpc>
                  <a:spcPct val="80000"/>
                </a:lnSpc>
              </a:pPr>
              <a:t>38</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3626041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45306" y="76200"/>
            <a:ext cx="7927975" cy="1104900"/>
          </a:xfrm>
        </p:spPr>
        <p:txBody>
          <a:bodyPr>
            <a:noAutofit/>
          </a:bodyPr>
          <a:lstStyle/>
          <a:p>
            <a:pPr eaLnBrk="1" fontAlgn="auto" hangingPunct="1">
              <a:spcAft>
                <a:spcPts val="0"/>
              </a:spcAft>
              <a:defRPr/>
            </a:pPr>
            <a:r>
              <a:rPr lang="en-US" sz="3600" dirty="0">
                <a:ea typeface="+mj-ea"/>
                <a:cs typeface="+mj-cs"/>
              </a:rPr>
              <a:t>A recent example: insider sabotage and a cleared terrorist at Doel-4</a:t>
            </a:r>
          </a:p>
        </p:txBody>
      </p:sp>
      <p:sp>
        <p:nvSpPr>
          <p:cNvPr id="19458" name="Rectangle 3"/>
          <p:cNvSpPr>
            <a:spLocks noGrp="1" noChangeArrowheads="1"/>
          </p:cNvSpPr>
          <p:nvPr>
            <p:ph type="body" sz="half" idx="1"/>
          </p:nvPr>
        </p:nvSpPr>
        <p:spPr>
          <a:xfrm>
            <a:off x="548481" y="1828800"/>
            <a:ext cx="4800600" cy="4114800"/>
          </a:xfrm>
        </p:spPr>
        <p:txBody>
          <a:bodyPr/>
          <a:lstStyle/>
          <a:p>
            <a:pPr eaLnBrk="1" hangingPunct="1">
              <a:lnSpc>
                <a:spcPct val="80000"/>
              </a:lnSpc>
            </a:pPr>
            <a:r>
              <a:rPr lang="en-US" altLang="en-US" dirty="0">
                <a:latin typeface="Tw Cen MT" charset="0"/>
                <a:ea typeface="Tw Cen MT" charset="0"/>
                <a:cs typeface="Tw Cen MT" charset="0"/>
              </a:rPr>
              <a:t>August 2014: An insider at Doel-4 reactor in Belgium drains lubricant, destroys reactor turbine</a:t>
            </a:r>
          </a:p>
          <a:p>
            <a:pPr lvl="1" eaLnBrk="1" hangingPunct="1">
              <a:lnSpc>
                <a:spcPct val="80000"/>
              </a:lnSpc>
            </a:pPr>
            <a:r>
              <a:rPr lang="en-US" altLang="en-US" dirty="0">
                <a:latin typeface="Tw Cen MT" charset="0"/>
                <a:ea typeface="Tw Cen MT" charset="0"/>
                <a:cs typeface="Tw Cen MT" charset="0"/>
              </a:rPr>
              <a:t>~$200 million damage</a:t>
            </a:r>
          </a:p>
          <a:p>
            <a:pPr lvl="1" eaLnBrk="1" hangingPunct="1">
              <a:lnSpc>
                <a:spcPct val="80000"/>
              </a:lnSpc>
            </a:pPr>
            <a:r>
              <a:rPr lang="en-US" altLang="en-US" dirty="0">
                <a:latin typeface="Tw Cen MT" charset="0"/>
                <a:ea typeface="Tw Cen MT" charset="0"/>
                <a:cs typeface="Tw Cen MT" charset="0"/>
              </a:rPr>
              <a:t>Investigators unable to find culprit</a:t>
            </a:r>
          </a:p>
          <a:p>
            <a:pPr lvl="1" eaLnBrk="1" hangingPunct="1">
              <a:lnSpc>
                <a:spcPct val="80000"/>
              </a:lnSpc>
            </a:pPr>
            <a:r>
              <a:rPr lang="en-US" altLang="en-US" dirty="0">
                <a:latin typeface="Tw Cen MT" charset="0"/>
                <a:ea typeface="Tw Cen MT" charset="0"/>
                <a:cs typeface="Tw Cen MT" charset="0"/>
              </a:rPr>
              <a:t>Sabotage intended to cause economic damage, not radiation release</a:t>
            </a:r>
          </a:p>
          <a:p>
            <a:pPr eaLnBrk="1" hangingPunct="1">
              <a:lnSpc>
                <a:spcPct val="80000"/>
              </a:lnSpc>
            </a:pPr>
            <a:r>
              <a:rPr lang="en-US" altLang="en-US" dirty="0">
                <a:latin typeface="Tw Cen MT" charset="0"/>
                <a:ea typeface="Tw Cen MT" charset="0"/>
                <a:cs typeface="Tw Cen MT" charset="0"/>
              </a:rPr>
              <a:t>Investigation finds that long before, contractor Ilyass Boughalab had access to vital area</a:t>
            </a:r>
          </a:p>
          <a:p>
            <a:pPr lvl="1" eaLnBrk="1" hangingPunct="1">
              <a:lnSpc>
                <a:spcPct val="80000"/>
              </a:lnSpc>
            </a:pPr>
            <a:r>
              <a:rPr lang="en-US" altLang="en-US" dirty="0">
                <a:latin typeface="Tw Cen MT" charset="0"/>
                <a:ea typeface="Tw Cen MT" charset="0"/>
                <a:cs typeface="Tw Cen MT" charset="0"/>
              </a:rPr>
              <a:t>Passed security clearance review in 2009</a:t>
            </a:r>
          </a:p>
          <a:p>
            <a:pPr lvl="1" eaLnBrk="1" hangingPunct="1">
              <a:lnSpc>
                <a:spcPct val="80000"/>
              </a:lnSpc>
            </a:pPr>
            <a:r>
              <a:rPr lang="en-US" altLang="en-US" dirty="0">
                <a:latin typeface="Tw Cen MT" charset="0"/>
                <a:ea typeface="Tw Cen MT" charset="0"/>
                <a:cs typeface="Tw Cen MT" charset="0"/>
              </a:rPr>
              <a:t>In late 2012, left to fight for terrorists in Syria (reportedly killed later)</a:t>
            </a:r>
          </a:p>
          <a:p>
            <a:pPr lvl="1" eaLnBrk="1" hangingPunct="1">
              <a:lnSpc>
                <a:spcPct val="80000"/>
              </a:lnSpc>
            </a:pPr>
            <a:r>
              <a:rPr lang="en-US" altLang="en-US" dirty="0">
                <a:latin typeface="Tw Cen MT" charset="0"/>
                <a:ea typeface="Tw Cen MT" charset="0"/>
                <a:cs typeface="Tw Cen MT" charset="0"/>
              </a:rPr>
              <a:t>Later convicted as part of “Sharia4Belgium” terrorist group</a:t>
            </a:r>
          </a:p>
        </p:txBody>
      </p:sp>
      <p:sp>
        <p:nvSpPr>
          <p:cNvPr id="36868" name="Text Box 5"/>
          <p:cNvSpPr txBox="1">
            <a:spLocks noChangeArrowheads="1"/>
          </p:cNvSpPr>
          <p:nvPr/>
        </p:nvSpPr>
        <p:spPr bwMode="auto">
          <a:xfrm>
            <a:off x="5957888" y="6096000"/>
            <a:ext cx="2971800" cy="338138"/>
          </a:xfrm>
          <a:prstGeom prst="rect">
            <a:avLst/>
          </a:prstGeom>
          <a:noFill/>
          <a:ln w="12699">
            <a:noFill/>
            <a:miter lim="800000"/>
            <a:headEnd type="none" w="sm" len="sm"/>
            <a:tailEnd type="none" w="sm" len="sm"/>
          </a:ln>
        </p:spPr>
        <p:txBody>
          <a:bodyPr>
            <a:spAutoFit/>
          </a:bodyPr>
          <a:lstStyle/>
          <a:p>
            <a:pPr>
              <a:spcBef>
                <a:spcPct val="50000"/>
              </a:spcBef>
              <a:defRPr/>
            </a:pPr>
            <a:r>
              <a:rPr lang="en-US" sz="1600" dirty="0">
                <a:solidFill>
                  <a:schemeClr val="tx1"/>
                </a:solidFill>
                <a:latin typeface="+mn-lt"/>
                <a:ea typeface="MS PGothic" pitchFamily="34" charset="-128"/>
              </a:rPr>
              <a:t>Source: Kristof Pieters</a:t>
            </a:r>
          </a:p>
        </p:txBody>
      </p:sp>
      <p:sp>
        <p:nvSpPr>
          <p:cNvPr id="1946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5457A425-80E2-7B47-86F8-B97ECCE32633}" type="slidenum">
              <a:rPr lang="en-US" altLang="en-US" sz="1200">
                <a:solidFill>
                  <a:srgbClr val="FFFFFF"/>
                </a:solidFill>
                <a:latin typeface="Tw Cen MT" charset="0"/>
              </a:rPr>
              <a:pPr>
                <a:lnSpc>
                  <a:spcPct val="80000"/>
                </a:lnSpc>
              </a:pPr>
              <a:t>3</a:t>
            </a:fld>
            <a:endParaRPr lang="en-US" altLang="en-US" sz="1200">
              <a:solidFill>
                <a:srgbClr val="FFFFFF"/>
              </a:solidFill>
              <a:latin typeface="Tw Cen MT" charset="0"/>
            </a:endParaRPr>
          </a:p>
        </p:txBody>
      </p:sp>
      <p:pic>
        <p:nvPicPr>
          <p:cNvPr id="19461" name="Picture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805488" y="1676400"/>
            <a:ext cx="3017837"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14412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625475" y="304800"/>
            <a:ext cx="8315325" cy="1295400"/>
          </a:xfrm>
        </p:spPr>
        <p:txBody>
          <a:bodyPr/>
          <a:lstStyle/>
          <a:p>
            <a:r>
              <a:rPr lang="en-US" sz="3600">
                <a:latin typeface="Tw Cen MT Condensed Extra Bold" charset="0"/>
              </a:rPr>
              <a:t>Drivers of nuclear security change</a:t>
            </a:r>
          </a:p>
        </p:txBody>
      </p:sp>
      <p:sp>
        <p:nvSpPr>
          <p:cNvPr id="60418" name="Slide Number Placeholder 2"/>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85D81D68-CE2B-0644-920C-CC1A096BCBF0}" type="slidenum">
              <a:rPr lang="en-US" sz="1200">
                <a:solidFill>
                  <a:srgbClr val="FFFFFF"/>
                </a:solidFill>
                <a:latin typeface="Tw Cen MT" charset="0"/>
                <a:ea typeface="MS PGothic" charset="0"/>
                <a:cs typeface="MS PGothic" charset="0"/>
              </a:rPr>
              <a:pPr>
                <a:lnSpc>
                  <a:spcPct val="80000"/>
                </a:lnSpc>
              </a:pPr>
              <a:t>39</a:t>
            </a:fld>
            <a:endParaRPr lang="en-US" sz="1200">
              <a:solidFill>
                <a:srgbClr val="FFFFFF"/>
              </a:solidFill>
              <a:latin typeface="Tw Cen MT" charset="0"/>
              <a:ea typeface="MS PGothic" charset="0"/>
              <a:cs typeface="MS PGothic" charset="0"/>
            </a:endParaRPr>
          </a:p>
        </p:txBody>
      </p:sp>
      <p:pic>
        <p:nvPicPr>
          <p:cNvPr id="2" name="Picture 1"/>
          <p:cNvPicPr>
            <a:picLocks noChangeAspect="1"/>
          </p:cNvPicPr>
          <p:nvPr/>
        </p:nvPicPr>
        <p:blipFill>
          <a:blip r:embed="rId3"/>
          <a:stretch>
            <a:fillRect/>
          </a:stretch>
        </p:blipFill>
        <p:spPr>
          <a:xfrm>
            <a:off x="0" y="1689100"/>
            <a:ext cx="9326563" cy="3478556"/>
          </a:xfrm>
          <a:prstGeom prst="rect">
            <a:avLst/>
          </a:prstGeom>
        </p:spPr>
      </p:pic>
      <p:sp>
        <p:nvSpPr>
          <p:cNvPr id="6" name="Text Box 5"/>
          <p:cNvSpPr txBox="1">
            <a:spLocks noChangeArrowheads="1"/>
          </p:cNvSpPr>
          <p:nvPr/>
        </p:nvSpPr>
        <p:spPr bwMode="auto">
          <a:xfrm>
            <a:off x="777081" y="5257800"/>
            <a:ext cx="7620000" cy="584776"/>
          </a:xfrm>
          <a:prstGeom prst="rect">
            <a:avLst/>
          </a:prstGeom>
          <a:noFill/>
          <a:ln w="12699">
            <a:noFill/>
            <a:miter lim="800000"/>
            <a:headEnd type="none" w="sm" len="sm"/>
            <a:tailEnd type="none" w="sm" len="sm"/>
          </a:ln>
        </p:spPr>
        <p:txBody>
          <a:bodyPr wrap="square">
            <a:spAutoFit/>
          </a:bodyPr>
          <a:lstStyle/>
          <a:p>
            <a:pPr>
              <a:spcBef>
                <a:spcPct val="50000"/>
              </a:spcBef>
              <a:defRPr/>
            </a:pPr>
            <a:r>
              <a:rPr lang="en-US" sz="1600" dirty="0">
                <a:solidFill>
                  <a:schemeClr val="tx1"/>
                </a:solidFill>
                <a:latin typeface="+mn-lt"/>
                <a:ea typeface="MS PGothic" pitchFamily="34" charset="-128"/>
                <a:cs typeface="+mn-cs"/>
              </a:rPr>
              <a:t>Source: Bunn and Harrell, </a:t>
            </a:r>
            <a:r>
              <a:rPr lang="en-US" sz="1600" i="1" dirty="0">
                <a:solidFill>
                  <a:schemeClr val="tx1"/>
                </a:solidFill>
                <a:latin typeface="+mn-lt"/>
                <a:ea typeface="MS PGothic" pitchFamily="34" charset="-128"/>
                <a:cs typeface="+mn-cs"/>
              </a:rPr>
              <a:t>Threat Perceptions and Drivers of Change in Nuclear Security Around the World: Results of a Survey </a:t>
            </a:r>
            <a:r>
              <a:rPr lang="en-US" sz="1600" dirty="0">
                <a:solidFill>
                  <a:schemeClr val="tx1"/>
                </a:solidFill>
                <a:latin typeface="+mn-lt"/>
                <a:ea typeface="MS PGothic" pitchFamily="34" charset="-128"/>
                <a:cs typeface="+mn-cs"/>
              </a:rPr>
              <a:t>(2014) </a:t>
            </a:r>
            <a:endParaRPr lang="en-US" sz="1600" i="1" dirty="0">
              <a:solidFill>
                <a:schemeClr val="tx1"/>
              </a:solidFill>
              <a:latin typeface="+mn-lt"/>
              <a:ea typeface="MS PGothic" pitchFamily="34" charset="-128"/>
              <a:cs typeface="+mn-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24880" y="152400"/>
            <a:ext cx="8316185" cy="990600"/>
          </a:xfrm>
        </p:spPr>
        <p:txBody>
          <a:bodyPr/>
          <a:lstStyle/>
          <a:p>
            <a:pPr>
              <a:defRPr/>
            </a:pPr>
            <a:r>
              <a:rPr lang="en-US" sz="4000" dirty="0">
                <a:latin typeface="Tw Cen MT Condensed Extra Bold"/>
                <a:ea typeface="ＭＳ Ｐゴシック" charset="0"/>
              </a:rPr>
              <a:t>Nuclear security: an incident-driven punctuated equilibrium</a:t>
            </a:r>
            <a:endParaRPr lang="en-US" dirty="0">
              <a:latin typeface="Tw Cen MT Condensed Extra Bold"/>
              <a:ea typeface="ＭＳ Ｐゴシック" charset="0"/>
            </a:endParaRPr>
          </a:p>
        </p:txBody>
      </p:sp>
      <p:sp>
        <p:nvSpPr>
          <p:cNvPr id="55299" name="Rectangle 3"/>
          <p:cNvSpPr>
            <a:spLocks noGrp="1" noChangeArrowheads="1"/>
          </p:cNvSpPr>
          <p:nvPr>
            <p:ph type="body" idx="1"/>
          </p:nvPr>
        </p:nvSpPr>
        <p:spPr>
          <a:xfrm>
            <a:off x="1006475" y="1600200"/>
            <a:ext cx="7883525" cy="4114800"/>
          </a:xfrm>
        </p:spPr>
        <p:txBody>
          <a:bodyPr/>
          <a:lstStyle/>
          <a:p>
            <a:pPr>
              <a:lnSpc>
                <a:spcPct val="90000"/>
              </a:lnSpc>
              <a:defRPr/>
            </a:pPr>
            <a:r>
              <a:rPr lang="en-US" sz="2400" dirty="0">
                <a:ea typeface="ＭＳ Ｐゴシック" charset="0"/>
              </a:rPr>
              <a:t>Normal state:</a:t>
            </a:r>
          </a:p>
          <a:p>
            <a:pPr lvl="1">
              <a:lnSpc>
                <a:spcPct val="90000"/>
              </a:lnSpc>
              <a:defRPr/>
            </a:pPr>
            <a:r>
              <a:rPr lang="en-US" sz="2000" dirty="0">
                <a:ea typeface="ＭＳ Ｐゴシック" charset="0"/>
                <a:cs typeface="ＭＳ Ｐゴシック" charset="0"/>
              </a:rPr>
              <a:t>Regulators, operators </a:t>
            </a:r>
            <a:r>
              <a:rPr lang="en-US" dirty="0">
                <a:cs typeface="ＭＳ Ｐゴシック" charset="0"/>
              </a:rPr>
              <a:t>believe existing security arrangements are sufficient, until there is overwhelming contrary evidence</a:t>
            </a:r>
          </a:p>
          <a:p>
            <a:pPr>
              <a:lnSpc>
                <a:spcPct val="90000"/>
              </a:lnSpc>
              <a:defRPr/>
            </a:pPr>
            <a:r>
              <a:rPr lang="en-US" dirty="0"/>
              <a:t>Major incidents drive change – but how much varies</a:t>
            </a:r>
            <a:endParaRPr lang="en-US" sz="2400" dirty="0">
              <a:ea typeface="ＭＳ Ｐゴシック" charset="0"/>
            </a:endParaRPr>
          </a:p>
          <a:p>
            <a:pPr lvl="1">
              <a:lnSpc>
                <a:spcPct val="90000"/>
              </a:lnSpc>
              <a:defRPr/>
            </a:pPr>
            <a:r>
              <a:rPr lang="en-US" dirty="0">
                <a:cs typeface="ＭＳ Ｐゴシック" charset="0"/>
              </a:rPr>
              <a:t>Political, institutional, cultural factors affect how incidents are interpreted, responded to</a:t>
            </a:r>
            <a:endParaRPr lang="en-US" sz="2000" dirty="0">
              <a:ea typeface="ＭＳ Ｐゴシック" charset="0"/>
              <a:cs typeface="ＭＳ Ｐゴシック" charset="0"/>
            </a:endParaRPr>
          </a:p>
          <a:p>
            <a:pPr lvl="1">
              <a:lnSpc>
                <a:spcPct val="90000"/>
              </a:lnSpc>
              <a:defRPr/>
            </a:pPr>
            <a:r>
              <a:rPr lang="en-US" sz="2000" dirty="0">
                <a:ea typeface="ＭＳ Ｐゴシック" charset="0"/>
                <a:cs typeface="ＭＳ Ｐゴシック" charset="0"/>
              </a:rPr>
              <a:t>Does a near-miss mean “the system worked” or “we need to fix things </a:t>
            </a:r>
            <a:r>
              <a:rPr lang="en-US" dirty="0">
                <a:cs typeface="ＭＳ Ｐゴシック" charset="0"/>
              </a:rPr>
              <a:t>so that doesn’t happen again”?</a:t>
            </a:r>
          </a:p>
          <a:p>
            <a:pPr>
              <a:lnSpc>
                <a:spcPct val="90000"/>
              </a:lnSpc>
              <a:defRPr/>
            </a:pPr>
            <a:r>
              <a:rPr lang="en-US" sz="2400" dirty="0">
                <a:ea typeface="ＭＳ Ｐゴシック" charset="0"/>
              </a:rPr>
              <a:t>Policy-makers do not have to wait for incidents</a:t>
            </a:r>
          </a:p>
          <a:p>
            <a:pPr lvl="1">
              <a:lnSpc>
                <a:spcPct val="90000"/>
              </a:lnSpc>
              <a:defRPr/>
            </a:pPr>
            <a:r>
              <a:rPr lang="en-US" sz="2000" dirty="0">
                <a:cs typeface="ＭＳ Ｐゴシック" charset="0"/>
              </a:rPr>
              <a:t>Poor results on inspections, failures in realistic tests can also be “incidents” that drive change</a:t>
            </a:r>
          </a:p>
          <a:p>
            <a:pPr lvl="1">
              <a:lnSpc>
                <a:spcPct val="90000"/>
              </a:lnSpc>
              <a:defRPr/>
            </a:pPr>
            <a:r>
              <a:rPr lang="en-US" dirty="0">
                <a:cs typeface="ＭＳ Ｐゴシック" charset="0"/>
              </a:rPr>
              <a:t>International recommendations and reviews are influential</a:t>
            </a:r>
            <a:endParaRPr lang="en-US" sz="2000" dirty="0">
              <a:cs typeface="ＭＳ Ｐゴシック" charset="0"/>
            </a:endParaRPr>
          </a:p>
          <a:p>
            <a:pPr lvl="1">
              <a:lnSpc>
                <a:spcPct val="90000"/>
              </a:lnSpc>
              <a:defRPr/>
            </a:pPr>
            <a:r>
              <a:rPr lang="en-US" dirty="0">
                <a:ea typeface="ＭＳ Ｐゴシック" charset="0"/>
                <a:cs typeface="ＭＳ Ｐゴシック" charset="0"/>
              </a:rPr>
              <a:t>In U.S. case, congressional investigations, embarrassing media stories, expert NGOs have played important roles</a:t>
            </a:r>
            <a:endParaRPr lang="en-US" sz="2000" dirty="0">
              <a:ea typeface="ＭＳ Ｐゴシック" charset="0"/>
              <a:cs typeface="ＭＳ Ｐゴシック" charset="0"/>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40</a:t>
            </a:fld>
            <a:endParaRPr lang="en-US" dirty="0"/>
          </a:p>
        </p:txBody>
      </p:sp>
    </p:spTree>
    <p:extLst>
      <p:ext uri="{BB962C8B-B14F-4D97-AF65-F5344CB8AC3E}">
        <p14:creationId xmlns:p14="http://schemas.microsoft.com/office/powerpoint/2010/main" val="36465881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471488" y="419100"/>
            <a:ext cx="7927975" cy="1104900"/>
          </a:xfrm>
        </p:spPr>
        <p:txBody>
          <a:bodyPr/>
          <a:lstStyle/>
          <a:p>
            <a:r>
              <a:rPr lang="en-US" sz="3600" dirty="0">
                <a:latin typeface="Tw Cen MT Condensed Extra Bold" charset="0"/>
                <a:ea typeface="MS PGothic" charset="0"/>
              </a:rPr>
              <a:t>Navigating the punctuated equilibrium</a:t>
            </a:r>
          </a:p>
        </p:txBody>
      </p:sp>
      <p:sp>
        <p:nvSpPr>
          <p:cNvPr id="37890" name="Rectangle 3"/>
          <p:cNvSpPr>
            <a:spLocks noGrp="1" noChangeArrowheads="1"/>
          </p:cNvSpPr>
          <p:nvPr>
            <p:ph type="body" sz="half" idx="2"/>
          </p:nvPr>
        </p:nvSpPr>
        <p:spPr>
          <a:xfrm>
            <a:off x="1004888" y="5867400"/>
            <a:ext cx="7521575" cy="457200"/>
          </a:xfrm>
        </p:spPr>
        <p:txBody>
          <a:bodyPr/>
          <a:lstStyle/>
          <a:p>
            <a:pPr>
              <a:lnSpc>
                <a:spcPct val="90000"/>
              </a:lnSpc>
              <a:buFont typeface="Monotype Sorts" charset="0"/>
              <a:buNone/>
            </a:pPr>
            <a:r>
              <a:rPr lang="en-US" sz="1600" i="1">
                <a:latin typeface="Tw Cen MT" charset="0"/>
                <a:ea typeface="MS PGothic" charset="0"/>
              </a:rPr>
              <a:t>   </a:t>
            </a:r>
            <a:r>
              <a:rPr lang="en-US" sz="1800" i="1">
                <a:latin typeface="Tw Cen MT" charset="0"/>
                <a:ea typeface="MS PGothic" charset="0"/>
              </a:rPr>
              <a:t> From James Reason, </a:t>
            </a:r>
            <a:r>
              <a:rPr lang="en-US" sz="1800">
                <a:latin typeface="Tw Cen MT" charset="0"/>
                <a:ea typeface="MS PGothic" charset="0"/>
              </a:rPr>
              <a:t>Managing the Risks of Organizational Accidents </a:t>
            </a:r>
            <a:r>
              <a:rPr lang="en-US" sz="1800" i="1">
                <a:latin typeface="Tw Cen MT" charset="0"/>
                <a:ea typeface="MS PGothic" charset="0"/>
              </a:rPr>
              <a:t>(Ashgate, 1997)</a:t>
            </a:r>
          </a:p>
        </p:txBody>
      </p:sp>
      <p:pic>
        <p:nvPicPr>
          <p:cNvPr id="37891" name="Picture 4" descr="C:\WINDOWS\TEMP\c.lotus.notes.data\File0002.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0013" y="1752600"/>
            <a:ext cx="9134475" cy="396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normAutofit fontScale="85000" lnSpcReduction="20000"/>
          </a:bodyPr>
          <a:lstStyle/>
          <a:p>
            <a:pPr>
              <a:defRPr/>
            </a:pPr>
            <a:fld id="{DAFE8343-FE5D-3E41-90AC-DC66E23F8210}" type="slidenum">
              <a:rPr lang="en-US" smtClean="0"/>
              <a:pPr>
                <a:defRPr/>
              </a:pPr>
              <a:t>41</a:t>
            </a:fld>
            <a:endParaRPr lang="en-US" dirty="0"/>
          </a:p>
        </p:txBody>
      </p:sp>
    </p:spTree>
  </p:cSld>
  <p:clrMapOvr>
    <a:masterClrMapping/>
  </p:clrMapOvr>
  <p:transition>
    <p:strips dir="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96081" y="152400"/>
            <a:ext cx="8540750" cy="1104900"/>
          </a:xfrm>
        </p:spPr>
        <p:txBody>
          <a:bodyPr>
            <a:noAutofit/>
          </a:bodyPr>
          <a:lstStyle/>
          <a:p>
            <a:pPr eaLnBrk="1" fontAlgn="auto" hangingPunct="1">
              <a:spcAft>
                <a:spcPts val="0"/>
              </a:spcAft>
              <a:defRPr/>
            </a:pPr>
            <a:r>
              <a:rPr lang="en-US" sz="3600" dirty="0">
                <a:ea typeface="+mj-ea"/>
                <a:cs typeface="+mj-cs"/>
              </a:rPr>
              <a:t>What affects nuclear security</a:t>
            </a:r>
            <a:br>
              <a:rPr lang="en-US" sz="3600" dirty="0">
                <a:ea typeface="+mj-ea"/>
                <a:cs typeface="+mj-cs"/>
              </a:rPr>
            </a:br>
            <a:r>
              <a:rPr lang="en-US" sz="3600" dirty="0">
                <a:ea typeface="+mj-ea"/>
                <a:cs typeface="+mj-cs"/>
              </a:rPr>
              <a:t>on the ground?</a:t>
            </a:r>
          </a:p>
        </p:txBody>
      </p:sp>
      <p:sp>
        <p:nvSpPr>
          <p:cNvPr id="48134" name="Slide Number Placeholder 2"/>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05C80C26-4087-F444-8127-72E25EC325D8}" type="slidenum">
              <a:rPr lang="en-US" sz="1200">
                <a:solidFill>
                  <a:srgbClr val="FFFFFF"/>
                </a:solidFill>
                <a:latin typeface="Tw Cen MT" charset="0"/>
              </a:rPr>
              <a:pPr>
                <a:lnSpc>
                  <a:spcPct val="80000"/>
                </a:lnSpc>
              </a:pPr>
              <a:t>42</a:t>
            </a:fld>
            <a:endParaRPr lang="en-US" sz="1200">
              <a:solidFill>
                <a:srgbClr val="FFFFFF"/>
              </a:solidFill>
              <a:latin typeface="Tw Cen MT" charset="0"/>
            </a:endParaRPr>
          </a:p>
        </p:txBody>
      </p:sp>
      <p:pic>
        <p:nvPicPr>
          <p:cNvPr id="3" name="Picture 2"/>
          <p:cNvPicPr>
            <a:picLocks noChangeAspect="1"/>
          </p:cNvPicPr>
          <p:nvPr/>
        </p:nvPicPr>
        <p:blipFill>
          <a:blip r:embed="rId4"/>
          <a:stretch>
            <a:fillRect/>
          </a:stretch>
        </p:blipFill>
        <p:spPr>
          <a:xfrm>
            <a:off x="2758281" y="2514600"/>
            <a:ext cx="1865919" cy="3186989"/>
          </a:xfrm>
          <a:prstGeom prst="rect">
            <a:avLst/>
          </a:prstGeom>
        </p:spPr>
      </p:pic>
      <p:pic>
        <p:nvPicPr>
          <p:cNvPr id="4" name="Picture 3"/>
          <p:cNvPicPr>
            <a:picLocks noChangeAspect="1"/>
          </p:cNvPicPr>
          <p:nvPr/>
        </p:nvPicPr>
        <p:blipFill>
          <a:blip r:embed="rId5"/>
          <a:stretch>
            <a:fillRect/>
          </a:stretch>
        </p:blipFill>
        <p:spPr>
          <a:xfrm>
            <a:off x="548481" y="2895600"/>
            <a:ext cx="2438400" cy="3048000"/>
          </a:xfrm>
          <a:prstGeom prst="rect">
            <a:avLst/>
          </a:prstGeom>
        </p:spPr>
      </p:pic>
      <p:sp>
        <p:nvSpPr>
          <p:cNvPr id="14" name="Rectangle 3"/>
          <p:cNvSpPr>
            <a:spLocks noGrp="1" noChangeArrowheads="1"/>
          </p:cNvSpPr>
          <p:nvPr>
            <p:ph type="body" sz="half" idx="1"/>
          </p:nvPr>
        </p:nvSpPr>
        <p:spPr>
          <a:xfrm>
            <a:off x="4815681" y="1600200"/>
            <a:ext cx="3886200" cy="4114800"/>
          </a:xfrm>
        </p:spPr>
        <p:txBody>
          <a:bodyPr>
            <a:normAutofit fontScale="92500" lnSpcReduction="10000"/>
          </a:bodyPr>
          <a:lstStyle/>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Rules &amp; procedures</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Resources</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Training</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Leadership</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Threat perceptions</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Vulnerability perceptions</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Knowledge of best practices</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Incentives</a:t>
            </a:r>
          </a:p>
          <a:p>
            <a:pPr eaLnBrk="1" fontAlgn="auto" hangingPunct="1">
              <a:lnSpc>
                <a:spcPct val="120000"/>
              </a:lnSpc>
              <a:spcBef>
                <a:spcPts val="0"/>
              </a:spcBef>
              <a:spcAft>
                <a:spcPts val="0"/>
              </a:spcAft>
              <a:buFont typeface="Wingdings" charset="2"/>
              <a:buChar char="q"/>
              <a:defRPr/>
            </a:pPr>
            <a:r>
              <a:rPr lang="en-US" sz="2600" dirty="0">
                <a:ea typeface="MS PGothic" pitchFamily="34" charset="-128"/>
                <a:cs typeface="MS PGothic" charset="0"/>
              </a:rPr>
              <a:t>Organizational and national culture</a:t>
            </a:r>
            <a:endParaRPr lang="en-US" i="1" dirty="0">
              <a:ea typeface="MS PGothic" pitchFamily="34" charset="-128"/>
              <a:cs typeface="MS PGothic" charset="0"/>
            </a:endParaRPr>
          </a:p>
        </p:txBody>
      </p:sp>
      <p:sp>
        <p:nvSpPr>
          <p:cNvPr id="8" name="TextBox 7"/>
          <p:cNvSpPr txBox="1"/>
          <p:nvPr/>
        </p:nvSpPr>
        <p:spPr>
          <a:xfrm>
            <a:off x="3444081" y="1676400"/>
            <a:ext cx="609600" cy="923330"/>
          </a:xfrm>
          <a:prstGeom prst="rect">
            <a:avLst/>
          </a:prstGeom>
          <a:noFill/>
        </p:spPr>
        <p:txBody>
          <a:bodyPr wrap="square" rtlCol="0">
            <a:spAutoFit/>
          </a:bodyPr>
          <a:lstStyle/>
          <a:p>
            <a:r>
              <a:rPr lang="en-US" sz="5400" dirty="0">
                <a:latin typeface="Tw Cen MT Condensed Extra Bold"/>
                <a:cs typeface="Tw Cen MT Condensed Extra Bold"/>
              </a:rPr>
              <a:t>?</a:t>
            </a:r>
          </a:p>
        </p:txBody>
      </p:sp>
      <p:sp>
        <p:nvSpPr>
          <p:cNvPr id="16" name="TextBox 3"/>
          <p:cNvSpPr txBox="1">
            <a:spLocks noChangeArrowheads="1"/>
          </p:cNvSpPr>
          <p:nvPr/>
        </p:nvSpPr>
        <p:spPr bwMode="auto">
          <a:xfrm>
            <a:off x="471488" y="5943600"/>
            <a:ext cx="8534400" cy="830997"/>
          </a:xfrm>
          <a:prstGeom prst="rect">
            <a:avLst/>
          </a:prstGeom>
          <a:noFill/>
          <a:ln w="9525">
            <a:noFill/>
            <a:miter lim="800000"/>
            <a:headEnd/>
            <a:tailEnd/>
          </a:ln>
        </p:spPr>
        <p:txBody>
          <a:bodyPr>
            <a:spAutoFit/>
          </a:bodyPr>
          <a:lstStyle/>
          <a:p>
            <a:pPr>
              <a:defRPr/>
            </a:pPr>
            <a:r>
              <a:rPr lang="en-US" i="1" dirty="0">
                <a:solidFill>
                  <a:schemeClr val="tx1"/>
                </a:solidFill>
                <a:latin typeface="+mn-lt"/>
                <a:ea typeface="MS PGothic" pitchFamily="34" charset="-128"/>
                <a:cs typeface="+mn-cs"/>
              </a:rPr>
              <a:t>International discussions and agreements affect these factors importantly, but indirectly</a:t>
            </a:r>
            <a:endParaRPr lang="en-US" dirty="0">
              <a:solidFill>
                <a:schemeClr val="tx1"/>
              </a:solidFill>
              <a:latin typeface="+mn-lt"/>
              <a:ea typeface="MS PGothic" pitchFamily="34" charset="-128"/>
              <a:cs typeface="+mn-cs"/>
            </a:endParaRPr>
          </a:p>
        </p:txBody>
      </p:sp>
    </p:spTree>
    <p:custDataLst>
      <p:tags r:id="rId1"/>
    </p:custDataLst>
    <p:extLst>
      <p:ext uri="{BB962C8B-B14F-4D97-AF65-F5344CB8AC3E}">
        <p14:creationId xmlns:p14="http://schemas.microsoft.com/office/powerpoint/2010/main" val="592279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624880" y="457200"/>
            <a:ext cx="8316185" cy="990600"/>
          </a:xfrm>
        </p:spPr>
        <p:txBody>
          <a:bodyPr/>
          <a:lstStyle/>
          <a:p>
            <a:pPr>
              <a:defRPr/>
            </a:pPr>
            <a:r>
              <a:rPr lang="en-US" sz="3600" dirty="0">
                <a:cs typeface="+mj-cs"/>
              </a:rPr>
              <a:t>Demonstrated outsider threats</a:t>
            </a:r>
          </a:p>
        </p:txBody>
      </p:sp>
      <p:sp>
        <p:nvSpPr>
          <p:cNvPr id="126979" name="Rectangle 3"/>
          <p:cNvSpPr>
            <a:spLocks noGrp="1" noChangeArrowheads="1"/>
          </p:cNvSpPr>
          <p:nvPr>
            <p:ph type="body" idx="1"/>
          </p:nvPr>
        </p:nvSpPr>
        <p:spPr/>
        <p:txBody>
          <a:bodyPr/>
          <a:lstStyle/>
          <a:p>
            <a:pPr>
              <a:lnSpc>
                <a:spcPct val="90000"/>
              </a:lnSpc>
              <a:spcAft>
                <a:spcPct val="30000"/>
              </a:spcAft>
              <a:defRPr/>
            </a:pPr>
            <a:r>
              <a:rPr lang="en-US" sz="2400" dirty="0">
                <a:cs typeface="+mn-cs"/>
              </a:rPr>
              <a:t>Large overt attack</a:t>
            </a:r>
          </a:p>
          <a:p>
            <a:pPr lvl="1">
              <a:lnSpc>
                <a:spcPct val="90000"/>
              </a:lnSpc>
              <a:spcBef>
                <a:spcPts val="0"/>
              </a:spcBef>
              <a:spcAft>
                <a:spcPts val="600"/>
              </a:spcAft>
              <a:defRPr/>
            </a:pPr>
            <a:r>
              <a:rPr lang="en-US" sz="2000" dirty="0"/>
              <a:t>e.g., Moscow theater, October 2002: ~ 40 heavily armed, well-trained, suicidal terrorists, striking without warning</a:t>
            </a:r>
          </a:p>
          <a:p>
            <a:pPr>
              <a:lnSpc>
                <a:spcPct val="90000"/>
              </a:lnSpc>
              <a:spcAft>
                <a:spcPct val="30000"/>
              </a:spcAft>
              <a:defRPr/>
            </a:pPr>
            <a:r>
              <a:rPr lang="en-US" sz="2400" dirty="0">
                <a:cs typeface="+mn-cs"/>
              </a:rPr>
              <a:t>Multiple coordinated teams</a:t>
            </a:r>
          </a:p>
          <a:p>
            <a:pPr lvl="1">
              <a:lnSpc>
                <a:spcPct val="90000"/>
              </a:lnSpc>
              <a:spcBef>
                <a:spcPts val="0"/>
              </a:spcBef>
              <a:spcAft>
                <a:spcPts val="600"/>
              </a:spcAft>
              <a:defRPr/>
            </a:pPr>
            <a:r>
              <a:rPr lang="en-US" sz="2000" dirty="0"/>
              <a:t>e.g., 9/11/01 -- 4 teams, 4-5 participants each, well-trained, suicidal, from group with access to heavy weapons and explosives, &gt;1 year intelligence collection and planning, striking without warning</a:t>
            </a:r>
          </a:p>
          <a:p>
            <a:pPr>
              <a:lnSpc>
                <a:spcPct val="90000"/>
              </a:lnSpc>
              <a:spcAft>
                <a:spcPct val="30000"/>
              </a:spcAft>
              <a:defRPr/>
            </a:pPr>
            <a:r>
              <a:rPr lang="en-US" sz="2400" dirty="0">
                <a:cs typeface="+mn-cs"/>
              </a:rPr>
              <a:t>Significant covert attack</a:t>
            </a:r>
          </a:p>
          <a:p>
            <a:pPr lvl="1">
              <a:lnSpc>
                <a:spcPct val="90000"/>
              </a:lnSpc>
              <a:spcBef>
                <a:spcPts val="0"/>
              </a:spcBef>
              <a:spcAft>
                <a:spcPts val="600"/>
              </a:spcAft>
              <a:defRPr/>
            </a:pPr>
            <a:r>
              <a:rPr lang="en-US" sz="2000" dirty="0"/>
              <a:t>e.g., Indian incident with thieves drilling through wall for sources</a:t>
            </a:r>
          </a:p>
          <a:p>
            <a:pPr>
              <a:lnSpc>
                <a:spcPct val="90000"/>
              </a:lnSpc>
              <a:spcAft>
                <a:spcPct val="30000"/>
              </a:spcAft>
              <a:defRPr/>
            </a:pPr>
            <a:r>
              <a:rPr lang="en-US" sz="2400" dirty="0">
                <a:cs typeface="+mn-cs"/>
              </a:rPr>
              <a:t>Use of unusual vehicles</a:t>
            </a:r>
          </a:p>
          <a:p>
            <a:pPr lvl="1">
              <a:lnSpc>
                <a:spcPct val="90000"/>
              </a:lnSpc>
              <a:spcBef>
                <a:spcPts val="0"/>
              </a:spcBef>
              <a:spcAft>
                <a:spcPts val="600"/>
              </a:spcAft>
              <a:defRPr/>
            </a:pPr>
            <a:r>
              <a:rPr lang="en-US" sz="2000" dirty="0"/>
              <a:t>e.g., helicopters used in many recent jail escapes</a:t>
            </a:r>
          </a:p>
          <a:p>
            <a:pPr lvl="1">
              <a:lnSpc>
                <a:spcPct val="90000"/>
              </a:lnSpc>
              <a:spcBef>
                <a:spcPts val="0"/>
              </a:spcBef>
              <a:spcAft>
                <a:spcPts val="600"/>
              </a:spcAft>
              <a:defRPr/>
            </a:pPr>
            <a:r>
              <a:rPr lang="en-US" sz="2000" dirty="0"/>
              <a:t>e.g., speedboat planned for use in $200M Millennium Dome theft</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43</a:t>
            </a:fld>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624880" y="457200"/>
            <a:ext cx="8316185" cy="990600"/>
          </a:xfrm>
        </p:spPr>
        <p:txBody>
          <a:bodyPr/>
          <a:lstStyle/>
          <a:p>
            <a:pPr>
              <a:defRPr/>
            </a:pPr>
            <a:r>
              <a:rPr lang="en-US" sz="3600" dirty="0">
                <a:cs typeface="+mj-cs"/>
              </a:rPr>
              <a:t>Demonstrated insider threats</a:t>
            </a:r>
          </a:p>
        </p:txBody>
      </p:sp>
      <p:sp>
        <p:nvSpPr>
          <p:cNvPr id="190467" name="Rectangle 3"/>
          <p:cNvSpPr>
            <a:spLocks noGrp="1" noChangeArrowheads="1"/>
          </p:cNvSpPr>
          <p:nvPr>
            <p:ph type="body" idx="1"/>
          </p:nvPr>
        </p:nvSpPr>
        <p:spPr/>
        <p:txBody>
          <a:bodyPr/>
          <a:lstStyle/>
          <a:p>
            <a:pPr>
              <a:lnSpc>
                <a:spcPct val="90000"/>
              </a:lnSpc>
              <a:spcAft>
                <a:spcPct val="30000"/>
              </a:spcAft>
              <a:defRPr/>
            </a:pPr>
            <a:r>
              <a:rPr lang="en-US" sz="2400" dirty="0">
                <a:cs typeface="+mn-cs"/>
              </a:rPr>
              <a:t>Multiple insiders working together</a:t>
            </a:r>
          </a:p>
          <a:p>
            <a:pPr>
              <a:lnSpc>
                <a:spcPct val="90000"/>
              </a:lnSpc>
              <a:spcAft>
                <a:spcPct val="30000"/>
              </a:spcAft>
              <a:defRPr/>
            </a:pPr>
            <a:r>
              <a:rPr lang="en-US" sz="2400" dirty="0">
                <a:cs typeface="+mn-cs"/>
              </a:rPr>
              <a:t>Often including guards</a:t>
            </a:r>
          </a:p>
          <a:p>
            <a:pPr lvl="1">
              <a:lnSpc>
                <a:spcPct val="90000"/>
              </a:lnSpc>
              <a:spcBef>
                <a:spcPts val="0"/>
              </a:spcBef>
              <a:spcAft>
                <a:spcPts val="600"/>
              </a:spcAft>
              <a:defRPr/>
            </a:pPr>
            <a:r>
              <a:rPr lang="en-US" sz="2000" dirty="0"/>
              <a:t>Most documented thefts of valuable items from guarded facilities involve insiders – guards among the most common insiders</a:t>
            </a:r>
          </a:p>
          <a:p>
            <a:pPr lvl="1">
              <a:lnSpc>
                <a:spcPct val="90000"/>
              </a:lnSpc>
              <a:spcBef>
                <a:spcPts val="0"/>
              </a:spcBef>
              <a:spcAft>
                <a:spcPts val="600"/>
              </a:spcAft>
              <a:defRPr/>
            </a:pPr>
            <a:r>
              <a:rPr lang="en-US" sz="2000" dirty="0"/>
              <a:t>Goloskokov: guards </a:t>
            </a:r>
            <a:r>
              <a:rPr lang="ja-JP" altLang="en-US" sz="2000" dirty="0">
                <a:latin typeface="Arial"/>
              </a:rPr>
              <a:t>“</a:t>
            </a:r>
            <a:r>
              <a:rPr lang="en-US" sz="2000" dirty="0"/>
              <a:t>the most dangerous internal adversaries</a:t>
            </a:r>
            <a:r>
              <a:rPr lang="ja-JP" altLang="en-US" sz="2000" dirty="0">
                <a:latin typeface="Arial"/>
              </a:rPr>
              <a:t>”</a:t>
            </a:r>
            <a:endParaRPr lang="en-US" sz="2000" dirty="0"/>
          </a:p>
          <a:p>
            <a:pPr>
              <a:lnSpc>
                <a:spcPct val="90000"/>
              </a:lnSpc>
              <a:spcBef>
                <a:spcPts val="0"/>
              </a:spcBef>
              <a:spcAft>
                <a:spcPts val="600"/>
              </a:spcAft>
              <a:defRPr/>
            </a:pPr>
            <a:r>
              <a:rPr lang="en-US" sz="2400" dirty="0">
                <a:cs typeface="+mn-cs"/>
              </a:rPr>
              <a:t>Motivations:</a:t>
            </a:r>
          </a:p>
          <a:p>
            <a:pPr lvl="1">
              <a:lnSpc>
                <a:spcPct val="90000"/>
              </a:lnSpc>
              <a:spcBef>
                <a:spcPts val="0"/>
              </a:spcBef>
              <a:spcAft>
                <a:spcPts val="600"/>
              </a:spcAft>
              <a:defRPr/>
            </a:pPr>
            <a:r>
              <a:rPr lang="en-US" sz="2000" dirty="0"/>
              <a:t>Desperation</a:t>
            </a:r>
          </a:p>
          <a:p>
            <a:pPr lvl="1">
              <a:lnSpc>
                <a:spcPct val="90000"/>
              </a:lnSpc>
              <a:spcBef>
                <a:spcPts val="0"/>
              </a:spcBef>
              <a:spcAft>
                <a:spcPts val="600"/>
              </a:spcAft>
              <a:defRPr/>
            </a:pPr>
            <a:r>
              <a:rPr lang="en-US" sz="2000" dirty="0"/>
              <a:t>Greed/bribery</a:t>
            </a:r>
          </a:p>
          <a:p>
            <a:pPr lvl="1">
              <a:lnSpc>
                <a:spcPct val="90000"/>
              </a:lnSpc>
              <a:spcBef>
                <a:spcPts val="0"/>
              </a:spcBef>
              <a:spcAft>
                <a:spcPts val="600"/>
              </a:spcAft>
              <a:defRPr/>
            </a:pPr>
            <a:r>
              <a:rPr lang="en-US" sz="2000" dirty="0"/>
              <a:t>Ideological persuasion</a:t>
            </a:r>
          </a:p>
          <a:p>
            <a:pPr lvl="1">
              <a:lnSpc>
                <a:spcPct val="90000"/>
              </a:lnSpc>
              <a:spcBef>
                <a:spcPts val="0"/>
              </a:spcBef>
              <a:spcAft>
                <a:spcPts val="600"/>
              </a:spcAft>
              <a:defRPr/>
            </a:pPr>
            <a:r>
              <a:rPr lang="en-US" sz="2000" dirty="0"/>
              <a:t>Blackmail</a:t>
            </a:r>
          </a:p>
          <a:p>
            <a:pPr>
              <a:lnSpc>
                <a:spcPct val="90000"/>
              </a:lnSpc>
              <a:spcBef>
                <a:spcPts val="0"/>
              </a:spcBef>
              <a:spcAft>
                <a:spcPts val="600"/>
              </a:spcAft>
              <a:buFont typeface="Monotype Sorts" charset="0"/>
              <a:buNone/>
              <a:defRPr/>
            </a:pPr>
            <a:r>
              <a:rPr lang="en-US" sz="2400" i="1" dirty="0">
                <a:cs typeface="+mn-cs"/>
              </a:rPr>
              <a:t>A trustworthy employee may not be trustworthy anymore if his family</a:t>
            </a:r>
            <a:r>
              <a:rPr lang="en-US" sz="2400" i="1" dirty="0">
                <a:latin typeface="Arial"/>
                <a:cs typeface="+mn-cs"/>
              </a:rPr>
              <a:t>’</a:t>
            </a:r>
            <a:r>
              <a:rPr lang="en-US" sz="2400" i="1" dirty="0">
                <a:latin typeface="+mj-lt"/>
                <a:cs typeface="+mn-cs"/>
              </a:rPr>
              <a:t>s</a:t>
            </a:r>
            <a:r>
              <a:rPr lang="en-US" sz="2400" i="1" dirty="0">
                <a:cs typeface="+mn-cs"/>
              </a:rPr>
              <a:t> lives are at risk</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44</a:t>
            </a:fld>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624880" y="533400"/>
            <a:ext cx="8316185" cy="990600"/>
          </a:xfrm>
        </p:spPr>
        <p:txBody>
          <a:bodyPr/>
          <a:lstStyle/>
          <a:p>
            <a:pPr>
              <a:defRPr/>
            </a:pPr>
            <a:r>
              <a:rPr lang="en-US" sz="3600" dirty="0">
                <a:cs typeface="+mj-cs"/>
              </a:rPr>
              <a:t>Some tactics of concern</a:t>
            </a:r>
          </a:p>
        </p:txBody>
      </p:sp>
      <p:sp>
        <p:nvSpPr>
          <p:cNvPr id="124931" name="Rectangle 3"/>
          <p:cNvSpPr>
            <a:spLocks noGrp="1" noChangeArrowheads="1"/>
          </p:cNvSpPr>
          <p:nvPr>
            <p:ph type="body" idx="1"/>
          </p:nvPr>
        </p:nvSpPr>
        <p:spPr/>
        <p:txBody>
          <a:bodyPr/>
          <a:lstStyle/>
          <a:p>
            <a:pPr>
              <a:lnSpc>
                <a:spcPct val="70000"/>
              </a:lnSpc>
              <a:spcBef>
                <a:spcPts val="0"/>
              </a:spcBef>
              <a:spcAft>
                <a:spcPts val="600"/>
              </a:spcAft>
              <a:defRPr/>
            </a:pPr>
            <a:r>
              <a:rPr lang="en-US" sz="2400" dirty="0">
                <a:cs typeface="+mn-cs"/>
              </a:rPr>
              <a:t>Deception</a:t>
            </a:r>
          </a:p>
          <a:p>
            <a:pPr lvl="1">
              <a:spcBef>
                <a:spcPts val="0"/>
              </a:spcBef>
              <a:spcAft>
                <a:spcPts val="600"/>
              </a:spcAft>
              <a:defRPr/>
            </a:pPr>
            <a:r>
              <a:rPr lang="en-US" sz="2000" dirty="0"/>
              <a:t>Example: Thieves dressed as police arrive at Gardner Museum, walk off with priceless Rembrandts</a:t>
            </a:r>
          </a:p>
          <a:p>
            <a:pPr lvl="1">
              <a:spcBef>
                <a:spcPts val="0"/>
              </a:spcBef>
              <a:spcAft>
                <a:spcPts val="600"/>
              </a:spcAft>
              <a:defRPr/>
            </a:pPr>
            <a:r>
              <a:rPr lang="en-US" sz="2000" dirty="0"/>
              <a:t>Example: Insider pulls alarm, </a:t>
            </a:r>
            <a:r>
              <a:rPr lang="ja-JP" altLang="en-US" sz="2000" dirty="0">
                <a:latin typeface="Arial"/>
              </a:rPr>
              <a:t>“</a:t>
            </a:r>
            <a:r>
              <a:rPr lang="en-US" sz="2000" dirty="0"/>
              <a:t>emergency, everybody out!</a:t>
            </a:r>
            <a:r>
              <a:rPr lang="ja-JP" altLang="en-US" sz="2000" dirty="0">
                <a:latin typeface="Arial"/>
              </a:rPr>
              <a:t>”</a:t>
            </a:r>
            <a:r>
              <a:rPr lang="en-US" sz="2000" dirty="0"/>
              <a:t> and carries material through emergency exit</a:t>
            </a:r>
          </a:p>
          <a:p>
            <a:pPr>
              <a:spcBef>
                <a:spcPts val="0"/>
              </a:spcBef>
              <a:spcAft>
                <a:spcPts val="600"/>
              </a:spcAft>
              <a:defRPr/>
            </a:pPr>
            <a:r>
              <a:rPr lang="en-US" sz="2400" dirty="0">
                <a:cs typeface="+mn-cs"/>
              </a:rPr>
              <a:t>Rapid barrier breaching or avoiding</a:t>
            </a:r>
          </a:p>
          <a:p>
            <a:pPr lvl="1">
              <a:spcBef>
                <a:spcPts val="0"/>
              </a:spcBef>
              <a:spcAft>
                <a:spcPts val="600"/>
              </a:spcAft>
              <a:defRPr/>
            </a:pPr>
            <a:r>
              <a:rPr lang="en-US" sz="2000" dirty="0"/>
              <a:t>Example: throw a carpet over the razor wire in seconds</a:t>
            </a:r>
          </a:p>
          <a:p>
            <a:pPr lvl="1">
              <a:spcBef>
                <a:spcPts val="0"/>
              </a:spcBef>
              <a:spcAft>
                <a:spcPts val="600"/>
              </a:spcAft>
              <a:defRPr/>
            </a:pPr>
            <a:r>
              <a:rPr lang="en-US" sz="2000" dirty="0"/>
              <a:t>Example: hand-carried explosives can blow through fences, vault doors, even (some) thick walls in seconds</a:t>
            </a:r>
          </a:p>
          <a:p>
            <a:pPr lvl="1">
              <a:spcBef>
                <a:spcPts val="0"/>
              </a:spcBef>
              <a:spcAft>
                <a:spcPts val="600"/>
              </a:spcAft>
              <a:defRPr/>
            </a:pPr>
            <a:r>
              <a:rPr lang="en-US" sz="2000" dirty="0"/>
              <a:t>Example: tunneling into facility, or flying over barriers in helicopter, hang-glider, etc.</a:t>
            </a:r>
          </a:p>
          <a:p>
            <a:pPr>
              <a:spcBef>
                <a:spcPts val="0"/>
              </a:spcBef>
              <a:spcAft>
                <a:spcPts val="600"/>
              </a:spcAft>
              <a:defRPr/>
            </a:pPr>
            <a:r>
              <a:rPr lang="en-US" sz="2400" dirty="0">
                <a:cs typeface="+mn-cs"/>
              </a:rPr>
              <a:t>Conspiracy: multiple insiders, insiders+outsiders</a:t>
            </a:r>
          </a:p>
          <a:p>
            <a:pPr lvl="1">
              <a:spcBef>
                <a:spcPts val="0"/>
              </a:spcBef>
              <a:spcAft>
                <a:spcPts val="600"/>
              </a:spcAft>
              <a:defRPr/>
            </a:pPr>
            <a:r>
              <a:rPr lang="en-US" sz="2000" dirty="0"/>
              <a:t>Hardest threats to defeat – insiders may include guards (41% of thefts from guarded facilities in one study), security experts</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45</a:t>
            </a:fld>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388938" y="457200"/>
            <a:ext cx="7927975" cy="1104900"/>
          </a:xfrm>
        </p:spPr>
        <p:txBody>
          <a:bodyPr>
            <a:noAutofit/>
          </a:bodyPr>
          <a:lstStyle/>
          <a:p>
            <a:pPr eaLnBrk="1" fontAlgn="auto" hangingPunct="1">
              <a:spcAft>
                <a:spcPts val="0"/>
              </a:spcAft>
              <a:defRPr/>
            </a:pPr>
            <a:r>
              <a:rPr lang="en-US" sz="3600" dirty="0">
                <a:cs typeface="+mj-cs"/>
              </a:rPr>
              <a:t>Antwerp Diamond Center heist, 2003</a:t>
            </a:r>
          </a:p>
        </p:txBody>
      </p:sp>
      <p:sp>
        <p:nvSpPr>
          <p:cNvPr id="25602" name="Text Box 5"/>
          <p:cNvSpPr txBox="1">
            <a:spLocks noChangeArrowheads="1"/>
          </p:cNvSpPr>
          <p:nvPr/>
        </p:nvSpPr>
        <p:spPr bwMode="auto">
          <a:xfrm>
            <a:off x="792163" y="5867400"/>
            <a:ext cx="5335587" cy="323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500" dirty="0">
                <a:latin typeface="Tw Cen MT Condensed Extra Bold"/>
                <a:ea typeface="MS PGothic" charset="0"/>
                <a:cs typeface="MS PGothic" charset="0"/>
              </a:rPr>
              <a:t>Source: </a:t>
            </a:r>
            <a:r>
              <a:rPr lang="en-US" sz="1500" i="1" dirty="0">
                <a:latin typeface="Tw Cen MT Condensed Extra Bold"/>
                <a:ea typeface="MS PGothic" charset="0"/>
                <a:cs typeface="MS PGothic" charset="0"/>
              </a:rPr>
              <a:t>Wired</a:t>
            </a:r>
            <a:endParaRPr lang="en-US" sz="1500" dirty="0">
              <a:latin typeface="Tw Cen MT Condensed Extra Bold"/>
              <a:cs typeface="Tw Cen MT Condensed Extra Bold"/>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42DACED3-5F61-7146-BF9C-18B165F2F92A}" type="slidenum">
              <a:rPr lang="en-US"/>
              <a:pPr>
                <a:defRPr/>
              </a:pPr>
              <a:t>46</a:t>
            </a:fld>
            <a:endParaRPr lang="en-US" dirty="0"/>
          </a:p>
        </p:txBody>
      </p:sp>
      <p:pic>
        <p:nvPicPr>
          <p:cNvPr id="25604" name="Picture 2" descr="Antwerp-Diamond-Center-Wired.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76288" y="1560513"/>
            <a:ext cx="5784850" cy="4168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388938" y="152400"/>
            <a:ext cx="7927975" cy="1104900"/>
          </a:xfrm>
        </p:spPr>
        <p:txBody>
          <a:bodyPr>
            <a:noAutofit/>
          </a:bodyPr>
          <a:lstStyle/>
          <a:p>
            <a:pPr eaLnBrk="1" fontAlgn="auto" hangingPunct="1">
              <a:spcAft>
                <a:spcPts val="0"/>
              </a:spcAft>
              <a:defRPr/>
            </a:pPr>
            <a:r>
              <a:rPr lang="en-US" sz="3600" dirty="0">
                <a:cs typeface="+mj-cs"/>
              </a:rPr>
              <a:t>Antwerp Diamond Center heist</a:t>
            </a:r>
            <a:br>
              <a:rPr lang="en-US" sz="3600" dirty="0">
                <a:cs typeface="+mj-cs"/>
              </a:rPr>
            </a:br>
            <a:r>
              <a:rPr lang="en-US" sz="3600" dirty="0">
                <a:cs typeface="+mj-cs"/>
              </a:rPr>
              <a:t>2003 (II)</a:t>
            </a:r>
          </a:p>
        </p:txBody>
      </p:sp>
      <p:sp>
        <p:nvSpPr>
          <p:cNvPr id="27650" name="Text Box 5"/>
          <p:cNvSpPr txBox="1">
            <a:spLocks noChangeArrowheads="1"/>
          </p:cNvSpPr>
          <p:nvPr/>
        </p:nvSpPr>
        <p:spPr bwMode="auto">
          <a:xfrm>
            <a:off x="792163" y="6248400"/>
            <a:ext cx="5335587" cy="323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500" dirty="0">
                <a:latin typeface="Tw Cen MT Condensed Extra Bold"/>
                <a:ea typeface="MS PGothic" charset="0"/>
                <a:cs typeface="MS PGothic" charset="0"/>
              </a:rPr>
              <a:t>Source: </a:t>
            </a:r>
            <a:r>
              <a:rPr lang="en-US" sz="1500" i="1" dirty="0">
                <a:latin typeface="Tw Cen MT Condensed Extra Bold"/>
                <a:ea typeface="MS PGothic" charset="0"/>
                <a:cs typeface="MS PGothic" charset="0"/>
              </a:rPr>
              <a:t>Wired</a:t>
            </a:r>
            <a:endParaRPr lang="en-US" sz="1500" dirty="0">
              <a:latin typeface="Tw Cen MT Condensed Extra Bold"/>
              <a:cs typeface="Tw Cen MT Condensed Extra Bold"/>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7DAA5778-40EA-A349-BA26-8C4C4FC17B51}" type="slidenum">
              <a:rPr lang="en-US"/>
              <a:pPr>
                <a:defRPr/>
              </a:pPr>
              <a:t>47</a:t>
            </a:fld>
            <a:endParaRPr lang="en-US" dirty="0"/>
          </a:p>
        </p:txBody>
      </p:sp>
      <p:pic>
        <p:nvPicPr>
          <p:cNvPr id="27652" name="Picture 3" descr="antwerp-security-diagram.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623888" y="1524000"/>
            <a:ext cx="5503862" cy="467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624880" y="457200"/>
            <a:ext cx="8316185" cy="990600"/>
          </a:xfrm>
        </p:spPr>
        <p:txBody>
          <a:bodyPr/>
          <a:lstStyle/>
          <a:p>
            <a:pPr>
              <a:defRPr/>
            </a:pPr>
            <a:r>
              <a:rPr lang="en-US" sz="3600" dirty="0">
                <a:cs typeface="+mj-cs"/>
              </a:rPr>
              <a:t>Importance of security culture</a:t>
            </a:r>
          </a:p>
        </p:txBody>
      </p:sp>
      <p:sp>
        <p:nvSpPr>
          <p:cNvPr id="169987" name="Rectangle 3"/>
          <p:cNvSpPr>
            <a:spLocks noGrp="1" noChangeArrowheads="1"/>
          </p:cNvSpPr>
          <p:nvPr>
            <p:ph type="body" idx="1"/>
          </p:nvPr>
        </p:nvSpPr>
        <p:spPr/>
        <p:txBody>
          <a:bodyPr/>
          <a:lstStyle/>
          <a:p>
            <a:pPr>
              <a:lnSpc>
                <a:spcPct val="90000"/>
              </a:lnSpc>
              <a:defRPr/>
            </a:pPr>
            <a:r>
              <a:rPr lang="en-US" sz="2400" dirty="0">
                <a:cs typeface="+mn-cs"/>
              </a:rPr>
              <a:t>If employees don’t believe that the threat is real, they won</a:t>
            </a:r>
            <a:r>
              <a:rPr lang="en-US" dirty="0">
                <a:latin typeface="Arial"/>
                <a:cs typeface="+mn-cs"/>
              </a:rPr>
              <a:t>’t</a:t>
            </a:r>
            <a:r>
              <a:rPr lang="en-US" sz="2400" dirty="0">
                <a:cs typeface="+mn-cs"/>
              </a:rPr>
              <a:t> devote much effort to security measures</a:t>
            </a:r>
          </a:p>
          <a:p>
            <a:pPr>
              <a:lnSpc>
                <a:spcPct val="90000"/>
              </a:lnSpc>
              <a:defRPr/>
            </a:pPr>
            <a:r>
              <a:rPr lang="en-US" sz="2400" dirty="0">
                <a:cs typeface="+mn-cs"/>
              </a:rPr>
              <a:t>If employees don</a:t>
            </a:r>
            <a:r>
              <a:rPr lang="en-US" dirty="0">
                <a:latin typeface="Arial"/>
                <a:cs typeface="+mn-cs"/>
              </a:rPr>
              <a:t>’t</a:t>
            </a:r>
            <a:r>
              <a:rPr lang="en-US" sz="2400" dirty="0">
                <a:cs typeface="+mn-cs"/>
              </a:rPr>
              <a:t> believe the security rules are sensible and effective approaches to addressing the threat, they won’t follow them</a:t>
            </a:r>
          </a:p>
          <a:p>
            <a:pPr>
              <a:lnSpc>
                <a:spcPct val="90000"/>
              </a:lnSpc>
              <a:defRPr/>
            </a:pPr>
            <a:r>
              <a:rPr lang="en-US" sz="2400" dirty="0">
                <a:cs typeface="+mn-cs"/>
              </a:rPr>
              <a:t>If guards turn off alarms because they are annoyed by the false alarm rate, employees prop open security doors for convenience, and guards patrol without ammunition to avoid accidental firing, even excellent hardware will not provide good security</a:t>
            </a:r>
          </a:p>
          <a:p>
            <a:pPr>
              <a:lnSpc>
                <a:spcPct val="90000"/>
              </a:lnSpc>
              <a:defRPr/>
            </a:pPr>
            <a:r>
              <a:rPr lang="ja-JP" altLang="en-US" sz="2400" dirty="0">
                <a:latin typeface="Arial"/>
                <a:cs typeface="+mn-cs"/>
              </a:rPr>
              <a:t>“</a:t>
            </a:r>
            <a:r>
              <a:rPr lang="en-US" sz="2400" dirty="0">
                <a:cs typeface="+mn-cs"/>
              </a:rPr>
              <a:t>Good security is 20% hardware and 80% culture.</a:t>
            </a:r>
            <a:r>
              <a:rPr lang="ja-JP" altLang="en-US" sz="2400" dirty="0">
                <a:latin typeface="Arial"/>
                <a:cs typeface="+mn-cs"/>
              </a:rPr>
              <a:t>”</a:t>
            </a:r>
            <a:endParaRPr lang="en-US" sz="2400" dirty="0">
              <a:cs typeface="+mn-cs"/>
            </a:endParaRPr>
          </a:p>
          <a:p>
            <a:pPr>
              <a:lnSpc>
                <a:spcPct val="90000"/>
              </a:lnSpc>
              <a:defRPr/>
            </a:pPr>
            <a:r>
              <a:rPr lang="en-US" sz="2400" dirty="0">
                <a:cs typeface="+mn-cs"/>
              </a:rPr>
              <a:t>Strong security culture is hard to achieve (example: recent Y-12 intrusion)</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48</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152400"/>
            <a:ext cx="8316912" cy="990600"/>
          </a:xfrm>
        </p:spPr>
        <p:txBody>
          <a:bodyPr>
            <a:normAutofit fontScale="90000"/>
          </a:bodyPr>
          <a:lstStyle/>
          <a:p>
            <a:pPr eaLnBrk="1" fontAlgn="auto" hangingPunct="1">
              <a:spcAft>
                <a:spcPts val="0"/>
              </a:spcAft>
              <a:defRPr/>
            </a:pPr>
            <a:r>
              <a:rPr lang="en-US" dirty="0">
                <a:ea typeface="+mj-ea"/>
                <a:cs typeface="+mj-cs"/>
              </a:rPr>
              <a:t>Need: a comprehensive program to reduce the risk of nuclear and radiological terrorism</a:t>
            </a:r>
          </a:p>
        </p:txBody>
      </p:sp>
      <p:sp>
        <p:nvSpPr>
          <p:cNvPr id="154626" name="Rectangle 3"/>
          <p:cNvSpPr>
            <a:spLocks noGrp="1" noChangeArrowheads="1"/>
          </p:cNvSpPr>
          <p:nvPr>
            <p:ph sz="quarter" idx="1"/>
          </p:nvPr>
        </p:nvSpPr>
        <p:spPr>
          <a:xfrm>
            <a:off x="664369" y="1752600"/>
            <a:ext cx="7885112" cy="4114800"/>
          </a:xfrm>
        </p:spPr>
        <p:txBody>
          <a:bodyPr/>
          <a:lstStyle/>
          <a:p>
            <a:pPr eaLnBrk="1" hangingPunct="1">
              <a:lnSpc>
                <a:spcPct val="70000"/>
              </a:lnSpc>
            </a:pPr>
            <a:r>
              <a:rPr lang="en-US" dirty="0">
                <a:latin typeface="Tw Cen MT" charset="0"/>
              </a:rPr>
              <a:t>A comprehensive, action-oriented plan</a:t>
            </a:r>
          </a:p>
          <a:p>
            <a:pPr lvl="1">
              <a:lnSpc>
                <a:spcPct val="70000"/>
              </a:lnSpc>
            </a:pPr>
            <a:r>
              <a:rPr lang="en-US" dirty="0">
                <a:latin typeface="Tw Cen MT" charset="0"/>
              </a:rPr>
              <a:t>Going after the material – secure, minimize</a:t>
            </a:r>
          </a:p>
          <a:p>
            <a:pPr lvl="1">
              <a:lnSpc>
                <a:spcPct val="70000"/>
              </a:lnSpc>
            </a:pPr>
            <a:r>
              <a:rPr lang="en-US" dirty="0">
                <a:latin typeface="Tw Cen MT" charset="0"/>
              </a:rPr>
              <a:t>Going after the smugglers – find, interdict, impede</a:t>
            </a:r>
          </a:p>
          <a:p>
            <a:pPr lvl="1">
              <a:lnSpc>
                <a:spcPct val="70000"/>
              </a:lnSpc>
            </a:pPr>
            <a:r>
              <a:rPr lang="en-US" dirty="0">
                <a:latin typeface="Tw Cen MT" charset="0"/>
              </a:rPr>
              <a:t>Going after terrorist groups with nuclear potential</a:t>
            </a:r>
          </a:p>
          <a:p>
            <a:pPr eaLnBrk="1" hangingPunct="1">
              <a:lnSpc>
                <a:spcPct val="70000"/>
              </a:lnSpc>
            </a:pPr>
            <a:r>
              <a:rPr lang="en-US" dirty="0">
                <a:latin typeface="Tw Cen MT" charset="0"/>
              </a:rPr>
              <a:t>Resources, authorities to implement the plan</a:t>
            </a:r>
          </a:p>
          <a:p>
            <a:pPr eaLnBrk="1" hangingPunct="1">
              <a:lnSpc>
                <a:spcPct val="70000"/>
              </a:lnSpc>
            </a:pPr>
            <a:r>
              <a:rPr lang="en-US" altLang="ja-JP" dirty="0">
                <a:latin typeface="Tw Cen MT" charset="0"/>
              </a:rPr>
              <a:t>Someone in charge – with the right support, authorities</a:t>
            </a:r>
          </a:p>
          <a:p>
            <a:pPr eaLnBrk="1" hangingPunct="1">
              <a:lnSpc>
                <a:spcPct val="70000"/>
              </a:lnSpc>
            </a:pPr>
            <a:r>
              <a:rPr lang="en-US" dirty="0">
                <a:latin typeface="Tw Cen MT" charset="0"/>
              </a:rPr>
              <a:t>Indicators to judge progress</a:t>
            </a:r>
          </a:p>
          <a:p>
            <a:pPr eaLnBrk="1" hangingPunct="1">
              <a:lnSpc>
                <a:spcPct val="70000"/>
              </a:lnSpc>
            </a:pPr>
            <a:r>
              <a:rPr lang="en-US" dirty="0">
                <a:latin typeface="Tw Cen MT" charset="0"/>
              </a:rPr>
              <a:t>Process for learning, adapting, to optimize effectiveness</a:t>
            </a:r>
          </a:p>
          <a:p>
            <a:pPr eaLnBrk="1" hangingPunct="1">
              <a:lnSpc>
                <a:spcPct val="70000"/>
              </a:lnSpc>
            </a:pPr>
            <a:endParaRPr lang="en-US" sz="1900" dirty="0">
              <a:latin typeface="Tw Cen MT" charset="0"/>
            </a:endParaRPr>
          </a:p>
          <a:p>
            <a:pPr marL="0" indent="0" eaLnBrk="1" hangingPunct="1">
              <a:lnSpc>
                <a:spcPct val="70000"/>
              </a:lnSpc>
              <a:buNone/>
            </a:pPr>
            <a:r>
              <a:rPr lang="en-US" dirty="0">
                <a:latin typeface="Tw Cen MT" charset="0"/>
              </a:rPr>
              <a:t>Today:</a:t>
            </a:r>
          </a:p>
          <a:p>
            <a:pPr>
              <a:lnSpc>
                <a:spcPct val="70000"/>
              </a:lnSpc>
            </a:pPr>
            <a:r>
              <a:rPr lang="en-US" dirty="0">
                <a:latin typeface="Tw Cen MT" charset="0"/>
              </a:rPr>
              <a:t>Nuclear security efforts losing momentum after summits</a:t>
            </a:r>
          </a:p>
          <a:p>
            <a:pPr>
              <a:lnSpc>
                <a:spcPct val="70000"/>
              </a:lnSpc>
            </a:pPr>
            <a:r>
              <a:rPr lang="en-US" dirty="0">
                <a:latin typeface="Tw Cen MT" charset="0"/>
              </a:rPr>
              <a:t>Intelligence effort focused on nuclear, biological, chemical terrorism small, largely reactive rather than proactive</a:t>
            </a:r>
          </a:p>
          <a:p>
            <a:pPr>
              <a:lnSpc>
                <a:spcPct val="70000"/>
              </a:lnSpc>
            </a:pPr>
            <a:r>
              <a:rPr lang="en-US" dirty="0">
                <a:latin typeface="Tw Cen MT" charset="0"/>
              </a:rPr>
              <a:t>Only pieces of comprehensive program in place</a:t>
            </a:r>
          </a:p>
          <a:p>
            <a:pPr>
              <a:lnSpc>
                <a:spcPct val="70000"/>
              </a:lnSpc>
            </a:pPr>
            <a:r>
              <a:rPr lang="en-US" dirty="0">
                <a:latin typeface="Tw Cen MT" charset="0"/>
              </a:rPr>
              <a:t>No clear progress indicators, means to learn and adapt</a:t>
            </a: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4</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15009549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Security measures that minimize reliance on culture</a:t>
            </a:r>
          </a:p>
        </p:txBody>
      </p:sp>
      <p:sp>
        <p:nvSpPr>
          <p:cNvPr id="36868" name="Text Box 5"/>
          <p:cNvSpPr txBox="1">
            <a:spLocks noChangeArrowheads="1"/>
          </p:cNvSpPr>
          <p:nvPr/>
        </p:nvSpPr>
        <p:spPr bwMode="auto">
          <a:xfrm>
            <a:off x="700088" y="5638800"/>
            <a:ext cx="2971800" cy="338138"/>
          </a:xfrm>
          <a:prstGeom prst="rect">
            <a:avLst/>
          </a:prstGeom>
          <a:noFill/>
          <a:ln w="12699">
            <a:noFill/>
            <a:miter lim="800000"/>
            <a:headEnd type="none" w="sm" len="sm"/>
            <a:tailEnd type="none" w="sm" len="sm"/>
          </a:ln>
        </p:spPr>
        <p:txBody>
          <a:bodyPr>
            <a:spAutoFit/>
          </a:bodyPr>
          <a:lstStyle/>
          <a:p>
            <a:pPr>
              <a:spcBef>
                <a:spcPct val="50000"/>
              </a:spcBef>
              <a:defRPr/>
            </a:pPr>
            <a:r>
              <a:rPr lang="en-US" sz="1600" dirty="0">
                <a:solidFill>
                  <a:schemeClr val="tx1"/>
                </a:solidFill>
                <a:latin typeface="+mn-lt"/>
                <a:ea typeface="MS PGothic" pitchFamily="34" charset="-128"/>
                <a:cs typeface="+mn-cs"/>
              </a:rPr>
              <a:t>Source: Department of Energy</a:t>
            </a:r>
          </a:p>
        </p:txBody>
      </p:sp>
      <p:sp>
        <p:nvSpPr>
          <p:cNvPr id="63491"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lnSpc>
                <a:spcPct val="80000"/>
              </a:lnSpc>
            </a:pPr>
            <a:fld id="{BFD0B52E-0A20-7944-8487-2DEAA5EE3349}" type="slidenum">
              <a:rPr lang="en-US" sz="1200">
                <a:solidFill>
                  <a:srgbClr val="FFFFFF"/>
                </a:solidFill>
                <a:latin typeface="Tw Cen MT" charset="0"/>
                <a:ea typeface="ＭＳ Ｐゴシック" charset="0"/>
                <a:cs typeface="ＭＳ Ｐゴシック" charset="0"/>
              </a:rPr>
              <a:pPr>
                <a:lnSpc>
                  <a:spcPct val="80000"/>
                </a:lnSpc>
              </a:pPr>
              <a:t>49</a:t>
            </a:fld>
            <a:endParaRPr lang="en-US" sz="1200">
              <a:solidFill>
                <a:srgbClr val="FFFFFF"/>
              </a:solidFill>
              <a:latin typeface="Tw Cen MT" charset="0"/>
              <a:ea typeface="ＭＳ Ｐゴシック" charset="0"/>
              <a:cs typeface="ＭＳ Ｐゴシック" charset="0"/>
            </a:endParaRPr>
          </a:p>
        </p:txBody>
      </p:sp>
      <p:pic>
        <p:nvPicPr>
          <p:cNvPr id="63492" name="Picture 1"/>
          <p:cNvPicPr>
            <a:picLocks noChangeAspect="1"/>
          </p:cNvPicPr>
          <p:nvPr/>
        </p:nvPicPr>
        <p:blipFill>
          <a:blip r:embed="rId4" cstate="print">
            <a:extLst>
              <a:ext uri="{28A0092B-C50C-407E-A947-70E740481C1C}">
                <a14:useLocalDpi xmlns:a14="http://schemas.microsoft.com/office/drawing/2010/main"/>
              </a:ext>
            </a:extLst>
          </a:blip>
          <a:srcRect l="-3"/>
          <a:stretch>
            <a:fillRect/>
          </a:stretch>
        </p:blipFill>
        <p:spPr bwMode="auto">
          <a:xfrm>
            <a:off x="547688" y="1752600"/>
            <a:ext cx="4298950" cy="2349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3493" name="Picture 12" descr="mayakblocks"/>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43488" y="3251200"/>
            <a:ext cx="3886200" cy="2716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88938" y="419100"/>
            <a:ext cx="7927975" cy="1104900"/>
          </a:xfrm>
        </p:spPr>
        <p:txBody>
          <a:bodyPr>
            <a:noAutofit/>
          </a:bodyPr>
          <a:lstStyle/>
          <a:p>
            <a:pPr eaLnBrk="1" fontAlgn="auto" hangingPunct="1">
              <a:spcAft>
                <a:spcPts val="0"/>
              </a:spcAft>
              <a:defRPr/>
            </a:pPr>
            <a:r>
              <a:rPr lang="en-US" sz="3600" dirty="0">
                <a:ea typeface="+mj-ea"/>
                <a:cs typeface="+mj-cs"/>
              </a:rPr>
              <a:t>Does equipment influence culture?</a:t>
            </a:r>
          </a:p>
        </p:txBody>
      </p:sp>
      <p:sp>
        <p:nvSpPr>
          <p:cNvPr id="36868" name="Text Box 5"/>
          <p:cNvSpPr txBox="1">
            <a:spLocks noChangeArrowheads="1"/>
          </p:cNvSpPr>
          <p:nvPr/>
        </p:nvSpPr>
        <p:spPr bwMode="auto">
          <a:xfrm>
            <a:off x="700088" y="5638800"/>
            <a:ext cx="2971800" cy="338138"/>
          </a:xfrm>
          <a:prstGeom prst="rect">
            <a:avLst/>
          </a:prstGeom>
          <a:noFill/>
          <a:ln w="12699">
            <a:noFill/>
            <a:miter lim="800000"/>
            <a:headEnd type="none" w="sm" len="sm"/>
            <a:tailEnd type="none" w="sm" len="sm"/>
          </a:ln>
        </p:spPr>
        <p:txBody>
          <a:bodyPr>
            <a:spAutoFit/>
          </a:bodyPr>
          <a:lstStyle/>
          <a:p>
            <a:pPr>
              <a:spcBef>
                <a:spcPct val="50000"/>
              </a:spcBef>
              <a:defRPr/>
            </a:pPr>
            <a:r>
              <a:rPr lang="en-US" sz="1600" dirty="0">
                <a:solidFill>
                  <a:schemeClr val="tx1"/>
                </a:solidFill>
                <a:latin typeface="+mn-lt"/>
                <a:ea typeface="MS PGothic" pitchFamily="34" charset="-128"/>
                <a:cs typeface="+mn-cs"/>
              </a:rPr>
              <a:t>Source: Department of Energy</a:t>
            </a:r>
          </a:p>
        </p:txBody>
      </p:sp>
      <p:sp>
        <p:nvSpPr>
          <p:cNvPr id="65539"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pPr>
              <a:lnSpc>
                <a:spcPct val="80000"/>
              </a:lnSpc>
            </a:pPr>
            <a:fld id="{ABA70F65-E27F-A94C-84FD-6ED8FEBD1CA9}" type="slidenum">
              <a:rPr lang="en-US" sz="1200">
                <a:solidFill>
                  <a:srgbClr val="FFFFFF"/>
                </a:solidFill>
                <a:latin typeface="Tw Cen MT" charset="0"/>
                <a:ea typeface="ＭＳ Ｐゴシック" charset="0"/>
                <a:cs typeface="ＭＳ Ｐゴシック" charset="0"/>
              </a:rPr>
              <a:pPr>
                <a:lnSpc>
                  <a:spcPct val="80000"/>
                </a:lnSpc>
              </a:pPr>
              <a:t>50</a:t>
            </a:fld>
            <a:endParaRPr lang="en-US" sz="1200">
              <a:solidFill>
                <a:srgbClr val="FFFFFF"/>
              </a:solidFill>
              <a:latin typeface="Tw Cen MT" charset="0"/>
              <a:ea typeface="ＭＳ Ｐゴシック" charset="0"/>
              <a:cs typeface="ＭＳ Ｐゴシック" charset="0"/>
            </a:endParaRPr>
          </a:p>
        </p:txBody>
      </p:sp>
      <p:pic>
        <p:nvPicPr>
          <p:cNvPr id="65540" name="Picture 8" descr="turnstil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729288" y="1905000"/>
            <a:ext cx="3057525" cy="3657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5541" name="Picture 4" descr="Kurachov overgrown"/>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00088" y="1916113"/>
            <a:ext cx="4587875" cy="3646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a:xfrm>
            <a:off x="625475" y="228600"/>
            <a:ext cx="8315325" cy="990600"/>
          </a:xfrm>
        </p:spPr>
        <p:txBody>
          <a:bodyPr/>
          <a:lstStyle/>
          <a:p>
            <a:r>
              <a:rPr lang="en-US" sz="3600">
                <a:latin typeface="Tw Cen MT Condensed Extra Bold" charset="0"/>
                <a:ea typeface="ＭＳ Ｐゴシック" charset="0"/>
                <a:cs typeface="ＭＳ Ｐゴシック" charset="0"/>
              </a:rPr>
              <a:t>How can national authorities influence facility-level security culture?</a:t>
            </a:r>
          </a:p>
        </p:txBody>
      </p:sp>
      <p:sp>
        <p:nvSpPr>
          <p:cNvPr id="67586" name="Rectangle 3"/>
          <p:cNvSpPr>
            <a:spLocks noGrp="1" noChangeArrowheads="1"/>
          </p:cNvSpPr>
          <p:nvPr>
            <p:ph type="body" idx="1"/>
          </p:nvPr>
        </p:nvSpPr>
        <p:spPr>
          <a:xfrm>
            <a:off x="1006475" y="1676400"/>
            <a:ext cx="7883525" cy="4114800"/>
          </a:xfrm>
        </p:spPr>
        <p:txBody>
          <a:bodyPr/>
          <a:lstStyle/>
          <a:p>
            <a:pPr>
              <a:lnSpc>
                <a:spcPct val="90000"/>
              </a:lnSpc>
            </a:pPr>
            <a:r>
              <a:rPr lang="en-US" sz="2200">
                <a:latin typeface="Tw Cen MT" charset="0"/>
                <a:ea typeface="MS PGothic" charset="0"/>
              </a:rPr>
              <a:t>Very difficult to regulate the quality of security culture (or safety culture) – easier to regulate either:</a:t>
            </a:r>
          </a:p>
          <a:p>
            <a:pPr lvl="1">
              <a:lnSpc>
                <a:spcPct val="90000"/>
              </a:lnSpc>
            </a:pPr>
            <a:r>
              <a:rPr lang="en-US" sz="1800">
                <a:latin typeface="Tw Cen MT" charset="0"/>
                <a:ea typeface="MS PGothic" charset="0"/>
              </a:rPr>
              <a:t>Objectively-measured performance</a:t>
            </a:r>
          </a:p>
          <a:p>
            <a:pPr lvl="1">
              <a:lnSpc>
                <a:spcPct val="90000"/>
              </a:lnSpc>
            </a:pPr>
            <a:r>
              <a:rPr lang="en-US" sz="1800">
                <a:latin typeface="Tw Cen MT" charset="0"/>
                <a:ea typeface="MS PGothic" charset="0"/>
              </a:rPr>
              <a:t>Compliance with rules</a:t>
            </a:r>
          </a:p>
          <a:p>
            <a:pPr>
              <a:lnSpc>
                <a:spcPct val="90000"/>
              </a:lnSpc>
            </a:pPr>
            <a:r>
              <a:rPr lang="en-US" sz="2200">
                <a:latin typeface="Tw Cen MT" charset="0"/>
                <a:ea typeface="MS PGothic" charset="0"/>
              </a:rPr>
              <a:t>National authorities </a:t>
            </a:r>
            <a:r>
              <a:rPr lang="en-US" sz="2200" u="sng">
                <a:latin typeface="Tw Cen MT" charset="0"/>
                <a:ea typeface="MS PGothic" charset="0"/>
              </a:rPr>
              <a:t>could</a:t>
            </a:r>
            <a:r>
              <a:rPr lang="en-US" sz="2200">
                <a:latin typeface="Tw Cen MT" charset="0"/>
                <a:ea typeface="MS PGothic" charset="0"/>
              </a:rPr>
              <a:t> require (or encourage, and pay for) operating organizations to take particular steps</a:t>
            </a:r>
          </a:p>
          <a:p>
            <a:pPr lvl="1">
              <a:lnSpc>
                <a:spcPct val="90000"/>
              </a:lnSpc>
            </a:pPr>
            <a:r>
              <a:rPr lang="en-US" sz="1800">
                <a:latin typeface="Tw Cen MT" charset="0"/>
                <a:ea typeface="MS PGothic" charset="0"/>
              </a:rPr>
              <a:t>Regular security culture assessments</a:t>
            </a:r>
          </a:p>
          <a:p>
            <a:pPr lvl="1">
              <a:lnSpc>
                <a:spcPct val="90000"/>
              </a:lnSpc>
            </a:pPr>
            <a:r>
              <a:rPr lang="en-US" sz="1800">
                <a:latin typeface="Tw Cen MT" charset="0"/>
                <a:ea typeface="MS PGothic" charset="0"/>
              </a:rPr>
              <a:t>Programs to address identified weaknesses</a:t>
            </a:r>
          </a:p>
          <a:p>
            <a:pPr lvl="1">
              <a:lnSpc>
                <a:spcPct val="90000"/>
              </a:lnSpc>
            </a:pPr>
            <a:r>
              <a:rPr lang="en-US" sz="1800">
                <a:latin typeface="Tw Cen MT" charset="0"/>
                <a:ea typeface="MS PGothic" charset="0"/>
              </a:rPr>
              <a:t>Could then review quality of each organizations’ culture programs, suggest implementation of good practices from other organizations</a:t>
            </a:r>
          </a:p>
          <a:p>
            <a:pPr>
              <a:lnSpc>
                <a:spcPct val="90000"/>
              </a:lnSpc>
            </a:pPr>
            <a:r>
              <a:rPr lang="en-US">
                <a:latin typeface="Tw Cen MT" charset="0"/>
                <a:ea typeface="MS PGothic" charset="0"/>
              </a:rPr>
              <a:t>Other?</a:t>
            </a:r>
          </a:p>
        </p:txBody>
      </p:sp>
      <p:sp>
        <p:nvSpPr>
          <p:cNvPr id="2" name="Slide Number Placeholder 1"/>
          <p:cNvSpPr>
            <a:spLocks noGrp="1"/>
          </p:cNvSpPr>
          <p:nvPr>
            <p:ph type="sldNum" sz="quarter" idx="12"/>
          </p:nvPr>
        </p:nvSpPr>
        <p:spPr/>
        <p:txBody>
          <a:bodyPr>
            <a:normAutofit fontScale="85000" lnSpcReduction="20000"/>
          </a:bodyPr>
          <a:lstStyle/>
          <a:p>
            <a:pPr>
              <a:defRPr/>
            </a:pPr>
            <a:fld id="{735FBCD4-1DC8-7E4B-A2B7-A772C97A1E2D}" type="slidenum">
              <a:rPr lang="en-US" smtClean="0"/>
              <a:pPr>
                <a:defRPr/>
              </a:pPr>
              <a:t>51</a:t>
            </a:fld>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624880" y="457200"/>
            <a:ext cx="8316185" cy="990600"/>
          </a:xfrm>
        </p:spPr>
        <p:txBody>
          <a:bodyPr/>
          <a:lstStyle/>
          <a:p>
            <a:pPr>
              <a:defRPr/>
            </a:pPr>
            <a:r>
              <a:rPr lang="en-US" sz="4000" dirty="0">
                <a:cs typeface="+mj-cs"/>
              </a:rPr>
              <a:t>Protecting against the insider threat</a:t>
            </a:r>
          </a:p>
        </p:txBody>
      </p:sp>
      <p:sp>
        <p:nvSpPr>
          <p:cNvPr id="106499" name="Rectangle 3"/>
          <p:cNvSpPr>
            <a:spLocks noGrp="1" noChangeArrowheads="1"/>
          </p:cNvSpPr>
          <p:nvPr>
            <p:ph type="body" idx="1"/>
          </p:nvPr>
        </p:nvSpPr>
        <p:spPr/>
        <p:txBody>
          <a:bodyPr/>
          <a:lstStyle/>
          <a:p>
            <a:pPr>
              <a:lnSpc>
                <a:spcPct val="90000"/>
              </a:lnSpc>
              <a:defRPr/>
            </a:pPr>
            <a:r>
              <a:rPr lang="en-US" dirty="0">
                <a:cs typeface="+mn-cs"/>
              </a:rPr>
              <a:t>Insider threats are the most important and challenging</a:t>
            </a:r>
          </a:p>
          <a:p>
            <a:pPr lvl="1">
              <a:lnSpc>
                <a:spcPct val="90000"/>
              </a:lnSpc>
              <a:defRPr/>
            </a:pPr>
            <a:r>
              <a:rPr lang="en-US" sz="2000" dirty="0"/>
              <a:t>All </a:t>
            </a:r>
            <a:r>
              <a:rPr lang="en-US" dirty="0"/>
              <a:t>nuclear material thefts where the circumstances are known perpetrated by insiders or with the help of insiders</a:t>
            </a:r>
            <a:endParaRPr lang="en-US" sz="2000" dirty="0">
              <a:cs typeface="+mn-cs"/>
            </a:endParaRPr>
          </a:p>
          <a:p>
            <a:pPr>
              <a:lnSpc>
                <a:spcPct val="90000"/>
              </a:lnSpc>
              <a:defRPr/>
            </a:pPr>
            <a:r>
              <a:rPr lang="en-US" sz="2400" dirty="0">
                <a:cs typeface="+mn-cs"/>
              </a:rPr>
              <a:t>Insider controls must combine several elements</a:t>
            </a:r>
          </a:p>
          <a:p>
            <a:pPr lvl="1">
              <a:lnSpc>
                <a:spcPct val="90000"/>
              </a:lnSpc>
              <a:defRPr/>
            </a:pPr>
            <a:r>
              <a:rPr lang="en-US" sz="2000" dirty="0"/>
              <a:t>Control the insiders (personnel reliability programs, access control, searches/detectors on entry and exit…)</a:t>
            </a:r>
          </a:p>
          <a:p>
            <a:pPr lvl="1">
              <a:lnSpc>
                <a:spcPct val="90000"/>
              </a:lnSpc>
              <a:defRPr/>
            </a:pPr>
            <a:r>
              <a:rPr lang="en-US" dirty="0">
                <a:cs typeface="+mn-cs"/>
              </a:rPr>
              <a:t>Control the material (tags, seals, cameras, alarms, accurate near-real-time accounting)</a:t>
            </a:r>
          </a:p>
          <a:p>
            <a:pPr lvl="1">
              <a:lnSpc>
                <a:spcPct val="90000"/>
              </a:lnSpc>
              <a:defRPr/>
            </a:pPr>
            <a:r>
              <a:rPr lang="en-US" sz="2000" dirty="0"/>
              <a:t>Control the interactions between the two (</a:t>
            </a:r>
            <a:r>
              <a:rPr lang="en-US" dirty="0"/>
              <a:t>two-person rule, monitoring whenever people are near the material)</a:t>
            </a:r>
          </a:p>
          <a:p>
            <a:pPr lvl="1">
              <a:lnSpc>
                <a:spcPct val="90000"/>
              </a:lnSpc>
              <a:defRPr/>
            </a:pPr>
            <a:r>
              <a:rPr lang="en-US" sz="2000" dirty="0">
                <a:cs typeface="+mn-cs"/>
              </a:rPr>
              <a:t>Material accounting is fundamental – especially for stopping slow theft of bits at a time – but uncertainties make it difficult</a:t>
            </a:r>
          </a:p>
          <a:p>
            <a:pPr lvl="1">
              <a:lnSpc>
                <a:spcPct val="90000"/>
              </a:lnSpc>
              <a:defRPr/>
            </a:pPr>
            <a:r>
              <a:rPr lang="en-US" dirty="0"/>
              <a:t>Kinds of accounting and control needed for security are </a:t>
            </a:r>
            <a:r>
              <a:rPr lang="en-US" i="1" dirty="0"/>
              <a:t>not </a:t>
            </a:r>
            <a:r>
              <a:rPr lang="en-US" dirty="0"/>
              <a:t>identical to those required for IAEA safeguards</a:t>
            </a:r>
          </a:p>
          <a:p>
            <a:pPr>
              <a:lnSpc>
                <a:spcPct val="90000"/>
              </a:lnSpc>
              <a:defRPr/>
            </a:pPr>
            <a:r>
              <a:rPr lang="en-US" sz="2400" dirty="0">
                <a:cs typeface="+mn-cs"/>
              </a:rPr>
              <a:t>See Bunn &amp; Glynn, </a:t>
            </a:r>
            <a:r>
              <a:rPr lang="en-US" dirty="0">
                <a:cs typeface="+mn-cs"/>
              </a:rPr>
              <a:t>2012</a:t>
            </a:r>
            <a:r>
              <a:rPr lang="en-US" sz="2400" i="1" dirty="0">
                <a:cs typeface="+mn-cs"/>
              </a:rPr>
              <a:t>, </a:t>
            </a:r>
            <a:r>
              <a:rPr lang="en-US" sz="2400" dirty="0">
                <a:cs typeface="+mn-cs"/>
              </a:rPr>
              <a:t>Bunn &amp; Sagan (forthcoming)</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52</a:t>
            </a:fld>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624880" y="457200"/>
            <a:ext cx="8316185" cy="990600"/>
          </a:xfrm>
        </p:spPr>
        <p:txBody>
          <a:bodyPr/>
          <a:lstStyle/>
          <a:p>
            <a:pPr>
              <a:defRPr/>
            </a:pPr>
            <a:r>
              <a:rPr lang="en-US" sz="4000" dirty="0">
                <a:cs typeface="+mj-cs"/>
              </a:rPr>
              <a:t>Personnel screening and reliability</a:t>
            </a:r>
          </a:p>
        </p:txBody>
      </p:sp>
      <p:sp>
        <p:nvSpPr>
          <p:cNvPr id="106499" name="Rectangle 3"/>
          <p:cNvSpPr>
            <a:spLocks noGrp="1" noChangeArrowheads="1"/>
          </p:cNvSpPr>
          <p:nvPr>
            <p:ph type="body" idx="1"/>
          </p:nvPr>
        </p:nvSpPr>
        <p:spPr/>
        <p:txBody>
          <a:bodyPr/>
          <a:lstStyle/>
          <a:p>
            <a:pPr>
              <a:lnSpc>
                <a:spcPct val="90000"/>
              </a:lnSpc>
              <a:defRPr/>
            </a:pPr>
            <a:r>
              <a:rPr lang="en-US" sz="2400" dirty="0">
                <a:cs typeface="+mn-cs"/>
              </a:rPr>
              <a:t>Access control has limited value unless effective screening of personnel is in place</a:t>
            </a:r>
          </a:p>
          <a:p>
            <a:pPr>
              <a:lnSpc>
                <a:spcPct val="90000"/>
              </a:lnSpc>
              <a:defRPr/>
            </a:pPr>
            <a:r>
              <a:rPr lang="en-US" sz="2400" dirty="0">
                <a:cs typeface="+mn-cs"/>
              </a:rPr>
              <a:t>Typical approach: background check before hiring (criminal record, terrorist links, financial status, comments from neighbors, co-workers, others)</a:t>
            </a:r>
          </a:p>
          <a:p>
            <a:pPr>
              <a:lnSpc>
                <a:spcPct val="90000"/>
              </a:lnSpc>
              <a:defRPr/>
            </a:pPr>
            <a:r>
              <a:rPr lang="en-US" sz="2400" dirty="0">
                <a:cs typeface="+mn-cs"/>
              </a:rPr>
              <a:t>Some organizations also use: polygraph (generally ineffective), psychological interviews (probably ditto)</a:t>
            </a:r>
          </a:p>
          <a:p>
            <a:pPr>
              <a:lnSpc>
                <a:spcPct val="90000"/>
              </a:lnSpc>
              <a:defRPr/>
            </a:pPr>
            <a:r>
              <a:rPr lang="en-US" sz="2400" dirty="0">
                <a:cs typeface="+mn-cs"/>
              </a:rPr>
              <a:t>Continuing checks after hiring also important:</a:t>
            </a:r>
          </a:p>
          <a:p>
            <a:pPr lvl="1">
              <a:lnSpc>
                <a:spcPct val="90000"/>
              </a:lnSpc>
              <a:defRPr/>
            </a:pPr>
            <a:r>
              <a:rPr lang="en-US" sz="2000" dirty="0"/>
              <a:t>Drug and alcohol testing</a:t>
            </a:r>
          </a:p>
          <a:p>
            <a:pPr lvl="1">
              <a:lnSpc>
                <a:spcPct val="90000"/>
              </a:lnSpc>
              <a:defRPr/>
            </a:pPr>
            <a:r>
              <a:rPr lang="en-US" sz="2000" dirty="0"/>
              <a:t>Monitoring of on-the-job performance, reporting of irregularities, suspicious activities</a:t>
            </a:r>
          </a:p>
          <a:p>
            <a:pPr lvl="1">
              <a:lnSpc>
                <a:spcPct val="90000"/>
              </a:lnSpc>
              <a:defRPr/>
            </a:pPr>
            <a:r>
              <a:rPr lang="en-US" sz="2000" dirty="0"/>
              <a:t>Regular monitoring of, e.g., financial status</a:t>
            </a:r>
          </a:p>
          <a:p>
            <a:pPr lvl="1">
              <a:lnSpc>
                <a:spcPct val="90000"/>
              </a:lnSpc>
              <a:defRPr/>
            </a:pPr>
            <a:r>
              <a:rPr lang="en-US" sz="2000" dirty="0"/>
              <a:t>Re-investigation every few years (e.g., every 5 years for U.S. </a:t>
            </a:r>
            <a:r>
              <a:rPr lang="ja-JP" altLang="en-US" sz="2000" dirty="0">
                <a:latin typeface="Arial"/>
              </a:rPr>
              <a:t>“</a:t>
            </a:r>
            <a:r>
              <a:rPr lang="en-US" sz="2000" dirty="0"/>
              <a:t>Q</a:t>
            </a:r>
            <a:r>
              <a:rPr lang="ja-JP" altLang="en-US" sz="2000" dirty="0">
                <a:latin typeface="Arial"/>
              </a:rPr>
              <a:t>”</a:t>
            </a:r>
            <a:r>
              <a:rPr lang="en-US" sz="2000" dirty="0"/>
              <a:t> [nuclear weapons information] clearance)</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53</a:t>
            </a:fld>
            <a:endParaRPr lang="en-US" dirty="0"/>
          </a:p>
        </p:txBody>
      </p:sp>
    </p:spTree>
    <p:extLst>
      <p:ext uri="{BB962C8B-B14F-4D97-AF65-F5344CB8AC3E}">
        <p14:creationId xmlns:p14="http://schemas.microsoft.com/office/powerpoint/2010/main" val="16560075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a:defRPr/>
            </a:pPr>
            <a:r>
              <a:rPr lang="en-US" sz="3600" dirty="0">
                <a:cs typeface="+mj-cs"/>
              </a:rPr>
              <a:t>Example: new accounting and control system at Elektrostal</a:t>
            </a:r>
          </a:p>
        </p:txBody>
      </p:sp>
      <p:sp>
        <p:nvSpPr>
          <p:cNvPr id="166915" name="Rectangle 3"/>
          <p:cNvSpPr>
            <a:spLocks noGrp="1" noChangeArrowheads="1"/>
          </p:cNvSpPr>
          <p:nvPr>
            <p:ph type="body" idx="1"/>
          </p:nvPr>
        </p:nvSpPr>
        <p:spPr>
          <a:xfrm>
            <a:off x="1009650" y="1600200"/>
            <a:ext cx="7883525" cy="4114800"/>
          </a:xfrm>
        </p:spPr>
        <p:txBody>
          <a:bodyPr/>
          <a:lstStyle/>
          <a:p>
            <a:pPr>
              <a:defRPr/>
            </a:pPr>
            <a:r>
              <a:rPr lang="en-US" sz="2400" dirty="0">
                <a:cs typeface="+mn-cs"/>
              </a:rPr>
              <a:t>Major HEU and LEU fuel fabrication facility in Russia</a:t>
            </a:r>
          </a:p>
          <a:p>
            <a:pPr lvl="1">
              <a:defRPr/>
            </a:pPr>
            <a:r>
              <a:rPr lang="en-US" sz="2000" dirty="0"/>
              <a:t>Site of multiple HEU thefts in 1990s</a:t>
            </a:r>
          </a:p>
          <a:p>
            <a:pPr>
              <a:defRPr/>
            </a:pPr>
            <a:r>
              <a:rPr lang="en-US" sz="2400" dirty="0">
                <a:cs typeface="+mn-cs"/>
              </a:rPr>
              <a:t>New pilot accounting and control system:</a:t>
            </a:r>
          </a:p>
          <a:p>
            <a:pPr lvl="1">
              <a:defRPr/>
            </a:pPr>
            <a:r>
              <a:rPr lang="en-US" sz="2000" dirty="0"/>
              <a:t>Material enters area in sealed canister, accurately weighed</a:t>
            </a:r>
          </a:p>
          <a:p>
            <a:pPr lvl="1">
              <a:defRPr/>
            </a:pPr>
            <a:r>
              <a:rPr lang="en-US" sz="2000" dirty="0"/>
              <a:t>Canister can only be opened by worker using his card and passcode – knows WHO opened the canister and WHEN</a:t>
            </a:r>
          </a:p>
          <a:p>
            <a:pPr lvl="1">
              <a:defRPr/>
            </a:pPr>
            <a:r>
              <a:rPr lang="en-US" sz="2000" dirty="0"/>
              <a:t>Canister only opens into glovebox where work is to be done – which automatically weighs the material again</a:t>
            </a:r>
          </a:p>
          <a:p>
            <a:pPr lvl="1">
              <a:defRPr/>
            </a:pPr>
            <a:r>
              <a:rPr lang="en-US" sz="2000" dirty="0"/>
              <a:t>Material can only be removed from glovebox into a similar canister, which can only be done using an electronic card and passcode – and it is then measured again</a:t>
            </a:r>
          </a:p>
          <a:p>
            <a:pPr lvl="1">
              <a:defRPr/>
            </a:pPr>
            <a:r>
              <a:rPr lang="en-US" sz="2000" dirty="0"/>
              <a:t>Cameras observe the entire area at all times</a:t>
            </a:r>
          </a:p>
          <a:p>
            <a:pPr lvl="1">
              <a:defRPr/>
            </a:pPr>
            <a:r>
              <a:rPr lang="en-US" sz="2000" dirty="0"/>
              <a:t>System knows where the material is, and who has access to it, in real time</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54</a:t>
            </a:fld>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388938" y="419100"/>
            <a:ext cx="7927975" cy="1104900"/>
          </a:xfrm>
        </p:spPr>
        <p:txBody>
          <a:bodyPr/>
          <a:lstStyle/>
          <a:p>
            <a:pPr>
              <a:defRPr/>
            </a:pPr>
            <a:r>
              <a:rPr lang="ja-JP" altLang="en-US" sz="3600" dirty="0">
                <a:latin typeface="Arial"/>
                <a:cs typeface="+mj-cs"/>
              </a:rPr>
              <a:t>“</a:t>
            </a:r>
            <a:r>
              <a:rPr lang="en-US" sz="3600" dirty="0">
                <a:cs typeface="+mj-cs"/>
              </a:rPr>
              <a:t>Inherently secure</a:t>
            </a:r>
            <a:r>
              <a:rPr lang="ja-JP" altLang="en-US" sz="3600" dirty="0">
                <a:latin typeface="Arial"/>
                <a:cs typeface="+mj-cs"/>
              </a:rPr>
              <a:t>”</a:t>
            </a:r>
            <a:r>
              <a:rPr lang="en-US" sz="3600" dirty="0">
                <a:cs typeface="+mj-cs"/>
              </a:rPr>
              <a:t> systems?</a:t>
            </a:r>
          </a:p>
        </p:txBody>
      </p:sp>
      <p:sp>
        <p:nvSpPr>
          <p:cNvPr id="135171" name="Rectangle 3"/>
          <p:cNvSpPr>
            <a:spLocks noGrp="1" noChangeArrowheads="1"/>
          </p:cNvSpPr>
          <p:nvPr>
            <p:ph type="body" sz="half" idx="2"/>
          </p:nvPr>
        </p:nvSpPr>
        <p:spPr>
          <a:xfrm>
            <a:off x="4891881" y="1600200"/>
            <a:ext cx="4191000" cy="4114800"/>
          </a:xfrm>
        </p:spPr>
        <p:txBody>
          <a:bodyPr/>
          <a:lstStyle/>
          <a:p>
            <a:pPr>
              <a:lnSpc>
                <a:spcPct val="90000"/>
              </a:lnSpc>
              <a:defRPr/>
            </a:pPr>
            <a:r>
              <a:rPr lang="en-US" sz="2400" dirty="0">
                <a:cs typeface="+mn-cs"/>
              </a:rPr>
              <a:t>Examples: concrete blocks, steel cages</a:t>
            </a:r>
          </a:p>
          <a:p>
            <a:pPr>
              <a:lnSpc>
                <a:spcPct val="90000"/>
              </a:lnSpc>
              <a:defRPr/>
            </a:pPr>
            <a:r>
              <a:rPr lang="en-US" sz="2400" dirty="0">
                <a:cs typeface="+mn-cs"/>
              </a:rPr>
              <a:t>Less reliance on human factor, security culture</a:t>
            </a:r>
          </a:p>
          <a:p>
            <a:pPr>
              <a:lnSpc>
                <a:spcPct val="90000"/>
              </a:lnSpc>
              <a:defRPr/>
            </a:pPr>
            <a:r>
              <a:rPr lang="en-US" sz="2400" dirty="0">
                <a:cs typeface="+mn-cs"/>
              </a:rPr>
              <a:t>No need for continuing investments for sustainability</a:t>
            </a:r>
          </a:p>
          <a:p>
            <a:pPr>
              <a:lnSpc>
                <a:spcPct val="90000"/>
              </a:lnSpc>
              <a:defRPr/>
            </a:pPr>
            <a:r>
              <a:rPr lang="en-US" sz="2400" dirty="0">
                <a:cs typeface="+mn-cs"/>
              </a:rPr>
              <a:t>Only applicable for rarely used material</a:t>
            </a:r>
          </a:p>
          <a:p>
            <a:pPr>
              <a:lnSpc>
                <a:spcPct val="90000"/>
              </a:lnSpc>
              <a:defRPr/>
            </a:pPr>
            <a:r>
              <a:rPr lang="en-US" sz="2400" dirty="0">
                <a:cs typeface="+mn-cs"/>
              </a:rPr>
              <a:t>Only provide delay – not detection or defeat</a:t>
            </a:r>
          </a:p>
          <a:p>
            <a:pPr>
              <a:lnSpc>
                <a:spcPct val="90000"/>
              </a:lnSpc>
              <a:defRPr/>
            </a:pPr>
            <a:r>
              <a:rPr lang="en-US" sz="2400" dirty="0">
                <a:cs typeface="+mn-cs"/>
              </a:rPr>
              <a:t>Can be highly effective (and cheap) in concert with other system elements</a:t>
            </a:r>
          </a:p>
        </p:txBody>
      </p:sp>
      <p:grpSp>
        <p:nvGrpSpPr>
          <p:cNvPr id="2" name="Group 1"/>
          <p:cNvGrpSpPr/>
          <p:nvPr/>
        </p:nvGrpSpPr>
        <p:grpSpPr>
          <a:xfrm>
            <a:off x="243681" y="1676400"/>
            <a:ext cx="4583906" cy="4308475"/>
            <a:chOff x="155575" y="1635125"/>
            <a:chExt cx="4872038" cy="4537075"/>
          </a:xfrm>
        </p:grpSpPr>
        <p:pic>
          <p:nvPicPr>
            <p:cNvPr id="87043" name="Picture 12" descr="mayakblock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09800" y="1635125"/>
              <a:ext cx="2817813" cy="1951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7044" name="Picture 13" descr="pantexdoors-blocklifte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55575" y="3746500"/>
              <a:ext cx="4568825" cy="2425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87045" name="Picture 14" descr="IMG_080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55575" y="1635125"/>
            <a:ext cx="2054225" cy="1943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normAutofit fontScale="85000" lnSpcReduction="20000"/>
          </a:bodyPr>
          <a:lstStyle/>
          <a:p>
            <a:pPr>
              <a:defRPr/>
            </a:pPr>
            <a:fld id="{DAFE8343-FE5D-3E41-90AC-DC66E23F8210}" type="slidenum">
              <a:rPr lang="en-US" smtClean="0"/>
              <a:pPr>
                <a:defRPr/>
              </a:pPr>
              <a:t>55</a:t>
            </a:fld>
            <a:endParaRPr lang="en-US" dirty="0"/>
          </a:p>
        </p:txBody>
      </p:sp>
    </p:spTree>
  </p:cSld>
  <p:clrMapOvr>
    <a:masterClrMapping/>
  </p:clrMapOvr>
  <p:transition>
    <p:strips dir="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88938" y="76200"/>
            <a:ext cx="7927975" cy="1104900"/>
          </a:xfrm>
        </p:spPr>
        <p:txBody>
          <a:bodyPr>
            <a:noAutofit/>
          </a:bodyPr>
          <a:lstStyle/>
          <a:p>
            <a:pPr eaLnBrk="1" fontAlgn="auto" hangingPunct="1">
              <a:spcAft>
                <a:spcPts val="0"/>
              </a:spcAft>
              <a:defRPr/>
            </a:pPr>
            <a:r>
              <a:rPr lang="en-US" sz="3600" dirty="0">
                <a:ea typeface="+mj-ea"/>
                <a:cs typeface="+mj-cs"/>
              </a:rPr>
              <a:t>Could terrorists cause a</a:t>
            </a:r>
            <a:br>
              <a:rPr lang="en-US" sz="3600" dirty="0">
                <a:ea typeface="+mj-ea"/>
                <a:cs typeface="+mj-cs"/>
              </a:rPr>
            </a:br>
            <a:r>
              <a:rPr lang="en-US" sz="3600" dirty="0">
                <a:ea typeface="+mj-ea"/>
                <a:cs typeface="+mj-cs"/>
              </a:rPr>
              <a:t>“security Fukushima”? </a:t>
            </a:r>
          </a:p>
        </p:txBody>
      </p:sp>
      <p:sp>
        <p:nvSpPr>
          <p:cNvPr id="66562" name="Rectangle 3"/>
          <p:cNvSpPr>
            <a:spLocks noGrp="1" noChangeArrowheads="1"/>
          </p:cNvSpPr>
          <p:nvPr>
            <p:ph type="body" sz="half" idx="1"/>
          </p:nvPr>
        </p:nvSpPr>
        <p:spPr>
          <a:xfrm>
            <a:off x="242888" y="1828800"/>
            <a:ext cx="4800600" cy="4114800"/>
          </a:xfrm>
        </p:spPr>
        <p:txBody>
          <a:bodyPr/>
          <a:lstStyle/>
          <a:p>
            <a:pPr eaLnBrk="1" hangingPunct="1">
              <a:lnSpc>
                <a:spcPct val="80000"/>
              </a:lnSpc>
            </a:pPr>
            <a:r>
              <a:rPr lang="en-US">
                <a:latin typeface="Tw Cen MT" charset="0"/>
              </a:rPr>
              <a:t>Fukushima caused by inadequate preparation and an extraordinary natural disaster</a:t>
            </a:r>
          </a:p>
          <a:p>
            <a:pPr eaLnBrk="1" hangingPunct="1">
              <a:lnSpc>
                <a:spcPct val="80000"/>
              </a:lnSpc>
            </a:pPr>
            <a:r>
              <a:rPr lang="en-US">
                <a:latin typeface="Tw Cen MT" charset="0"/>
              </a:rPr>
              <a:t>Reaffirmed that a nuclear accident can cause extraordinary terror, disruption, and cost</a:t>
            </a:r>
          </a:p>
          <a:p>
            <a:pPr eaLnBrk="1" hangingPunct="1">
              <a:lnSpc>
                <a:spcPct val="80000"/>
              </a:lnSpc>
            </a:pPr>
            <a:r>
              <a:rPr lang="en-US">
                <a:latin typeface="Tw Cen MT" charset="0"/>
              </a:rPr>
              <a:t>Can be caused by destroying off-site power and backup generators, or destroying cooling system</a:t>
            </a:r>
          </a:p>
          <a:p>
            <a:pPr eaLnBrk="1" hangingPunct="1">
              <a:lnSpc>
                <a:spcPct val="80000"/>
              </a:lnSpc>
            </a:pPr>
            <a:r>
              <a:rPr lang="en-US">
                <a:latin typeface="Tw Cen MT" charset="0"/>
              </a:rPr>
              <a:t>Al Qaeda, Chechens, and other terrorist groups have considered sabotaging nuclear reactors</a:t>
            </a:r>
          </a:p>
        </p:txBody>
      </p:sp>
      <p:sp>
        <p:nvSpPr>
          <p:cNvPr id="36868" name="Text Box 5"/>
          <p:cNvSpPr txBox="1">
            <a:spLocks noChangeArrowheads="1"/>
          </p:cNvSpPr>
          <p:nvPr/>
        </p:nvSpPr>
        <p:spPr bwMode="auto">
          <a:xfrm>
            <a:off x="4967288" y="5529263"/>
            <a:ext cx="2971800" cy="338137"/>
          </a:xfrm>
          <a:prstGeom prst="rect">
            <a:avLst/>
          </a:prstGeom>
          <a:noFill/>
          <a:ln w="12699">
            <a:noFill/>
            <a:miter lim="800000"/>
            <a:headEnd type="none" w="sm" len="sm"/>
            <a:tailEnd type="none" w="sm" len="sm"/>
          </a:ln>
        </p:spPr>
        <p:txBody>
          <a:bodyPr>
            <a:spAutoFit/>
          </a:bodyPr>
          <a:lstStyle/>
          <a:p>
            <a:pPr>
              <a:spcBef>
                <a:spcPct val="50000"/>
              </a:spcBef>
              <a:defRPr/>
            </a:pPr>
            <a:r>
              <a:rPr lang="en-US" sz="1600" dirty="0">
                <a:solidFill>
                  <a:schemeClr val="tx1"/>
                </a:solidFill>
                <a:latin typeface="+mn-lt"/>
                <a:ea typeface="MS PGothic" pitchFamily="34" charset="-128"/>
                <a:cs typeface="+mn-cs"/>
              </a:rPr>
              <a:t>Source: Air Photo Service, Japan</a:t>
            </a:r>
          </a:p>
        </p:txBody>
      </p:sp>
      <p:pic>
        <p:nvPicPr>
          <p:cNvPr id="66564" name="Picture 5"/>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043488" y="1719263"/>
            <a:ext cx="4035425" cy="3778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565" name="TextBox 7"/>
          <p:cNvSpPr txBox="1">
            <a:spLocks noChangeArrowheads="1"/>
          </p:cNvSpPr>
          <p:nvPr/>
        </p:nvSpPr>
        <p:spPr bwMode="auto">
          <a:xfrm>
            <a:off x="471488" y="5943600"/>
            <a:ext cx="8686800" cy="757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90000"/>
              </a:lnSpc>
            </a:pPr>
            <a:r>
              <a:rPr lang="en-US" i="1">
                <a:solidFill>
                  <a:schemeClr val="tx1"/>
                </a:solidFill>
                <a:latin typeface="Tw Cen MT" charset="0"/>
              </a:rPr>
              <a:t>Nuclear safety and security are closely linked – you can’</a:t>
            </a:r>
            <a:r>
              <a:rPr lang="en-US" altLang="ja-JP" i="1">
                <a:solidFill>
                  <a:schemeClr val="tx1"/>
                </a:solidFill>
                <a:latin typeface="Tw Cen MT" charset="0"/>
              </a:rPr>
              <a:t>t be safe without being secure</a:t>
            </a:r>
            <a:r>
              <a:rPr lang="en-US" altLang="ja-JP" i="1">
                <a:latin typeface="Tw Cen MT" charset="0"/>
              </a:rPr>
              <a:t>.</a:t>
            </a:r>
            <a:endParaRPr lang="en-US" sz="2000">
              <a:latin typeface="Tw Cen MT" charset="0"/>
            </a:endParaRPr>
          </a:p>
        </p:txBody>
      </p:sp>
      <p:sp>
        <p:nvSpPr>
          <p:cNvPr id="66566"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83DC24A4-0ECF-A343-850C-9D82B9D437D9}" type="slidenum">
              <a:rPr lang="en-US" sz="1200">
                <a:solidFill>
                  <a:srgbClr val="FFFFFF"/>
                </a:solidFill>
                <a:latin typeface="Tw Cen MT" charset="0"/>
              </a:rPr>
              <a:pPr>
                <a:lnSpc>
                  <a:spcPct val="80000"/>
                </a:lnSpc>
              </a:pPr>
              <a:t>56</a:t>
            </a:fld>
            <a:endParaRPr lang="en-US" sz="1200">
              <a:solidFill>
                <a:srgbClr val="FFFFFF"/>
              </a:solidFill>
              <a:latin typeface="Tw Cen MT" charset="0"/>
            </a:endParaRPr>
          </a:p>
        </p:txBody>
      </p:sp>
    </p:spTree>
    <p:custDataLst>
      <p:tags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71488" y="152400"/>
            <a:ext cx="8316912" cy="990600"/>
          </a:xfrm>
        </p:spPr>
        <p:txBody>
          <a:bodyPr>
            <a:normAutofit fontScale="90000"/>
          </a:bodyPr>
          <a:lstStyle/>
          <a:p>
            <a:pPr eaLnBrk="1" fontAlgn="auto" hangingPunct="1">
              <a:spcAft>
                <a:spcPts val="0"/>
              </a:spcAft>
              <a:defRPr/>
            </a:pPr>
            <a:r>
              <a:rPr lang="en-US" dirty="0">
                <a:ea typeface="+mj-ea"/>
                <a:cs typeface="+mj-cs"/>
              </a:rPr>
              <a:t>Did you know? Real incidents</a:t>
            </a:r>
            <a:br>
              <a:rPr lang="en-US" dirty="0">
                <a:ea typeface="+mj-ea"/>
                <a:cs typeface="+mj-cs"/>
              </a:rPr>
            </a:br>
            <a:r>
              <a:rPr lang="en-US" dirty="0">
                <a:ea typeface="+mj-ea"/>
                <a:cs typeface="+mj-cs"/>
              </a:rPr>
              <a:t>related to nuclear terrorism</a:t>
            </a:r>
          </a:p>
        </p:txBody>
      </p:sp>
      <p:sp>
        <p:nvSpPr>
          <p:cNvPr id="44035" name="Rectangle 3"/>
          <p:cNvSpPr>
            <a:spLocks noGrp="1" noChangeArrowheads="1"/>
          </p:cNvSpPr>
          <p:nvPr>
            <p:ph sz="quarter" idx="1"/>
          </p:nvPr>
        </p:nvSpPr>
        <p:spPr>
          <a:xfrm>
            <a:off x="588963" y="1676400"/>
            <a:ext cx="7883525" cy="4114800"/>
          </a:xfrm>
        </p:spPr>
        <p:txBody>
          <a:bodyPr>
            <a:normAutofit fontScale="32500" lnSpcReduction="20000"/>
          </a:bodyPr>
          <a:lstStyle/>
          <a:p>
            <a:pPr eaLnBrk="1" fontAlgn="auto" hangingPunct="1">
              <a:lnSpc>
                <a:spcPct val="90000"/>
              </a:lnSpc>
              <a:spcAft>
                <a:spcPts val="0"/>
              </a:spcAft>
              <a:buFont typeface="Wingdings" charset="2"/>
              <a:buChar char="q"/>
              <a:defRPr/>
            </a:pPr>
            <a:r>
              <a:rPr lang="en-US" sz="6000" dirty="0">
                <a:ea typeface="+mn-ea"/>
                <a:cs typeface="+mn-cs"/>
              </a:rPr>
              <a:t>Events that have genuinely occurred:</a:t>
            </a:r>
          </a:p>
          <a:p>
            <a:pPr marL="640080" lvl="1" indent="-274320" eaLnBrk="1" fontAlgn="auto" hangingPunct="1">
              <a:lnSpc>
                <a:spcPct val="90000"/>
              </a:lnSpc>
              <a:spcAft>
                <a:spcPts val="0"/>
              </a:spcAft>
              <a:buFont typeface="Tw Cen MT" pitchFamily="34" charset="0"/>
              <a:buChar char="–"/>
              <a:defRPr/>
            </a:pPr>
            <a:r>
              <a:rPr lang="en-US" sz="5000" dirty="0">
                <a:ea typeface="+mn-ea"/>
                <a:cs typeface="+mn-cs"/>
              </a:rPr>
              <a:t>A large-scale terrorist attack on a U.S. nuclear weapons base</a:t>
            </a:r>
          </a:p>
          <a:p>
            <a:pPr marL="640080" lvl="1" indent="-274320" eaLnBrk="1" fontAlgn="auto" hangingPunct="1">
              <a:lnSpc>
                <a:spcPct val="90000"/>
              </a:lnSpc>
              <a:spcAft>
                <a:spcPts val="0"/>
              </a:spcAft>
              <a:buFont typeface="Tw Cen MT" pitchFamily="34" charset="0"/>
              <a:buChar char="–"/>
              <a:defRPr/>
            </a:pPr>
            <a:r>
              <a:rPr lang="en-US" sz="5000" dirty="0">
                <a:ea typeface="+mn-ea"/>
                <a:cs typeface="+mn-cs"/>
              </a:rPr>
              <a:t>Terrorist teams carrying out reconnaissance at Russian nuclear weapons storage facilities</a:t>
            </a:r>
          </a:p>
          <a:p>
            <a:pPr marL="640080" lvl="1" indent="-274320" eaLnBrk="1" fontAlgn="auto" hangingPunct="1">
              <a:lnSpc>
                <a:spcPct val="90000"/>
              </a:lnSpc>
              <a:spcAft>
                <a:spcPts val="0"/>
              </a:spcAft>
              <a:buFont typeface="Tw Cen MT" pitchFamily="34" charset="0"/>
              <a:buChar char="–"/>
              <a:defRPr/>
            </a:pPr>
            <a:r>
              <a:rPr lang="en-US" sz="5000" dirty="0">
                <a:ea typeface="+mn-ea"/>
                <a:cs typeface="+mn-cs"/>
              </a:rPr>
              <a:t>An attack on the Pelindaba site in S. Africa (100s of kgs of HEU) by two armed teams</a:t>
            </a:r>
          </a:p>
          <a:p>
            <a:pPr lvl="2" eaLnBrk="1" fontAlgn="auto" hangingPunct="1">
              <a:lnSpc>
                <a:spcPct val="90000"/>
              </a:lnSpc>
              <a:spcAft>
                <a:spcPts val="0"/>
              </a:spcAft>
              <a:buFont typeface="Wingdings" charset="2"/>
              <a:buChar char="u"/>
              <a:defRPr/>
            </a:pPr>
            <a:r>
              <a:rPr lang="en-US" sz="5000" dirty="0">
                <a:ea typeface="+mn-ea"/>
                <a:cs typeface="+mn-cs"/>
              </a:rPr>
              <a:t>One team penetrated 10,000-volt security fence, disabled intrusion detectors, went to emergency control center, shot worker there</a:t>
            </a:r>
          </a:p>
          <a:p>
            <a:pPr lvl="2" eaLnBrk="1" fontAlgn="auto" hangingPunct="1">
              <a:lnSpc>
                <a:spcPct val="90000"/>
              </a:lnSpc>
              <a:spcAft>
                <a:spcPts val="0"/>
              </a:spcAft>
              <a:buFont typeface="Wingdings" charset="2"/>
              <a:buChar char="u"/>
              <a:defRPr/>
            </a:pPr>
            <a:r>
              <a:rPr lang="en-US" sz="5000" dirty="0">
                <a:ea typeface="+mn-ea"/>
                <a:cs typeface="+mn-cs"/>
              </a:rPr>
              <a:t>45 minutes inside guarded perimeter, never engaged by site security forces</a:t>
            </a:r>
          </a:p>
          <a:p>
            <a:pPr marL="640080" lvl="1" indent="-274320" eaLnBrk="1" fontAlgn="auto" hangingPunct="1">
              <a:lnSpc>
                <a:spcPct val="90000"/>
              </a:lnSpc>
              <a:spcAft>
                <a:spcPts val="0"/>
              </a:spcAft>
              <a:buFont typeface="Tw Cen MT" pitchFamily="34" charset="0"/>
              <a:buChar char="–"/>
              <a:defRPr/>
            </a:pPr>
            <a:r>
              <a:rPr lang="en-US" sz="5000" dirty="0">
                <a:ea typeface="+mn-ea"/>
                <a:cs typeface="+mn-cs"/>
              </a:rPr>
              <a:t>A terrorist attack on a nuclear facility (not yet operational) in which armed guard force was overwhelmed, terrorists were in control of facility for an extended period</a:t>
            </a:r>
          </a:p>
          <a:p>
            <a:pPr marL="640080" lvl="1" indent="-274320" eaLnBrk="1" fontAlgn="auto" hangingPunct="1">
              <a:lnSpc>
                <a:spcPct val="90000"/>
              </a:lnSpc>
              <a:spcAft>
                <a:spcPts val="0"/>
              </a:spcAft>
              <a:buFont typeface="Tw Cen MT" pitchFamily="34" charset="0"/>
              <a:buChar char="–"/>
              <a:defRPr/>
            </a:pPr>
            <a:r>
              <a:rPr lang="en-US" sz="5000" dirty="0">
                <a:ea typeface="+mn-ea"/>
                <a:cs typeface="+mn-cs"/>
              </a:rPr>
              <a:t>More than a dozen real acts of sabotage at nuclear facilities</a:t>
            </a:r>
          </a:p>
          <a:p>
            <a:pPr lvl="2" eaLnBrk="1" fontAlgn="auto" hangingPunct="1">
              <a:lnSpc>
                <a:spcPct val="90000"/>
              </a:lnSpc>
              <a:spcAft>
                <a:spcPts val="0"/>
              </a:spcAft>
              <a:buFont typeface="Wingdings" charset="2"/>
              <a:buChar char="u"/>
              <a:defRPr/>
            </a:pPr>
            <a:r>
              <a:rPr lang="en-US" sz="5000" dirty="0">
                <a:ea typeface="+mn-ea"/>
                <a:cs typeface="+mn-cs"/>
              </a:rPr>
              <a:t>None apparently intended to cause large radioactive release</a:t>
            </a:r>
          </a:p>
          <a:p>
            <a:pPr lvl="2" eaLnBrk="1" fontAlgn="auto" hangingPunct="1">
              <a:lnSpc>
                <a:spcPct val="90000"/>
              </a:lnSpc>
              <a:spcAft>
                <a:spcPts val="0"/>
              </a:spcAft>
              <a:buFont typeface="Wingdings" charset="2"/>
              <a:buChar char="u"/>
              <a:defRPr/>
            </a:pPr>
            <a:r>
              <a:rPr lang="en-US" sz="5000" dirty="0">
                <a:ea typeface="+mn-ea"/>
                <a:cs typeface="+mn-cs"/>
              </a:rPr>
              <a:t>One involved firing a rocket-propelled grenade at a nuclear facility</a:t>
            </a:r>
          </a:p>
          <a:p>
            <a:pPr marL="640080" lvl="1" indent="-274320" eaLnBrk="1" fontAlgn="auto" hangingPunct="1">
              <a:lnSpc>
                <a:spcPct val="90000"/>
              </a:lnSpc>
              <a:spcAft>
                <a:spcPts val="0"/>
              </a:spcAft>
              <a:buFont typeface="Tw Cen MT" pitchFamily="34" charset="0"/>
              <a:buChar char="–"/>
              <a:defRPr/>
            </a:pPr>
            <a:r>
              <a:rPr lang="en-US" sz="5000" dirty="0">
                <a:ea typeface="+mn-ea"/>
                <a:cs typeface="+mn-cs"/>
              </a:rPr>
              <a:t>Russian businessman offering $750,000 for stolen weapon-grade plutonium, for sale to a foreign client</a:t>
            </a:r>
          </a:p>
        </p:txBody>
      </p:sp>
      <p:sp>
        <p:nvSpPr>
          <p:cNvPr id="8294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C459622F-38F3-2847-9F10-F2CD49495DE0}" type="slidenum">
              <a:rPr lang="en-US" sz="1200">
                <a:solidFill>
                  <a:srgbClr val="FFFFFF"/>
                </a:solidFill>
                <a:latin typeface="Tw Cen MT" charset="0"/>
              </a:rPr>
              <a:pPr>
                <a:lnSpc>
                  <a:spcPct val="80000"/>
                </a:lnSpc>
              </a:pPr>
              <a:t>57</a:t>
            </a:fld>
            <a:endParaRPr lang="en-US" sz="1200">
              <a:solidFill>
                <a:srgbClr val="FFFFFF"/>
              </a:solidFill>
              <a:latin typeface="Tw Cen MT" charset="0"/>
            </a:endParaRPr>
          </a:p>
        </p:txBody>
      </p:sp>
    </p:spTree>
    <p:custDataLst>
      <p:tags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25475" y="228600"/>
            <a:ext cx="8315325" cy="990600"/>
          </a:xfrm>
        </p:spPr>
        <p:txBody>
          <a:bodyPr>
            <a:normAutofit fontScale="90000"/>
          </a:bodyPr>
          <a:lstStyle/>
          <a:p>
            <a:pPr eaLnBrk="1" fontAlgn="auto" hangingPunct="1">
              <a:spcAft>
                <a:spcPts val="0"/>
              </a:spcAft>
              <a:defRPr/>
            </a:pPr>
            <a:r>
              <a:rPr lang="en-US" dirty="0">
                <a:ea typeface="+mj-ea"/>
                <a:cs typeface="+mj-cs"/>
              </a:rPr>
              <a:t>Did you know? Real incidents</a:t>
            </a:r>
            <a:br>
              <a:rPr lang="en-US" dirty="0">
                <a:ea typeface="+mj-ea"/>
                <a:cs typeface="+mj-cs"/>
              </a:rPr>
            </a:br>
            <a:r>
              <a:rPr lang="en-US" dirty="0">
                <a:ea typeface="+mj-ea"/>
                <a:cs typeface="+mj-cs"/>
              </a:rPr>
              <a:t>related to nuclear terrorism (II)</a:t>
            </a:r>
          </a:p>
        </p:txBody>
      </p:sp>
      <p:sp>
        <p:nvSpPr>
          <p:cNvPr id="84994" name="Rectangle 3"/>
          <p:cNvSpPr>
            <a:spLocks noGrp="1" noChangeArrowheads="1"/>
          </p:cNvSpPr>
          <p:nvPr>
            <p:ph sz="quarter" idx="1"/>
          </p:nvPr>
        </p:nvSpPr>
        <p:spPr>
          <a:xfrm>
            <a:off x="471488" y="1676400"/>
            <a:ext cx="7885112" cy="4495800"/>
          </a:xfrm>
        </p:spPr>
        <p:txBody>
          <a:bodyPr/>
          <a:lstStyle/>
          <a:p>
            <a:pPr eaLnBrk="1" hangingPunct="1">
              <a:lnSpc>
                <a:spcPct val="70000"/>
              </a:lnSpc>
            </a:pPr>
            <a:r>
              <a:rPr lang="en-US">
                <a:latin typeface="Tw Cen MT" charset="0"/>
              </a:rPr>
              <a:t>Events that have genuinely occurred:</a:t>
            </a:r>
          </a:p>
          <a:p>
            <a:pPr lvl="1" eaLnBrk="1" hangingPunct="1">
              <a:lnSpc>
                <a:spcPct val="70000"/>
              </a:lnSpc>
              <a:buFont typeface="Tw Cen MT" charset="0"/>
              <a:buChar char="–"/>
            </a:pPr>
            <a:r>
              <a:rPr lang="en-US">
                <a:latin typeface="Tw Cen MT" charset="0"/>
              </a:rPr>
              <a:t>Preliminary explosive tests in al Qaeda</a:t>
            </a:r>
            <a:r>
              <a:rPr lang="ja-JP" altLang="en-US">
                <a:latin typeface="Tw Cen MT" charset="0"/>
              </a:rPr>
              <a:t>’</a:t>
            </a:r>
            <a:r>
              <a:rPr lang="en-US" altLang="ja-JP">
                <a:latin typeface="Tw Cen MT" charset="0"/>
              </a:rPr>
              <a:t>s nuclear program</a:t>
            </a:r>
          </a:p>
          <a:p>
            <a:pPr lvl="1" eaLnBrk="1" hangingPunct="1">
              <a:lnSpc>
                <a:spcPct val="70000"/>
              </a:lnSpc>
              <a:buFont typeface="Tw Cen MT" charset="0"/>
              <a:buChar char="–"/>
            </a:pPr>
            <a:r>
              <a:rPr lang="en-US">
                <a:latin typeface="Tw Cen MT" charset="0"/>
              </a:rPr>
              <a:t>Repeated al Qaeda efforts to get stolen nuclear material or nuclear weapons (most recently in 2003)</a:t>
            </a:r>
          </a:p>
          <a:p>
            <a:pPr lvl="1" eaLnBrk="1" hangingPunct="1">
              <a:lnSpc>
                <a:spcPct val="70000"/>
              </a:lnSpc>
              <a:buFont typeface="Tw Cen MT" charset="0"/>
              <a:buChar char="–"/>
            </a:pPr>
            <a:r>
              <a:rPr lang="en-US">
                <a:latin typeface="Tw Cen MT" charset="0"/>
              </a:rPr>
              <a:t>Repeated al Qaeda attempts to recruit nuclear expertise</a:t>
            </a:r>
          </a:p>
          <a:p>
            <a:pPr lvl="2" eaLnBrk="1" hangingPunct="1">
              <a:lnSpc>
                <a:spcPct val="70000"/>
              </a:lnSpc>
              <a:buFont typeface="Tw Cen MT" charset="0"/>
              <a:buChar char="–"/>
            </a:pPr>
            <a:r>
              <a:rPr lang="en-US" sz="2000">
                <a:latin typeface="Tw Cen MT" charset="0"/>
              </a:rPr>
              <a:t>Including bin Laden and Zawahiri meeting with senior Pakistani scientists</a:t>
            </a:r>
          </a:p>
          <a:p>
            <a:pPr lvl="1" eaLnBrk="1" hangingPunct="1">
              <a:lnSpc>
                <a:spcPct val="70000"/>
              </a:lnSpc>
              <a:buFont typeface="Tw Cen MT" charset="0"/>
              <a:buChar char="–"/>
            </a:pPr>
            <a:r>
              <a:rPr lang="en-US">
                <a:latin typeface="Tw Cen MT" charset="0"/>
              </a:rPr>
              <a:t>al Qaeda seeking and receiving religious ruling authorizing nuclear attack on American civilians (2003)</a:t>
            </a:r>
          </a:p>
          <a:p>
            <a:pPr lvl="1" eaLnBrk="1" hangingPunct="1">
              <a:lnSpc>
                <a:spcPct val="70000"/>
              </a:lnSpc>
              <a:buFont typeface="Tw Cen MT" charset="0"/>
              <a:buChar char="–"/>
            </a:pPr>
            <a:r>
              <a:rPr lang="en-US">
                <a:latin typeface="Tw Cen MT" charset="0"/>
              </a:rPr>
              <a:t>Several incidents of al Qaeda considering (but not pursuing) attacks on nuclear power plants</a:t>
            </a:r>
          </a:p>
          <a:p>
            <a:pPr eaLnBrk="1" hangingPunct="1">
              <a:lnSpc>
                <a:spcPct val="70000"/>
              </a:lnSpc>
            </a:pPr>
            <a:r>
              <a:rPr lang="en-US">
                <a:latin typeface="Tw Cen MT" charset="0"/>
              </a:rPr>
              <a:t>Good news on nuclear terrorism (</a:t>
            </a:r>
            <a:r>
              <a:rPr lang="en-US" i="1">
                <a:latin typeface="Tw Cen MT" charset="0"/>
              </a:rPr>
              <a:t>as far as we know</a:t>
            </a:r>
            <a:r>
              <a:rPr lang="en-US">
                <a:latin typeface="Tw Cen MT" charset="0"/>
              </a:rPr>
              <a:t>):</a:t>
            </a:r>
          </a:p>
          <a:p>
            <a:pPr lvl="1" eaLnBrk="1" hangingPunct="1">
              <a:lnSpc>
                <a:spcPct val="70000"/>
              </a:lnSpc>
              <a:buFont typeface="Tw Cen MT" charset="0"/>
              <a:buChar char="–"/>
            </a:pPr>
            <a:r>
              <a:rPr lang="en-US">
                <a:latin typeface="Tw Cen MT" charset="0"/>
              </a:rPr>
              <a:t>No convincing evidence terrorists have yet succeeded in getting either materials or expertise needed</a:t>
            </a:r>
          </a:p>
          <a:p>
            <a:pPr lvl="1" eaLnBrk="1" hangingPunct="1">
              <a:lnSpc>
                <a:spcPct val="70000"/>
              </a:lnSpc>
              <a:buFont typeface="Tw Cen MT" charset="0"/>
              <a:buChar char="–"/>
            </a:pPr>
            <a:r>
              <a:rPr lang="en-US">
                <a:latin typeface="Tw Cen MT" charset="0"/>
              </a:rPr>
              <a:t>Risk has likely declined, because of improved nuclear security, large disruptions to </a:t>
            </a:r>
            <a:r>
              <a:rPr lang="ja-JP" altLang="en-US">
                <a:latin typeface="Tw Cen MT" charset="0"/>
              </a:rPr>
              <a:t>“</a:t>
            </a:r>
            <a:r>
              <a:rPr lang="en-US" altLang="ja-JP">
                <a:latin typeface="Tw Cen MT" charset="0"/>
              </a:rPr>
              <a:t>al Qaeda central</a:t>
            </a:r>
            <a:r>
              <a:rPr lang="ja-JP" altLang="en-US">
                <a:latin typeface="Tw Cen MT" charset="0"/>
              </a:rPr>
              <a:t>”</a:t>
            </a:r>
            <a:endParaRPr lang="en-US" altLang="ja-JP">
              <a:latin typeface="Tw Cen MT" charset="0"/>
            </a:endParaRPr>
          </a:p>
          <a:p>
            <a:pPr lvl="1" eaLnBrk="1" hangingPunct="1">
              <a:lnSpc>
                <a:spcPct val="70000"/>
              </a:lnSpc>
              <a:buFont typeface="Tw Cen MT" charset="0"/>
              <a:buChar char="–"/>
            </a:pPr>
            <a:r>
              <a:rPr lang="en-US">
                <a:latin typeface="Tw Cen MT" charset="0"/>
              </a:rPr>
              <a:t>Both al Qaeda and Aum Shinrikyo found nuclear to be difficult </a:t>
            </a:r>
          </a:p>
          <a:p>
            <a:pPr lvl="1" eaLnBrk="1" hangingPunct="1">
              <a:lnSpc>
                <a:spcPct val="70000"/>
              </a:lnSpc>
            </a:pPr>
            <a:endParaRPr lang="en-US" sz="1700">
              <a:latin typeface="Tw Cen MT" charset="0"/>
            </a:endParaRPr>
          </a:p>
          <a:p>
            <a:pPr lvl="1" eaLnBrk="1" hangingPunct="1">
              <a:lnSpc>
                <a:spcPct val="70000"/>
              </a:lnSpc>
            </a:pPr>
            <a:endParaRPr lang="en-US" sz="1700">
              <a:latin typeface="Tw Cen MT" charset="0"/>
            </a:endParaRPr>
          </a:p>
        </p:txBody>
      </p:sp>
      <p:sp>
        <p:nvSpPr>
          <p:cNvPr id="84995"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CC011BBA-CDF4-9A40-AC66-F34E498691DD}" type="slidenum">
              <a:rPr lang="en-US" sz="1200">
                <a:solidFill>
                  <a:srgbClr val="FFFFFF"/>
                </a:solidFill>
                <a:latin typeface="Tw Cen MT" charset="0"/>
              </a:rPr>
              <a:pPr>
                <a:lnSpc>
                  <a:spcPct val="80000"/>
                </a:lnSpc>
              </a:pPr>
              <a:t>58</a:t>
            </a:fld>
            <a:endParaRPr lang="en-US" sz="1200">
              <a:solidFill>
                <a:srgbClr val="FFFFFF"/>
              </a:solidFill>
              <a:latin typeface="Tw Cen MT" charset="0"/>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457200"/>
            <a:ext cx="8316912" cy="990600"/>
          </a:xfrm>
        </p:spPr>
        <p:txBody>
          <a:bodyPr>
            <a:normAutofit/>
          </a:bodyPr>
          <a:lstStyle/>
          <a:p>
            <a:pPr eaLnBrk="1" fontAlgn="auto" hangingPunct="1">
              <a:spcAft>
                <a:spcPts val="0"/>
              </a:spcAft>
              <a:defRPr/>
            </a:pPr>
            <a:r>
              <a:rPr lang="en-US">
                <a:ea typeface="+mj-ea"/>
                <a:cs typeface="+mj-cs"/>
              </a:rPr>
              <a:t>Going after the material</a:t>
            </a:r>
            <a:endParaRPr lang="en-US" dirty="0">
              <a:ea typeface="+mj-ea"/>
              <a:cs typeface="+mj-cs"/>
            </a:endParaRPr>
          </a:p>
        </p:txBody>
      </p:sp>
      <p:sp>
        <p:nvSpPr>
          <p:cNvPr id="154626" name="Rectangle 3"/>
          <p:cNvSpPr>
            <a:spLocks noGrp="1" noChangeArrowheads="1"/>
          </p:cNvSpPr>
          <p:nvPr>
            <p:ph sz="quarter" idx="1"/>
          </p:nvPr>
        </p:nvSpPr>
        <p:spPr>
          <a:xfrm>
            <a:off x="664369" y="1752600"/>
            <a:ext cx="7885112" cy="4114800"/>
          </a:xfrm>
        </p:spPr>
        <p:txBody>
          <a:bodyPr/>
          <a:lstStyle/>
          <a:p>
            <a:pPr eaLnBrk="1" hangingPunct="1">
              <a:lnSpc>
                <a:spcPct val="70000"/>
              </a:lnSpc>
            </a:pPr>
            <a:r>
              <a:rPr lang="en-US" dirty="0">
                <a:latin typeface="Tw Cen MT" charset="0"/>
              </a:rPr>
              <a:t>Goal:</a:t>
            </a:r>
          </a:p>
          <a:p>
            <a:pPr lvl="1">
              <a:lnSpc>
                <a:spcPct val="70000"/>
              </a:lnSpc>
            </a:pPr>
            <a:r>
              <a:rPr lang="en-US" dirty="0">
                <a:latin typeface="Tw Cen MT" charset="0"/>
              </a:rPr>
              <a:t>Effective, sustainable security for all nuclear weapons and weapons-usable material worldwide – includes minimizing stocks, locations</a:t>
            </a:r>
          </a:p>
          <a:p>
            <a:pPr lvl="1">
              <a:lnSpc>
                <a:spcPct val="70000"/>
              </a:lnSpc>
            </a:pPr>
            <a:r>
              <a:rPr lang="en-US" dirty="0">
                <a:latin typeface="Tw Cen MT" charset="0"/>
              </a:rPr>
              <a:t>Also need better security for nuclear facilities, radiological sources</a:t>
            </a:r>
          </a:p>
          <a:p>
            <a:pPr>
              <a:lnSpc>
                <a:spcPct val="70000"/>
              </a:lnSpc>
            </a:pPr>
            <a:r>
              <a:rPr lang="en-US" dirty="0">
                <a:latin typeface="Tw Cen MT" charset="0"/>
              </a:rPr>
              <a:t>Current:</a:t>
            </a:r>
          </a:p>
          <a:p>
            <a:pPr lvl="1">
              <a:lnSpc>
                <a:spcPct val="70000"/>
              </a:lnSpc>
            </a:pPr>
            <a:r>
              <a:rPr lang="en-US" dirty="0">
                <a:latin typeface="Tw Cen MT" charset="0"/>
              </a:rPr>
              <a:t>Dramatically improved nuclear security over past 25 years</a:t>
            </a:r>
          </a:p>
          <a:p>
            <a:pPr lvl="1">
              <a:lnSpc>
                <a:spcPct val="70000"/>
              </a:lnSpc>
            </a:pPr>
            <a:r>
              <a:rPr lang="en-US" dirty="0">
                <a:latin typeface="Tw Cen MT" charset="0"/>
              </a:rPr>
              <a:t>But effort losing momentum a year after nuclear security summits</a:t>
            </a:r>
          </a:p>
          <a:p>
            <a:pPr lvl="1">
              <a:lnSpc>
                <a:spcPct val="70000"/>
              </a:lnSpc>
            </a:pPr>
            <a:r>
              <a:rPr lang="en-US" dirty="0">
                <a:latin typeface="Tw Cen MT" charset="0"/>
              </a:rPr>
              <a:t>U.S. nuclear security programs shrinking, slowing</a:t>
            </a:r>
          </a:p>
          <a:p>
            <a:pPr eaLnBrk="1" hangingPunct="1">
              <a:lnSpc>
                <a:spcPct val="70000"/>
              </a:lnSpc>
            </a:pPr>
            <a:r>
              <a:rPr lang="en-US" dirty="0">
                <a:latin typeface="Tw Cen MT" charset="0"/>
              </a:rPr>
              <a:t>Need to revitalize U.S. nuclear security programs</a:t>
            </a:r>
          </a:p>
          <a:p>
            <a:pPr lvl="1">
              <a:lnSpc>
                <a:spcPct val="70000"/>
              </a:lnSpc>
            </a:pPr>
            <a:r>
              <a:rPr lang="en-US" dirty="0">
                <a:latin typeface="Tw Cen MT" charset="0"/>
              </a:rPr>
              <a:t>From paying for upgrades to convincing states to do more themselves</a:t>
            </a:r>
          </a:p>
          <a:p>
            <a:pPr lvl="1">
              <a:lnSpc>
                <a:spcPct val="70000"/>
              </a:lnSpc>
            </a:pPr>
            <a:r>
              <a:rPr lang="en-US" dirty="0">
                <a:latin typeface="Tw Cen MT" charset="0"/>
              </a:rPr>
              <a:t>Equally applicable in rich countries and poor countries</a:t>
            </a:r>
          </a:p>
          <a:p>
            <a:pPr lvl="1">
              <a:lnSpc>
                <a:spcPct val="70000"/>
              </a:lnSpc>
            </a:pPr>
            <a:r>
              <a:rPr lang="en-US" dirty="0">
                <a:latin typeface="Tw Cen MT" charset="0"/>
              </a:rPr>
              <a:t>Will be hard to convince countries to take steps we don’t take in U.S.</a:t>
            </a:r>
          </a:p>
          <a:p>
            <a:pPr lvl="1">
              <a:lnSpc>
                <a:spcPct val="70000"/>
              </a:lnSpc>
            </a:pPr>
            <a:r>
              <a:rPr lang="en-US" dirty="0">
                <a:latin typeface="Tw Cen MT" charset="0"/>
              </a:rPr>
              <a:t>Particularly important targets for cooperation</a:t>
            </a:r>
          </a:p>
          <a:p>
            <a:pPr lvl="2">
              <a:lnSpc>
                <a:spcPct val="70000"/>
              </a:lnSpc>
            </a:pPr>
            <a:r>
              <a:rPr lang="en-US" sz="2000" dirty="0">
                <a:latin typeface="Tw Cen MT" charset="0"/>
              </a:rPr>
              <a:t>Russia</a:t>
            </a:r>
          </a:p>
          <a:p>
            <a:pPr lvl="2">
              <a:lnSpc>
                <a:spcPct val="70000"/>
              </a:lnSpc>
            </a:pPr>
            <a:r>
              <a:rPr lang="en-US" sz="2000" dirty="0">
                <a:latin typeface="Tw Cen MT" charset="0"/>
              </a:rPr>
              <a:t>Pakistan</a:t>
            </a:r>
          </a:p>
          <a:p>
            <a:pPr lvl="2">
              <a:lnSpc>
                <a:spcPct val="70000"/>
              </a:lnSpc>
            </a:pPr>
            <a:r>
              <a:rPr lang="en-US" sz="2000" dirty="0">
                <a:latin typeface="Tw Cen MT" charset="0"/>
              </a:rPr>
              <a:t>India</a:t>
            </a: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5</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8569523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457200"/>
            <a:ext cx="8315325" cy="990600"/>
          </a:xfrm>
        </p:spPr>
        <p:txBody>
          <a:bodyPr>
            <a:noAutofit/>
          </a:bodyPr>
          <a:lstStyle/>
          <a:p>
            <a:pPr eaLnBrk="1" fontAlgn="auto" hangingPunct="1">
              <a:spcAft>
                <a:spcPts val="0"/>
              </a:spcAft>
              <a:defRPr/>
            </a:pPr>
            <a:r>
              <a:rPr lang="en-US" sz="3600" dirty="0">
                <a:ea typeface="+mj-ea"/>
                <a:cs typeface="+mj-cs"/>
              </a:rPr>
              <a:t>Issues for U.S. nuclear security</a:t>
            </a:r>
          </a:p>
        </p:txBody>
      </p:sp>
      <p:sp>
        <p:nvSpPr>
          <p:cNvPr id="103426" name="Rectangle 3"/>
          <p:cNvSpPr>
            <a:spLocks noGrp="1" noChangeArrowheads="1"/>
          </p:cNvSpPr>
          <p:nvPr>
            <p:ph sz="quarter" idx="1"/>
          </p:nvPr>
        </p:nvSpPr>
        <p:spPr>
          <a:xfrm>
            <a:off x="396875" y="1676400"/>
            <a:ext cx="7883525" cy="4114800"/>
          </a:xfrm>
        </p:spPr>
        <p:txBody>
          <a:bodyPr/>
          <a:lstStyle/>
          <a:p>
            <a:pPr eaLnBrk="1" hangingPunct="1">
              <a:lnSpc>
                <a:spcPct val="80000"/>
              </a:lnSpc>
            </a:pPr>
            <a:r>
              <a:rPr lang="en-US">
                <a:latin typeface="Tw Cen MT" charset="0"/>
              </a:rPr>
              <a:t>Y-12 incident reveals major security culture problem</a:t>
            </a:r>
          </a:p>
          <a:p>
            <a:pPr lvl="1" eaLnBrk="1" hangingPunct="1">
              <a:lnSpc>
                <a:spcPct val="80000"/>
              </a:lnSpc>
              <a:buFontTx/>
              <a:buChar char="–"/>
            </a:pPr>
            <a:r>
              <a:rPr lang="en-US">
                <a:latin typeface="Tw Cen MT" charset="0"/>
              </a:rPr>
              <a:t>May be widespread in the U.S. complex</a:t>
            </a:r>
          </a:p>
          <a:p>
            <a:pPr lvl="1" eaLnBrk="1" hangingPunct="1">
              <a:lnSpc>
                <a:spcPct val="80000"/>
              </a:lnSpc>
              <a:buFontTx/>
              <a:buChar char="–"/>
            </a:pPr>
            <a:r>
              <a:rPr lang="en-US">
                <a:latin typeface="Tw Cen MT" charset="0"/>
              </a:rPr>
              <a:t>Past problems with sleeping guards, etc.</a:t>
            </a:r>
          </a:p>
          <a:p>
            <a:pPr lvl="1" eaLnBrk="1" hangingPunct="1">
              <a:lnSpc>
                <a:spcPct val="80000"/>
              </a:lnSpc>
              <a:buFontTx/>
              <a:buChar char="–"/>
            </a:pPr>
            <a:r>
              <a:rPr lang="en-US">
                <a:latin typeface="Tw Cen MT" charset="0"/>
              </a:rPr>
              <a:t>Inadequate attention to assessing, improving the “human factor” in security</a:t>
            </a:r>
          </a:p>
          <a:p>
            <a:pPr eaLnBrk="1" hangingPunct="1">
              <a:lnSpc>
                <a:spcPct val="80000"/>
              </a:lnSpc>
            </a:pPr>
            <a:r>
              <a:rPr lang="en-US">
                <a:latin typeface="Tw Cen MT" charset="0"/>
              </a:rPr>
              <a:t>NRC weakening some security rules</a:t>
            </a:r>
          </a:p>
          <a:p>
            <a:pPr lvl="1" eaLnBrk="1" hangingPunct="1">
              <a:lnSpc>
                <a:spcPct val="80000"/>
              </a:lnSpc>
              <a:buFontTx/>
              <a:buChar char="–"/>
            </a:pPr>
            <a:r>
              <a:rPr lang="en-US">
                <a:latin typeface="Tw Cen MT" charset="0"/>
              </a:rPr>
              <a:t>Exempting reactors using plutonium-uranium mixed oxide (MOX) fuel from Category I security requirements – may exempt MOX fabrication plant as well</a:t>
            </a:r>
          </a:p>
          <a:p>
            <a:pPr lvl="1" eaLnBrk="1" hangingPunct="1">
              <a:lnSpc>
                <a:spcPct val="80000"/>
              </a:lnSpc>
              <a:buFontTx/>
              <a:buChar char="–"/>
            </a:pPr>
            <a:r>
              <a:rPr lang="en-US">
                <a:latin typeface="Tw Cen MT" charset="0"/>
              </a:rPr>
              <a:t>Considering broader exemptions for plutonium mixed with uranium</a:t>
            </a:r>
          </a:p>
          <a:p>
            <a:pPr lvl="1" eaLnBrk="1" hangingPunct="1">
              <a:lnSpc>
                <a:spcPct val="80000"/>
              </a:lnSpc>
              <a:buFontTx/>
              <a:buChar char="–"/>
            </a:pPr>
            <a:r>
              <a:rPr lang="en-US">
                <a:latin typeface="Tw Cen MT" charset="0"/>
              </a:rPr>
              <a:t>Threat facilities must protect against weaker than DOEs – even for facilities with tons of weapon-grade HEU metal</a:t>
            </a:r>
          </a:p>
          <a:p>
            <a:pPr eaLnBrk="1" hangingPunct="1">
              <a:lnSpc>
                <a:spcPct val="80000"/>
              </a:lnSpc>
            </a:pPr>
            <a:r>
              <a:rPr lang="en-US">
                <a:latin typeface="Tw Cen MT" charset="0"/>
              </a:rPr>
              <a:t>Inadequate attention to insider conspiracies</a:t>
            </a:r>
          </a:p>
          <a:p>
            <a:pPr lvl="1" eaLnBrk="1" hangingPunct="1">
              <a:lnSpc>
                <a:spcPct val="80000"/>
              </a:lnSpc>
              <a:buFontTx/>
              <a:buChar char="–"/>
            </a:pPr>
            <a:r>
              <a:rPr lang="en-US">
                <a:latin typeface="Tw Cen MT" charset="0"/>
              </a:rPr>
              <a:t>Rules assume with personnel reliability program sites do not have to worry about multiple insiders working together</a:t>
            </a:r>
          </a:p>
          <a:p>
            <a:pPr lvl="1" eaLnBrk="1" hangingPunct="1">
              <a:lnSpc>
                <a:spcPct val="80000"/>
              </a:lnSpc>
              <a:buFontTx/>
              <a:buChar char="–"/>
            </a:pPr>
            <a:r>
              <a:rPr lang="en-US">
                <a:latin typeface="Tw Cen MT" charset="0"/>
              </a:rPr>
              <a:t>Multiple insiders are common problem in other industries</a:t>
            </a:r>
          </a:p>
        </p:txBody>
      </p:sp>
      <p:sp>
        <p:nvSpPr>
          <p:cNvPr id="1034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13C6172F-0889-9446-A50F-6D104BD8582C}" type="slidenum">
              <a:rPr lang="en-US" sz="1200">
                <a:solidFill>
                  <a:srgbClr val="FFFFFF"/>
                </a:solidFill>
                <a:latin typeface="Tw Cen MT" charset="0"/>
              </a:rPr>
              <a:pPr>
                <a:lnSpc>
                  <a:spcPct val="80000"/>
                </a:lnSpc>
              </a:pPr>
              <a:t>59</a:t>
            </a:fld>
            <a:endParaRPr lang="en-US" sz="1200">
              <a:solidFill>
                <a:srgbClr val="FFFFFF"/>
              </a:solidFill>
              <a:latin typeface="Tw Cen MT" charset="0"/>
            </a:endParaRPr>
          </a:p>
        </p:txBody>
      </p:sp>
    </p:spTree>
    <p:custDataLst>
      <p:tags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5475" y="457200"/>
            <a:ext cx="8315325" cy="990600"/>
          </a:xfrm>
        </p:spPr>
        <p:txBody>
          <a:bodyPr>
            <a:noAutofit/>
          </a:bodyPr>
          <a:lstStyle/>
          <a:p>
            <a:pPr eaLnBrk="1" fontAlgn="auto" hangingPunct="1">
              <a:spcAft>
                <a:spcPts val="0"/>
              </a:spcAft>
              <a:defRPr/>
            </a:pPr>
            <a:r>
              <a:rPr lang="en-US" sz="3600" dirty="0">
                <a:ea typeface="+mj-ea"/>
                <a:cs typeface="+mj-cs"/>
              </a:rPr>
              <a:t>Issues for Russian nuclear security</a:t>
            </a:r>
          </a:p>
        </p:txBody>
      </p:sp>
      <p:sp>
        <p:nvSpPr>
          <p:cNvPr id="105474" name="Rectangle 3"/>
          <p:cNvSpPr>
            <a:spLocks noGrp="1" noChangeArrowheads="1"/>
          </p:cNvSpPr>
          <p:nvPr>
            <p:ph sz="quarter" idx="1"/>
          </p:nvPr>
        </p:nvSpPr>
        <p:spPr>
          <a:xfrm>
            <a:off x="396875" y="1600200"/>
            <a:ext cx="7883525" cy="4114800"/>
          </a:xfrm>
        </p:spPr>
        <p:txBody>
          <a:bodyPr/>
          <a:lstStyle/>
          <a:p>
            <a:pPr eaLnBrk="1" hangingPunct="1">
              <a:lnSpc>
                <a:spcPct val="80000"/>
              </a:lnSpc>
            </a:pPr>
            <a:r>
              <a:rPr lang="en-US">
                <a:latin typeface="Tw Cen MT" charset="0"/>
              </a:rPr>
              <a:t>Sustainability</a:t>
            </a:r>
          </a:p>
          <a:p>
            <a:pPr lvl="1" eaLnBrk="1" hangingPunct="1">
              <a:lnSpc>
                <a:spcPct val="80000"/>
              </a:lnSpc>
              <a:buFontTx/>
              <a:buChar char="–"/>
            </a:pPr>
            <a:r>
              <a:rPr lang="en-US">
                <a:latin typeface="Tw Cen MT" charset="0"/>
              </a:rPr>
              <a:t>Government insists sites pay for security themselves – sites with little revenue (e.g., research reactors) may not be able to</a:t>
            </a:r>
          </a:p>
          <a:p>
            <a:pPr eaLnBrk="1" hangingPunct="1">
              <a:lnSpc>
                <a:spcPct val="80000"/>
              </a:lnSpc>
            </a:pPr>
            <a:r>
              <a:rPr lang="en-US">
                <a:latin typeface="Tw Cen MT" charset="0"/>
              </a:rPr>
              <a:t>Insider protection</a:t>
            </a:r>
          </a:p>
          <a:p>
            <a:pPr lvl="1" eaLnBrk="1" hangingPunct="1">
              <a:lnSpc>
                <a:spcPct val="80000"/>
              </a:lnSpc>
              <a:buFontTx/>
              <a:buChar char="–"/>
            </a:pPr>
            <a:r>
              <a:rPr lang="en-US">
                <a:latin typeface="Tw Cen MT" charset="0"/>
              </a:rPr>
              <a:t>Rules don’t require tamper-indicating seals that would be very hard to beat, or accounting that could detect slow, “bit-by-bit” thefts</a:t>
            </a:r>
          </a:p>
          <a:p>
            <a:pPr lvl="1" eaLnBrk="1" hangingPunct="1">
              <a:lnSpc>
                <a:spcPct val="80000"/>
              </a:lnSpc>
              <a:buFontTx/>
              <a:buChar char="–"/>
            </a:pPr>
            <a:r>
              <a:rPr lang="en-US">
                <a:latin typeface="Tw Cen MT" charset="0"/>
              </a:rPr>
              <a:t>Many facilities have emergency doors with no detector or alarm – often open in summer to allow a breeze</a:t>
            </a:r>
          </a:p>
          <a:p>
            <a:pPr lvl="1" eaLnBrk="1" hangingPunct="1">
              <a:lnSpc>
                <a:spcPct val="80000"/>
              </a:lnSpc>
              <a:buFontTx/>
              <a:buChar char="–"/>
            </a:pPr>
            <a:r>
              <a:rPr lang="en-US">
                <a:latin typeface="Tw Cen MT" charset="0"/>
              </a:rPr>
              <a:t>Widespread corruption and theft of non-nuclear items</a:t>
            </a:r>
          </a:p>
          <a:p>
            <a:pPr eaLnBrk="1" hangingPunct="1">
              <a:lnSpc>
                <a:spcPct val="80000"/>
              </a:lnSpc>
            </a:pPr>
            <a:r>
              <a:rPr lang="en-US">
                <a:latin typeface="Tw Cen MT" charset="0"/>
              </a:rPr>
              <a:t>Regulation</a:t>
            </a:r>
          </a:p>
          <a:p>
            <a:pPr lvl="1" eaLnBrk="1" hangingPunct="1">
              <a:lnSpc>
                <a:spcPct val="80000"/>
              </a:lnSpc>
              <a:buFontTx/>
              <a:buChar char="–"/>
            </a:pPr>
            <a:r>
              <a:rPr lang="en-US">
                <a:latin typeface="Tw Cen MT" charset="0"/>
              </a:rPr>
              <a:t>Regulations still weak in several areas; regulatory agency has limited staff and power</a:t>
            </a:r>
          </a:p>
          <a:p>
            <a:pPr eaLnBrk="1" hangingPunct="1">
              <a:lnSpc>
                <a:spcPct val="80000"/>
              </a:lnSpc>
            </a:pPr>
            <a:r>
              <a:rPr lang="en-US">
                <a:latin typeface="Tw Cen MT" charset="0"/>
              </a:rPr>
              <a:t>Guard forces for nuclear material</a:t>
            </a:r>
          </a:p>
          <a:p>
            <a:pPr lvl="1" eaLnBrk="1" hangingPunct="1">
              <a:lnSpc>
                <a:spcPct val="80000"/>
              </a:lnSpc>
              <a:buFontTx/>
              <a:buChar char="–"/>
            </a:pPr>
            <a:r>
              <a:rPr lang="en-US">
                <a:latin typeface="Tw Cen MT" charset="0"/>
              </a:rPr>
              <a:t>Still heavy reliance on poorly paid and trained conscripts</a:t>
            </a:r>
          </a:p>
          <a:p>
            <a:pPr eaLnBrk="1" hangingPunct="1">
              <a:lnSpc>
                <a:spcPct val="80000"/>
              </a:lnSpc>
            </a:pPr>
            <a:r>
              <a:rPr lang="en-US">
                <a:latin typeface="Tw Cen MT" charset="0"/>
              </a:rPr>
              <a:t>Limited realistic testing of security system performance against intelligent adversaries looking for weak points</a:t>
            </a:r>
          </a:p>
        </p:txBody>
      </p:sp>
      <p:sp>
        <p:nvSpPr>
          <p:cNvPr id="105475"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3E7793AE-7709-1E4B-8EEF-4FC6FF483D15}" type="slidenum">
              <a:rPr lang="en-US" sz="1200">
                <a:solidFill>
                  <a:srgbClr val="FFFFFF"/>
                </a:solidFill>
                <a:latin typeface="Tw Cen MT" charset="0"/>
              </a:rPr>
              <a:pPr>
                <a:lnSpc>
                  <a:spcPct val="80000"/>
                </a:lnSpc>
              </a:pPr>
              <a:t>60</a:t>
            </a:fld>
            <a:endParaRPr lang="en-US" sz="1200">
              <a:solidFill>
                <a:srgbClr val="FFFFFF"/>
              </a:solidFill>
              <a:latin typeface="Tw Cen MT" charset="0"/>
            </a:endParaRPr>
          </a:p>
        </p:txBody>
      </p:sp>
    </p:spTree>
    <p:custDataLst>
      <p:tags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ChangeArrowheads="1"/>
          </p:cNvSpPr>
          <p:nvPr>
            <p:ph type="title"/>
          </p:nvPr>
        </p:nvSpPr>
        <p:spPr>
          <a:xfrm>
            <a:off x="625475" y="457200"/>
            <a:ext cx="8315325" cy="990600"/>
          </a:xfrm>
        </p:spPr>
        <p:txBody>
          <a:bodyPr/>
          <a:lstStyle/>
          <a:p>
            <a:r>
              <a:rPr lang="en-US" sz="3600">
                <a:latin typeface="Tw Cen MT Condensed Extra Bold" charset="0"/>
              </a:rPr>
              <a:t>Some recent anecdotes of insecurity</a:t>
            </a:r>
          </a:p>
        </p:txBody>
      </p:sp>
      <p:sp>
        <p:nvSpPr>
          <p:cNvPr id="107522" name="Rectangle 3"/>
          <p:cNvSpPr>
            <a:spLocks noGrp="1" noChangeArrowheads="1"/>
          </p:cNvSpPr>
          <p:nvPr>
            <p:ph type="body" idx="1"/>
          </p:nvPr>
        </p:nvSpPr>
        <p:spPr>
          <a:xfrm>
            <a:off x="1006475" y="1524000"/>
            <a:ext cx="7883525" cy="4114800"/>
          </a:xfrm>
        </p:spPr>
        <p:txBody>
          <a:bodyPr/>
          <a:lstStyle/>
          <a:p>
            <a:pPr>
              <a:lnSpc>
                <a:spcPct val="90000"/>
              </a:lnSpc>
            </a:pPr>
            <a:r>
              <a:rPr lang="en-US">
                <a:latin typeface="Tw Cen MT" charset="0"/>
              </a:rPr>
              <a:t>Russia: Gen-Major Victor Gaidukov, commander of a nuclear weapon storage site, arrested for accepting &gt;$300,000 in bribes (2011)</a:t>
            </a:r>
          </a:p>
          <a:p>
            <a:pPr>
              <a:lnSpc>
                <a:spcPct val="90000"/>
              </a:lnSpc>
            </a:pPr>
            <a:r>
              <a:rPr lang="en-US">
                <a:latin typeface="Tw Cen MT" charset="0"/>
              </a:rPr>
              <a:t>Pakistan: Brig.-Gen. Ali Khan arrested for ties to Islamic extremists (2011)</a:t>
            </a:r>
          </a:p>
          <a:p>
            <a:pPr>
              <a:lnSpc>
                <a:spcPct val="90000"/>
              </a:lnSpc>
            </a:pPr>
            <a:r>
              <a:rPr lang="en-US">
                <a:latin typeface="Tw Cen MT" charset="0"/>
              </a:rPr>
              <a:t>S. Africa: Two armed teams attack Pelindaba site where 100s of kilograms of HEU is stored, one penetrates 10,000 volt fence, disables intrusion detectors, shoots worker in emergency control center – never caught (2007)</a:t>
            </a:r>
          </a:p>
          <a:p>
            <a:pPr>
              <a:lnSpc>
                <a:spcPct val="90000"/>
              </a:lnSpc>
            </a:pPr>
            <a:r>
              <a:rPr lang="en-US">
                <a:latin typeface="Tw Cen MT" charset="0"/>
              </a:rPr>
              <a:t>Belgium: Peace activists break into nuclear weapon storage base, spend &gt;1 hour there before being detected and stopped (2010)</a:t>
            </a:r>
          </a:p>
          <a:p>
            <a:pPr>
              <a:lnSpc>
                <a:spcPct val="90000"/>
              </a:lnSpc>
            </a:pPr>
            <a:r>
              <a:rPr lang="en-US">
                <a:latin typeface="Tw Cen MT" charset="0"/>
              </a:rPr>
              <a:t>United States: Bomber flies across the country with 6 nuclear weapons on board, no one knows – checks failed (2007)</a:t>
            </a:r>
            <a:endParaRPr lang="en-US" sz="2000">
              <a:latin typeface="Tw Cen MT" charset="0"/>
            </a:endParaRPr>
          </a:p>
        </p:txBody>
      </p:sp>
      <p:sp>
        <p:nvSpPr>
          <p:cNvPr id="107523" name="Slide Number Placeholder 2"/>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A64613F0-858F-4D46-9CDB-D208F8C309A6}" type="slidenum">
              <a:rPr lang="en-US" sz="1200">
                <a:solidFill>
                  <a:srgbClr val="FFFFFF"/>
                </a:solidFill>
                <a:latin typeface="Tw Cen MT" charset="0"/>
              </a:rPr>
              <a:pPr>
                <a:lnSpc>
                  <a:spcPct val="80000"/>
                </a:lnSpc>
              </a:pPr>
              <a:t>61</a:t>
            </a:fld>
            <a:endParaRPr lang="en-US" sz="1200">
              <a:solidFill>
                <a:srgbClr val="FFFFFF"/>
              </a:solidFill>
              <a:latin typeface="Tw Cen MT" charset="0"/>
            </a:endParaRPr>
          </a:p>
        </p:txBody>
      </p:sp>
    </p:spTree>
    <p:custDataLst>
      <p:tags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title"/>
          </p:nvPr>
        </p:nvSpPr>
        <p:spPr>
          <a:xfrm>
            <a:off x="625475" y="457200"/>
            <a:ext cx="8315325" cy="990600"/>
          </a:xfrm>
        </p:spPr>
        <p:txBody>
          <a:bodyPr/>
          <a:lstStyle/>
          <a:p>
            <a:pPr eaLnBrk="1" hangingPunct="1"/>
            <a:r>
              <a:rPr lang="en-US" sz="3600">
                <a:latin typeface="Tw Cen MT Condensed Extra Bold" charset="0"/>
              </a:rPr>
              <a:t>Attack at Pelindaba, Nov. 8, 2007</a:t>
            </a:r>
          </a:p>
        </p:txBody>
      </p:sp>
      <p:sp>
        <p:nvSpPr>
          <p:cNvPr id="109570" name="Rectangle 3"/>
          <p:cNvSpPr>
            <a:spLocks noGrp="1" noChangeArrowheads="1"/>
          </p:cNvSpPr>
          <p:nvPr>
            <p:ph sz="quarter" idx="1"/>
          </p:nvPr>
        </p:nvSpPr>
        <p:spPr>
          <a:xfrm>
            <a:off x="471488" y="1905000"/>
            <a:ext cx="7885112" cy="4114800"/>
          </a:xfrm>
        </p:spPr>
        <p:txBody>
          <a:bodyPr/>
          <a:lstStyle/>
          <a:p>
            <a:pPr eaLnBrk="1" hangingPunct="1">
              <a:lnSpc>
                <a:spcPct val="80000"/>
              </a:lnSpc>
            </a:pPr>
            <a:r>
              <a:rPr lang="en-US">
                <a:latin typeface="Tw Cen MT" charset="0"/>
              </a:rPr>
              <a:t>Site with 100s of kgs of highly enriched uranium (HEU)</a:t>
            </a:r>
          </a:p>
          <a:p>
            <a:pPr eaLnBrk="1" hangingPunct="1">
              <a:lnSpc>
                <a:spcPct val="80000"/>
              </a:lnSpc>
            </a:pPr>
            <a:r>
              <a:rPr lang="en-US">
                <a:latin typeface="Tw Cen MT" charset="0"/>
              </a:rPr>
              <a:t>Attack by 2 teams of armed, well-trained men, from opposite sides</a:t>
            </a:r>
          </a:p>
          <a:p>
            <a:pPr eaLnBrk="1" hangingPunct="1">
              <a:lnSpc>
                <a:spcPct val="80000"/>
              </a:lnSpc>
            </a:pPr>
            <a:r>
              <a:rPr lang="en-US">
                <a:latin typeface="Tw Cen MT" charset="0"/>
              </a:rPr>
              <a:t>One team:</a:t>
            </a:r>
          </a:p>
          <a:p>
            <a:pPr lvl="1" eaLnBrk="1" hangingPunct="1">
              <a:lnSpc>
                <a:spcPct val="80000"/>
              </a:lnSpc>
              <a:buFont typeface="Tw Cen MT" charset="0"/>
              <a:buChar char="–"/>
            </a:pPr>
            <a:r>
              <a:rPr lang="en-US">
                <a:latin typeface="Tw Cen MT" charset="0"/>
              </a:rPr>
              <a:t>Penetrated 10,000-volt security fence</a:t>
            </a:r>
          </a:p>
          <a:p>
            <a:pPr lvl="1" eaLnBrk="1" hangingPunct="1">
              <a:lnSpc>
                <a:spcPct val="80000"/>
              </a:lnSpc>
              <a:buFont typeface="Tw Cen MT" charset="0"/>
              <a:buChar char="–"/>
            </a:pPr>
            <a:r>
              <a:rPr lang="en-US">
                <a:latin typeface="Tw Cen MT" charset="0"/>
              </a:rPr>
              <a:t>Disabled intrusion detectors</a:t>
            </a:r>
          </a:p>
          <a:p>
            <a:pPr lvl="1" eaLnBrk="1" hangingPunct="1">
              <a:lnSpc>
                <a:spcPct val="80000"/>
              </a:lnSpc>
              <a:buFont typeface="Tw Cen MT" charset="0"/>
              <a:buChar char="–"/>
            </a:pPr>
            <a:r>
              <a:rPr lang="en-US">
                <a:latin typeface="Tw Cen MT" charset="0"/>
              </a:rPr>
              <a:t>Went to emergency control center, shot a worker there, who raised first alarm</a:t>
            </a:r>
          </a:p>
          <a:p>
            <a:pPr lvl="1" eaLnBrk="1" hangingPunct="1">
              <a:lnSpc>
                <a:spcPct val="80000"/>
              </a:lnSpc>
              <a:buFont typeface="Tw Cen MT" charset="0"/>
              <a:buChar char="–"/>
            </a:pPr>
            <a:r>
              <a:rPr lang="en-US">
                <a:latin typeface="Tw Cen MT" charset="0"/>
              </a:rPr>
              <a:t>Spent 45 minutes inside guarded perimeter – never engaged by site security forces</a:t>
            </a:r>
          </a:p>
          <a:p>
            <a:pPr lvl="1" eaLnBrk="1" hangingPunct="1">
              <a:lnSpc>
                <a:spcPct val="80000"/>
              </a:lnSpc>
              <a:buFont typeface="Tw Cen MT" charset="0"/>
              <a:buChar char="–"/>
            </a:pPr>
            <a:r>
              <a:rPr lang="en-US">
                <a:latin typeface="Tw Cen MT" charset="0"/>
              </a:rPr>
              <a:t>Left through same spot in fence – never caught or identified</a:t>
            </a:r>
          </a:p>
          <a:p>
            <a:pPr eaLnBrk="1" hangingPunct="1">
              <a:lnSpc>
                <a:spcPct val="80000"/>
              </a:lnSpc>
            </a:pPr>
            <a:r>
              <a:rPr lang="en-US">
                <a:latin typeface="Tw Cen MT" charset="0"/>
              </a:rPr>
              <a:t>South Africa has since undertaken major nuclear security upgrades, establishing regulatory design basis threat</a:t>
            </a:r>
          </a:p>
        </p:txBody>
      </p:sp>
      <p:sp>
        <p:nvSpPr>
          <p:cNvPr id="109571"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99363903-C3F4-F345-8499-84853548BD67}" type="slidenum">
              <a:rPr lang="en-US" sz="1200">
                <a:solidFill>
                  <a:srgbClr val="FFFFFF"/>
                </a:solidFill>
                <a:latin typeface="Tw Cen MT" charset="0"/>
              </a:rPr>
              <a:pPr>
                <a:lnSpc>
                  <a:spcPct val="80000"/>
                </a:lnSpc>
              </a:pPr>
              <a:t>62</a:t>
            </a:fld>
            <a:endParaRPr lang="en-US" sz="1200">
              <a:solidFill>
                <a:srgbClr val="FFFFFF"/>
              </a:solidFill>
              <a:latin typeface="Tw Cen MT" charset="0"/>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3569" y="457200"/>
            <a:ext cx="8316912" cy="990600"/>
          </a:xfrm>
        </p:spPr>
        <p:txBody>
          <a:bodyPr>
            <a:normAutofit/>
          </a:bodyPr>
          <a:lstStyle/>
          <a:p>
            <a:pPr eaLnBrk="1" fontAlgn="auto" hangingPunct="1">
              <a:spcAft>
                <a:spcPts val="0"/>
              </a:spcAft>
              <a:defRPr/>
            </a:pPr>
            <a:r>
              <a:rPr lang="en-US" dirty="0">
                <a:ea typeface="+mj-ea"/>
                <a:cs typeface="+mj-cs"/>
              </a:rPr>
              <a:t>Going after the material (II)</a:t>
            </a:r>
          </a:p>
        </p:txBody>
      </p:sp>
      <p:sp>
        <p:nvSpPr>
          <p:cNvPr id="154626" name="Rectangle 3"/>
          <p:cNvSpPr>
            <a:spLocks noGrp="1" noChangeArrowheads="1"/>
          </p:cNvSpPr>
          <p:nvPr>
            <p:ph sz="quarter" idx="1"/>
          </p:nvPr>
        </p:nvSpPr>
        <p:spPr>
          <a:xfrm>
            <a:off x="664369" y="1752600"/>
            <a:ext cx="7885112" cy="4114800"/>
          </a:xfrm>
        </p:spPr>
        <p:txBody>
          <a:bodyPr/>
          <a:lstStyle/>
          <a:p>
            <a:pPr eaLnBrk="1" hangingPunct="1">
              <a:lnSpc>
                <a:spcPct val="70000"/>
              </a:lnSpc>
            </a:pPr>
            <a:r>
              <a:rPr lang="en-US" dirty="0">
                <a:latin typeface="Tw Cen MT" charset="0"/>
              </a:rPr>
              <a:t>Revitalized nuclear security programs should focus on genuinely effective implementation in 5 key areas</a:t>
            </a:r>
          </a:p>
          <a:p>
            <a:pPr lvl="1">
              <a:lnSpc>
                <a:spcPct val="70000"/>
              </a:lnSpc>
            </a:pPr>
            <a:r>
              <a:rPr lang="en-US" dirty="0">
                <a:latin typeface="Tw Cen MT" charset="0"/>
              </a:rPr>
              <a:t>Protecting against the full spectrum of plausible adversaries</a:t>
            </a:r>
          </a:p>
          <a:p>
            <a:pPr lvl="2">
              <a:lnSpc>
                <a:spcPct val="70000"/>
              </a:lnSpc>
            </a:pPr>
            <a:r>
              <a:rPr lang="en-US" sz="2000" dirty="0">
                <a:latin typeface="Tw Cen MT" charset="0"/>
              </a:rPr>
              <a:t>Are countries defending against everything they should be protecting against?</a:t>
            </a:r>
          </a:p>
          <a:p>
            <a:pPr lvl="1">
              <a:lnSpc>
                <a:spcPct val="70000"/>
              </a:lnSpc>
            </a:pPr>
            <a:r>
              <a:rPr lang="en-US" dirty="0">
                <a:latin typeface="Tw Cen MT" charset="0"/>
              </a:rPr>
              <a:t>Multilayered defenses against insider threats</a:t>
            </a:r>
          </a:p>
          <a:p>
            <a:pPr lvl="2">
              <a:lnSpc>
                <a:spcPct val="70000"/>
              </a:lnSpc>
            </a:pPr>
            <a:r>
              <a:rPr lang="en-US" sz="2000" dirty="0">
                <a:latin typeface="Tw Cen MT" charset="0"/>
              </a:rPr>
              <a:t>Insiders have been key to most real nuclear theft, sabotage incidents</a:t>
            </a:r>
          </a:p>
          <a:p>
            <a:pPr lvl="1">
              <a:lnSpc>
                <a:spcPct val="70000"/>
              </a:lnSpc>
            </a:pPr>
            <a:r>
              <a:rPr lang="en-US" dirty="0">
                <a:latin typeface="Tw Cen MT" charset="0"/>
              </a:rPr>
              <a:t>Focused programs to assess, strengthen nuclear security culture</a:t>
            </a:r>
          </a:p>
          <a:p>
            <a:pPr lvl="2">
              <a:lnSpc>
                <a:spcPct val="70000"/>
              </a:lnSpc>
            </a:pPr>
            <a:r>
              <a:rPr lang="en-US" sz="2000" dirty="0">
                <a:latin typeface="Tw Cen MT" charset="0"/>
              </a:rPr>
              <a:t>Need all security-relevant staff to be vigilant, aware</a:t>
            </a:r>
          </a:p>
          <a:p>
            <a:pPr lvl="1">
              <a:lnSpc>
                <a:spcPct val="70000"/>
              </a:lnSpc>
            </a:pPr>
            <a:r>
              <a:rPr lang="en-US" dirty="0">
                <a:latin typeface="Tw Cen MT" charset="0"/>
              </a:rPr>
              <a:t>Realistic vulnerability assessment and performance testing</a:t>
            </a:r>
          </a:p>
          <a:p>
            <a:pPr lvl="2">
              <a:lnSpc>
                <a:spcPct val="70000"/>
              </a:lnSpc>
            </a:pPr>
            <a:r>
              <a:rPr lang="en-US" sz="2000" dirty="0">
                <a:latin typeface="Tw Cen MT" charset="0"/>
              </a:rPr>
              <a:t>Do nuclear security systems </a:t>
            </a:r>
            <a:r>
              <a:rPr lang="en-US" sz="2000" u="sng" dirty="0">
                <a:latin typeface="Tw Cen MT" charset="0"/>
              </a:rPr>
              <a:t>really</a:t>
            </a:r>
            <a:r>
              <a:rPr lang="en-US" sz="2000" dirty="0">
                <a:latin typeface="Tw Cen MT" charset="0"/>
              </a:rPr>
              <a:t> work, in the face of creative adversaries looking for weak points?</a:t>
            </a:r>
          </a:p>
          <a:p>
            <a:pPr lvl="1">
              <a:lnSpc>
                <a:spcPct val="70000"/>
              </a:lnSpc>
            </a:pPr>
            <a:r>
              <a:rPr lang="en-US" dirty="0">
                <a:latin typeface="Tw Cen MT" charset="0"/>
              </a:rPr>
              <a:t>Consolidating to fewer sites</a:t>
            </a:r>
          </a:p>
          <a:p>
            <a:pPr lvl="2">
              <a:lnSpc>
                <a:spcPct val="70000"/>
              </a:lnSpc>
            </a:pPr>
            <a:r>
              <a:rPr lang="en-US" sz="2000" dirty="0">
                <a:latin typeface="Tw Cen MT" charset="0"/>
              </a:rPr>
              <a:t>Can provide better security at lower cost protecting fewer places</a:t>
            </a:r>
          </a:p>
          <a:p>
            <a:pPr lvl="2">
              <a:lnSpc>
                <a:spcPct val="70000"/>
              </a:lnSpc>
            </a:pPr>
            <a:endParaRPr lang="en-US" dirty="0">
              <a:latin typeface="Tw Cen MT" charset="0"/>
            </a:endParaRPr>
          </a:p>
          <a:p>
            <a:pPr lvl="1">
              <a:lnSpc>
                <a:spcPct val="70000"/>
              </a:lnSpc>
            </a:pPr>
            <a:endParaRPr lang="en-US" dirty="0">
              <a:latin typeface="Tw Cen MT" charset="0"/>
            </a:endParaRPr>
          </a:p>
        </p:txBody>
      </p:sp>
      <p:sp>
        <p:nvSpPr>
          <p:cNvPr id="154627" name="Slide Number Placeholder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80000"/>
              </a:lnSpc>
            </a:pPr>
            <a:fld id="{4A536AEF-4BE5-194A-836D-0B13BF7FB5CC}" type="slidenum">
              <a:rPr lang="en-US" sz="1200">
                <a:solidFill>
                  <a:srgbClr val="FFFFFF"/>
                </a:solidFill>
                <a:latin typeface="Tw Cen MT" charset="0"/>
              </a:rPr>
              <a:pPr>
                <a:lnSpc>
                  <a:spcPct val="80000"/>
                </a:lnSpc>
              </a:pPr>
              <a:t>6</a:t>
            </a:fld>
            <a:endParaRPr lang="en-US" sz="1200">
              <a:solidFill>
                <a:srgbClr val="FFFFFF"/>
              </a:solidFill>
              <a:latin typeface="Tw Cen MT" charset="0"/>
            </a:endParaRPr>
          </a:p>
        </p:txBody>
      </p:sp>
    </p:spTree>
    <p:custDataLst>
      <p:tags r:id="rId1"/>
    </p:custDataLst>
    <p:extLst>
      <p:ext uri="{BB962C8B-B14F-4D97-AF65-F5344CB8AC3E}">
        <p14:creationId xmlns:p14="http://schemas.microsoft.com/office/powerpoint/2010/main" val="96800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548481" y="152400"/>
            <a:ext cx="7927975" cy="1104900"/>
          </a:xfrm>
        </p:spPr>
        <p:txBody>
          <a:bodyPr>
            <a:noAutofit/>
          </a:bodyPr>
          <a:lstStyle/>
          <a:p>
            <a:pPr eaLnBrk="1" fontAlgn="auto" hangingPunct="1">
              <a:spcAft>
                <a:spcPts val="0"/>
              </a:spcAft>
              <a:defRPr/>
            </a:pPr>
            <a:r>
              <a:rPr lang="en-US" sz="3600" dirty="0">
                <a:cs typeface="+mj-cs"/>
              </a:rPr>
              <a:t>Security culture matters:</a:t>
            </a:r>
            <a:br>
              <a:rPr lang="en-US" sz="3600" dirty="0">
                <a:cs typeface="+mj-cs"/>
              </a:rPr>
            </a:br>
            <a:r>
              <a:rPr lang="en-US" sz="3600" dirty="0">
                <a:cs typeface="+mj-cs"/>
              </a:rPr>
              <a:t>Propped-open security door</a:t>
            </a:r>
          </a:p>
        </p:txBody>
      </p:sp>
      <p:pic>
        <p:nvPicPr>
          <p:cNvPr id="60418"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52600" y="1633538"/>
            <a:ext cx="4206081" cy="41624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pic>
      <p:sp>
        <p:nvSpPr>
          <p:cNvPr id="60419" name="Text Box 5"/>
          <p:cNvSpPr txBox="1">
            <a:spLocks noChangeArrowheads="1"/>
          </p:cNvSpPr>
          <p:nvPr/>
        </p:nvSpPr>
        <p:spPr bwMode="auto">
          <a:xfrm>
            <a:off x="1690688" y="5791200"/>
            <a:ext cx="4420393" cy="7848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500" dirty="0">
                <a:latin typeface="+mn-lt"/>
                <a:ea typeface="MS PGothic" charset="0"/>
                <a:cs typeface="MS PGothic" charset="0"/>
              </a:rPr>
              <a:t>Source: GAO, Nuclear Nonproliferation: Security of Russia</a:t>
            </a:r>
            <a:r>
              <a:rPr lang="ja-JP" altLang="en-US" sz="1500" dirty="0">
                <a:latin typeface="+mn-lt"/>
                <a:ea typeface="MS PGothic" charset="0"/>
                <a:cs typeface="MS PGothic" charset="0"/>
              </a:rPr>
              <a:t>’</a:t>
            </a:r>
            <a:r>
              <a:rPr lang="en-US" altLang="ja-JP" sz="1500" dirty="0">
                <a:latin typeface="+mn-lt"/>
                <a:cs typeface="Tw Cen MT Condensed Extra Bold"/>
              </a:rPr>
              <a:t>s Nuclear Material Improving, Enhancements Needed (GAO, 2001)</a:t>
            </a:r>
            <a:endParaRPr lang="en-US" sz="1500" dirty="0">
              <a:latin typeface="+mn-lt"/>
              <a:cs typeface="Tw Cen MT Condensed Extra Bold"/>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7555DE3E-7913-4A44-B812-F6F417F30B06}" type="slidenum">
              <a:rPr lang="en-US"/>
              <a:pPr>
                <a:defRPr/>
              </a:pPr>
              <a:t>7</a:t>
            </a:fld>
            <a:endParaRPr lang="en-US" dirty="0"/>
          </a:p>
        </p:txBody>
      </p:sp>
    </p:spTree>
    <p:extLst>
      <p:ext uri="{BB962C8B-B14F-4D97-AF65-F5344CB8AC3E}">
        <p14:creationId xmlns:p14="http://schemas.microsoft.com/office/powerpoint/2010/main" val="53735231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25475" y="228600"/>
            <a:ext cx="8315325" cy="990600"/>
          </a:xfrm>
        </p:spPr>
        <p:txBody>
          <a:bodyPr>
            <a:noAutofit/>
          </a:bodyPr>
          <a:lstStyle/>
          <a:p>
            <a:pPr eaLnBrk="1" fontAlgn="auto" hangingPunct="1">
              <a:spcAft>
                <a:spcPts val="0"/>
              </a:spcAft>
              <a:defRPr/>
            </a:pPr>
            <a:r>
              <a:rPr lang="en-US" sz="3600" dirty="0">
                <a:ea typeface="+mj-ea"/>
                <a:cs typeface="+mj-cs"/>
              </a:rPr>
              <a:t>Insider threats are the most dangerous</a:t>
            </a:r>
            <a:br>
              <a:rPr lang="en-US" sz="3600" dirty="0">
                <a:ea typeface="+mj-ea"/>
                <a:cs typeface="+mj-cs"/>
              </a:rPr>
            </a:br>
            <a:r>
              <a:rPr lang="en-US" sz="3600" dirty="0">
                <a:ea typeface="+mj-ea"/>
                <a:cs typeface="+mj-cs"/>
              </a:rPr>
              <a:t>nuclear security problem</a:t>
            </a:r>
          </a:p>
        </p:txBody>
      </p:sp>
      <p:sp>
        <p:nvSpPr>
          <p:cNvPr id="2150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5240367A-6DE8-6541-B0CF-5D9A6FA3E00D}" type="slidenum">
              <a:rPr lang="en-US" altLang="en-US" sz="1200">
                <a:solidFill>
                  <a:srgbClr val="FFFFFF"/>
                </a:solidFill>
                <a:latin typeface="Tw Cen MT" charset="0"/>
                <a:ea typeface="ＭＳ Ｐゴシック" charset="-128"/>
                <a:cs typeface="ＭＳ Ｐゴシック" charset="-128"/>
              </a:rPr>
              <a:pPr>
                <a:lnSpc>
                  <a:spcPct val="80000"/>
                </a:lnSpc>
              </a:pPr>
              <a:t>8</a:t>
            </a:fld>
            <a:endParaRPr lang="en-US" altLang="en-US" sz="1200">
              <a:solidFill>
                <a:srgbClr val="FFFFFF"/>
              </a:solidFill>
              <a:latin typeface="Tw Cen MT" charset="0"/>
              <a:ea typeface="ＭＳ Ｐゴシック" charset="-128"/>
              <a:cs typeface="ＭＳ Ｐゴシック" charset="-128"/>
            </a:endParaRPr>
          </a:p>
        </p:txBody>
      </p:sp>
      <p:sp>
        <p:nvSpPr>
          <p:cNvPr id="21507" name="Rectangle 3"/>
          <p:cNvSpPr>
            <a:spLocks noGrp="1" noChangeArrowheads="1"/>
          </p:cNvSpPr>
          <p:nvPr>
            <p:ph sz="quarter" idx="1"/>
          </p:nvPr>
        </p:nvSpPr>
        <p:spPr>
          <a:xfrm>
            <a:off x="700088" y="1676400"/>
            <a:ext cx="4953000" cy="4114800"/>
          </a:xfrm>
        </p:spPr>
        <p:txBody>
          <a:bodyPr/>
          <a:lstStyle/>
          <a:p>
            <a:pPr eaLnBrk="1" hangingPunct="1">
              <a:lnSpc>
                <a:spcPct val="80000"/>
              </a:lnSpc>
              <a:spcBef>
                <a:spcPts val="400"/>
              </a:spcBef>
            </a:pPr>
            <a:r>
              <a:rPr lang="en-US" altLang="en-US" dirty="0">
                <a:latin typeface="Tw Cen MT" charset="0"/>
                <a:ea typeface="Tw Cen MT" charset="0"/>
                <a:cs typeface="Tw Cen MT" charset="0"/>
              </a:rPr>
              <a:t>The known HEU and Pu thefts, and most sabotages, involved insiders</a:t>
            </a:r>
          </a:p>
          <a:p>
            <a:pPr eaLnBrk="1" hangingPunct="1">
              <a:lnSpc>
                <a:spcPct val="80000"/>
              </a:lnSpc>
              <a:spcBef>
                <a:spcPts val="400"/>
              </a:spcBef>
            </a:pPr>
            <a:r>
              <a:rPr lang="en-US" altLang="en-US" dirty="0">
                <a:latin typeface="Tw Cen MT" charset="0"/>
                <a:ea typeface="Tw Cen MT" charset="0"/>
                <a:cs typeface="Tw Cen MT" charset="0"/>
              </a:rPr>
              <a:t>People don’t want to believe their friends and colleagues could betray the organization</a:t>
            </a:r>
          </a:p>
          <a:p>
            <a:pPr lvl="1" eaLnBrk="1" hangingPunct="1">
              <a:lnSpc>
                <a:spcPct val="80000"/>
              </a:lnSpc>
              <a:spcBef>
                <a:spcPts val="400"/>
              </a:spcBef>
            </a:pPr>
            <a:r>
              <a:rPr lang="en-US" altLang="en-US" dirty="0">
                <a:latin typeface="Tw Cen MT" charset="0"/>
                <a:ea typeface="Tw Cen MT" charset="0"/>
                <a:cs typeface="Tw Cen MT" charset="0"/>
              </a:rPr>
              <a:t>Leads to serious lapses in protection against insider threats</a:t>
            </a:r>
          </a:p>
          <a:p>
            <a:pPr eaLnBrk="1" hangingPunct="1">
              <a:lnSpc>
                <a:spcPct val="80000"/>
              </a:lnSpc>
              <a:spcBef>
                <a:spcPts val="400"/>
              </a:spcBef>
            </a:pPr>
            <a:r>
              <a:rPr lang="en-US" altLang="en-US" dirty="0">
                <a:latin typeface="Tw Cen MT" charset="0"/>
                <a:ea typeface="Tw Cen MT" charset="0"/>
                <a:cs typeface="Tw Cen MT" charset="0"/>
              </a:rPr>
              <a:t>Getting people to report suspicious behavior is </a:t>
            </a:r>
            <a:r>
              <a:rPr lang="en-US" altLang="en-US" i="1" dirty="0">
                <a:latin typeface="Tw Cen MT" charset="0"/>
                <a:ea typeface="Tw Cen MT" charset="0"/>
                <a:cs typeface="Tw Cen MT" charset="0"/>
              </a:rPr>
              <a:t>very </a:t>
            </a:r>
            <a:r>
              <a:rPr lang="en-US" altLang="en-US" dirty="0">
                <a:latin typeface="Tw Cen MT" charset="0"/>
                <a:ea typeface="Tw Cen MT" charset="0"/>
                <a:cs typeface="Tw Cen MT" charset="0"/>
              </a:rPr>
              <a:t>difficult</a:t>
            </a:r>
          </a:p>
          <a:p>
            <a:pPr eaLnBrk="1" hangingPunct="1">
              <a:lnSpc>
                <a:spcPct val="80000"/>
              </a:lnSpc>
              <a:spcBef>
                <a:spcPts val="400"/>
              </a:spcBef>
            </a:pPr>
            <a:r>
              <a:rPr lang="en-US" altLang="en-US" dirty="0">
                <a:latin typeface="Tw Cen MT" charset="0"/>
                <a:ea typeface="Tw Cen MT" charset="0"/>
                <a:cs typeface="Tw Cen MT" charset="0"/>
              </a:rPr>
              <a:t>Often even obvious “red flags” go unreported, unaddressed</a:t>
            </a:r>
          </a:p>
          <a:p>
            <a:pPr eaLnBrk="1" hangingPunct="1">
              <a:lnSpc>
                <a:spcPct val="80000"/>
              </a:lnSpc>
              <a:spcBef>
                <a:spcPts val="400"/>
              </a:spcBef>
            </a:pPr>
            <a:r>
              <a:rPr lang="en-US" altLang="en-US" dirty="0">
                <a:latin typeface="Tw Cen MT" charset="0"/>
                <a:ea typeface="Tw Cen MT" charset="0"/>
                <a:cs typeface="Tw Cen MT" charset="0"/>
              </a:rPr>
              <a:t>Bunn-Sagan book offers case studies, “Worst Practices Guide” on lessons learned from past mistakes</a:t>
            </a:r>
          </a:p>
          <a:p>
            <a:pPr marL="0" indent="0">
              <a:lnSpc>
                <a:spcPct val="80000"/>
              </a:lnSpc>
              <a:spcBef>
                <a:spcPts val="400"/>
              </a:spcBef>
              <a:buNone/>
            </a:pPr>
            <a:r>
              <a:rPr lang="en-US" altLang="en-US" dirty="0">
                <a:latin typeface="Tw Cen MT" charset="0"/>
                <a:ea typeface="Tw Cen MT" charset="0"/>
                <a:cs typeface="Tw Cen MT" charset="0"/>
                <a:hlinkClick r:id="rId4"/>
              </a:rPr>
              <a:t>http://www.belfercenter.org/</a:t>
            </a:r>
            <a:br>
              <a:rPr lang="en-US" altLang="en-US" dirty="0">
                <a:latin typeface="Tw Cen MT" charset="0"/>
                <a:ea typeface="Tw Cen MT" charset="0"/>
                <a:cs typeface="Tw Cen MT" charset="0"/>
                <a:hlinkClick r:id="rId4"/>
              </a:rPr>
            </a:br>
            <a:r>
              <a:rPr lang="en-US" altLang="en-US" dirty="0">
                <a:latin typeface="Tw Cen MT" charset="0"/>
                <a:ea typeface="Tw Cen MT" charset="0"/>
                <a:cs typeface="Tw Cen MT" charset="0"/>
                <a:hlinkClick r:id="rId4"/>
              </a:rPr>
              <a:t>publication/insider-threats</a:t>
            </a:r>
            <a:r>
              <a:rPr lang="en-US" altLang="en-US" dirty="0">
                <a:latin typeface="Tw Cen MT" charset="0"/>
                <a:ea typeface="Tw Cen MT" charset="0"/>
                <a:cs typeface="Tw Cen MT" charset="0"/>
              </a:rPr>
              <a:t> </a:t>
            </a:r>
          </a:p>
        </p:txBody>
      </p:sp>
      <p:pic>
        <p:nvPicPr>
          <p:cNvPr id="21508"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56138" y="3422650"/>
            <a:ext cx="12700"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08538" y="3575050"/>
            <a:ext cx="12700"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3"/>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5911850" y="1676400"/>
            <a:ext cx="3030538"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9901475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Lst>
</file>

<file path=ppt/tags/tag32.xml><?xml version="1.0" encoding="utf-8"?>
<p:tagLst xmlns:a="http://schemas.openxmlformats.org/drawingml/2006/main" xmlns:r="http://schemas.openxmlformats.org/officeDocument/2006/relationships" xmlns:p="http://schemas.openxmlformats.org/presentationml/2006/main">
  <p:tag name="NOPREFERENCE" val="False"/>
</p:tagLst>
</file>

<file path=ppt/tags/tag33.xml><?xml version="1.0" encoding="utf-8"?>
<p:tagLst xmlns:a="http://schemas.openxmlformats.org/drawingml/2006/main" xmlns:r="http://schemas.openxmlformats.org/officeDocument/2006/relationships" xmlns:p="http://schemas.openxmlformats.org/presentationml/2006/main">
  <p:tag name="NOPREFERENCE" val="False"/>
</p:tagLst>
</file>

<file path=ppt/tags/tag34.xml><?xml version="1.0" encoding="utf-8"?>
<p:tagLst xmlns:a="http://schemas.openxmlformats.org/drawingml/2006/main" xmlns:r="http://schemas.openxmlformats.org/officeDocument/2006/relationships" xmlns:p="http://schemas.openxmlformats.org/presentationml/2006/main">
  <p:tag name="NOPREFERENCE" val="False"/>
</p:tagLst>
</file>

<file path=ppt/tags/tag35.xml><?xml version="1.0" encoding="utf-8"?>
<p:tagLst xmlns:a="http://schemas.openxmlformats.org/drawingml/2006/main" xmlns:r="http://schemas.openxmlformats.org/officeDocument/2006/relationships" xmlns:p="http://schemas.openxmlformats.org/presentationml/2006/main">
  <p:tag name="NOPREFERENCE" val="False"/>
</p:tagLst>
</file>

<file path=ppt/tags/tag36.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bunn-ppt-template-2012">
  <a:themeElements>
    <a:clrScheme name="Custom 6">
      <a:dk1>
        <a:sysClr val="windowText" lastClr="000000"/>
      </a:dk1>
      <a:lt1>
        <a:sysClr val="window" lastClr="FFFFFF"/>
      </a:lt1>
      <a:dk2>
        <a:srgbClr val="000000"/>
      </a:dk2>
      <a:lt2>
        <a:srgbClr val="C9C2D1"/>
      </a:lt2>
      <a:accent1>
        <a:srgbClr val="8C2633"/>
      </a:accent1>
      <a:accent2>
        <a:srgbClr val="A4A3A8"/>
      </a:accent2>
      <a:accent3>
        <a:srgbClr val="6BB1C9"/>
      </a:accent3>
      <a:accent4>
        <a:srgbClr val="6585CF"/>
      </a:accent4>
      <a:accent5>
        <a:srgbClr val="7E6BC9"/>
      </a:accent5>
      <a:accent6>
        <a:srgbClr val="A379BB"/>
      </a:accent6>
      <a:hlink>
        <a:srgbClr val="410082"/>
      </a:hlink>
      <a:folHlink>
        <a:srgbClr val="932968"/>
      </a:folHlink>
    </a:clrScheme>
    <a:fontScheme name="Custom 1">
      <a:majorFont>
        <a:latin typeface="Tw Cen MT Condensed Extra Bold"/>
        <a:ea typeface=""/>
        <a:cs typeface=""/>
      </a:majorFont>
      <a:minorFont>
        <a:latin typeface="Tw Cen MT"/>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6">
    <a:dk1>
      <a:sysClr val="windowText" lastClr="000000"/>
    </a:dk1>
    <a:lt1>
      <a:sysClr val="window" lastClr="FFFFFF"/>
    </a:lt1>
    <a:dk2>
      <a:srgbClr val="000000"/>
    </a:dk2>
    <a:lt2>
      <a:srgbClr val="C9C2D1"/>
    </a:lt2>
    <a:accent1>
      <a:srgbClr val="8C2633"/>
    </a:accent1>
    <a:accent2>
      <a:srgbClr val="A4A3A8"/>
    </a:accent2>
    <a:accent3>
      <a:srgbClr val="6BB1C9"/>
    </a:accent3>
    <a:accent4>
      <a:srgbClr val="6585CF"/>
    </a:accent4>
    <a:accent5>
      <a:srgbClr val="7E6BC9"/>
    </a:accent5>
    <a:accent6>
      <a:srgbClr val="A379BB"/>
    </a:accent6>
    <a:hlink>
      <a:srgbClr val="410082"/>
    </a:hlink>
    <a:folHlink>
      <a:srgbClr val="932968"/>
    </a:folHlink>
  </a:clrScheme>
</a:themeOverride>
</file>

<file path=docProps/app.xml><?xml version="1.0" encoding="utf-8"?>
<Properties xmlns="http://schemas.openxmlformats.org/officeDocument/2006/extended-properties" xmlns:vt="http://schemas.openxmlformats.org/officeDocument/2006/docPropsVTypes">
  <Template/>
  <TotalTime>49834</TotalTime>
  <Words>5808</Words>
  <Application>Microsoft Office PowerPoint</Application>
  <PresentationFormat>Custom</PresentationFormat>
  <Paragraphs>666</Paragraphs>
  <Slides>63</Slides>
  <Notes>58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63</vt:i4>
      </vt:variant>
    </vt:vector>
  </HeadingPairs>
  <TitlesOfParts>
    <vt:vector size="73" baseType="lpstr">
      <vt:lpstr>ＭＳ Ｐゴシック</vt:lpstr>
      <vt:lpstr>ＭＳ Ｐゴシック</vt:lpstr>
      <vt:lpstr>Arial</vt:lpstr>
      <vt:lpstr>Lucida Grande</vt:lpstr>
      <vt:lpstr>Monotype Sorts</vt:lpstr>
      <vt:lpstr>Times New Roman</vt:lpstr>
      <vt:lpstr>Tw Cen MT</vt:lpstr>
      <vt:lpstr>Tw Cen MT Condensed Extra Bold</vt:lpstr>
      <vt:lpstr>Wingdings</vt:lpstr>
      <vt:lpstr>bunn-ppt-template-2012</vt:lpstr>
      <vt:lpstr>Next steps to prevent nuclear and radiological terrorism -- including actions for Congress</vt:lpstr>
      <vt:lpstr>Could terrorists do this to a modern city?</vt:lpstr>
      <vt:lpstr>Nuclear terrorism is a serious danger</vt:lpstr>
      <vt:lpstr>A recent example: insider sabotage and a cleared terrorist at Doel-4</vt:lpstr>
      <vt:lpstr>Need: a comprehensive program to reduce the risk of nuclear and radiological terrorism</vt:lpstr>
      <vt:lpstr>Going after the material</vt:lpstr>
      <vt:lpstr>Going after the material (II)</vt:lpstr>
      <vt:lpstr>Security culture matters: Propped-open security door</vt:lpstr>
      <vt:lpstr>Insider threats are the most dangerous nuclear security problem</vt:lpstr>
      <vt:lpstr>Going after the smugglers</vt:lpstr>
      <vt:lpstr>Going after the terrorist groups with nuclear potential</vt:lpstr>
      <vt:lpstr>Congress should help launch a reformed effort </vt:lpstr>
      <vt:lpstr>Congress should provide increased funding </vt:lpstr>
      <vt:lpstr>Congress should help launch renewed, reformed nuclear cooperation with Russia </vt:lpstr>
      <vt:lpstr>Congress should support the proposal to end the MOX program </vt:lpstr>
      <vt:lpstr>Congress should support minimizing dangerous nuclear materials</vt:lpstr>
      <vt:lpstr>Further Reading</vt:lpstr>
      <vt:lpstr>Backup slides if needed…</vt:lpstr>
      <vt:lpstr>With nuclear material, terrorists may be able to make crude nuclear bombs</vt:lpstr>
      <vt:lpstr>Cs-137 “dirty bomb”</vt:lpstr>
      <vt:lpstr>PowerPoint Presentation</vt:lpstr>
      <vt:lpstr>The amounts of material required are small</vt:lpstr>
      <vt:lpstr>The insider threat – the biggest issue</vt:lpstr>
      <vt:lpstr>The outsider threat – also an issue</vt:lpstr>
      <vt:lpstr>Russia’s nuclear complex</vt:lpstr>
      <vt:lpstr>Nuclear material in forms that an insider can easily access and remove</vt:lpstr>
      <vt:lpstr>Major nuclear security improvements in Russia – but what’s happening now?</vt:lpstr>
      <vt:lpstr>How does Russia’s economic picture affect the risk?</vt:lpstr>
      <vt:lpstr>How does spreading Islamic extremism affect the risk?</vt:lpstr>
      <vt:lpstr>How does ongoing corruption affect the risk?</vt:lpstr>
      <vt:lpstr>How does the evolving organized crime picture affect the risk?</vt:lpstr>
      <vt:lpstr>Questions we’d like to answer</vt:lpstr>
      <vt:lpstr>Documented seizures, 1992-2006 (more seizures in 2010, 2011)</vt:lpstr>
      <vt:lpstr>August 2014: Sabotage at Doel-4 – and a terrorist in the vital area</vt:lpstr>
      <vt:lpstr>Does the rise of the Islamic State change the picture?</vt:lpstr>
      <vt:lpstr>Nuclear security: the global picture</vt:lpstr>
      <vt:lpstr>Nuclear security: the global picture (II)</vt:lpstr>
      <vt:lpstr>Drivers of nuclear security: the data problem</vt:lpstr>
      <vt:lpstr>Drivers of nuclear security: Incorrect theories</vt:lpstr>
      <vt:lpstr>Drivers of nuclear security change</vt:lpstr>
      <vt:lpstr>Nuclear security: an incident-driven punctuated equilibrium</vt:lpstr>
      <vt:lpstr>Navigating the punctuated equilibrium</vt:lpstr>
      <vt:lpstr>What affects nuclear security on the ground?</vt:lpstr>
      <vt:lpstr>Demonstrated outsider threats</vt:lpstr>
      <vt:lpstr>Demonstrated insider threats</vt:lpstr>
      <vt:lpstr>Some tactics of concern</vt:lpstr>
      <vt:lpstr>Antwerp Diamond Center heist, 2003</vt:lpstr>
      <vt:lpstr>Antwerp Diamond Center heist 2003 (II)</vt:lpstr>
      <vt:lpstr>Importance of security culture</vt:lpstr>
      <vt:lpstr>Security measures that minimize reliance on culture</vt:lpstr>
      <vt:lpstr>Does equipment influence culture?</vt:lpstr>
      <vt:lpstr>How can national authorities influence facility-level security culture?</vt:lpstr>
      <vt:lpstr>Protecting against the insider threat</vt:lpstr>
      <vt:lpstr>Personnel screening and reliability</vt:lpstr>
      <vt:lpstr>Example: new accounting and control system at Elektrostal</vt:lpstr>
      <vt:lpstr>“Inherently secure” systems?</vt:lpstr>
      <vt:lpstr>Could terrorists cause a “security Fukushima”? </vt:lpstr>
      <vt:lpstr>Did you know? Real incidents related to nuclear terrorism</vt:lpstr>
      <vt:lpstr>Did you know? Real incidents related to nuclear terrorism (II)</vt:lpstr>
      <vt:lpstr>Issues for U.S. nuclear security</vt:lpstr>
      <vt:lpstr>Issues for Russian nuclear security</vt:lpstr>
      <vt:lpstr>Some recent anecdotes of insecurity</vt:lpstr>
      <vt:lpstr>Attack at Pelindaba, Nov. 8, 2007</vt:lpstr>
    </vt:vector>
  </TitlesOfParts>
  <Company>Harvard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Weapons and Nuclear Power in East Asia</dc:title>
  <dc:creator>Matthew Bunn</dc:creator>
  <cp:lastModifiedBy>Ghoreishi, Minoo</cp:lastModifiedBy>
  <cp:revision>385</cp:revision>
  <cp:lastPrinted>1999-08-27T17:22:14Z</cp:lastPrinted>
  <dcterms:created xsi:type="dcterms:W3CDTF">2011-05-10T14:04:50Z</dcterms:created>
  <dcterms:modified xsi:type="dcterms:W3CDTF">2019-07-31T21:27:38Z</dcterms:modified>
</cp:coreProperties>
</file>