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63" r:id="rId1"/>
  </p:sldMasterIdLst>
  <p:notesMasterIdLst>
    <p:notesMasterId r:id="rId26"/>
  </p:notesMasterIdLst>
  <p:handoutMasterIdLst>
    <p:handoutMasterId r:id="rId27"/>
  </p:handoutMasterIdLst>
  <p:sldIdLst>
    <p:sldId id="915" r:id="rId2"/>
    <p:sldId id="924" r:id="rId3"/>
    <p:sldId id="901" r:id="rId4"/>
    <p:sldId id="905" r:id="rId5"/>
    <p:sldId id="925" r:id="rId6"/>
    <p:sldId id="906" r:id="rId7"/>
    <p:sldId id="928" r:id="rId8"/>
    <p:sldId id="896" r:id="rId9"/>
    <p:sldId id="929" r:id="rId10"/>
    <p:sldId id="897" r:id="rId11"/>
    <p:sldId id="930" r:id="rId12"/>
    <p:sldId id="903" r:id="rId13"/>
    <p:sldId id="904" r:id="rId14"/>
    <p:sldId id="917" r:id="rId15"/>
    <p:sldId id="909" r:id="rId16"/>
    <p:sldId id="912" r:id="rId17"/>
    <p:sldId id="923" r:id="rId18"/>
    <p:sldId id="922" r:id="rId19"/>
    <p:sldId id="914" r:id="rId20"/>
    <p:sldId id="931" r:id="rId21"/>
    <p:sldId id="918" r:id="rId22"/>
    <p:sldId id="919" r:id="rId23"/>
    <p:sldId id="920" r:id="rId24"/>
    <p:sldId id="921" r:id="rId25"/>
  </p:sldIdLst>
  <p:sldSz cx="9326563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4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4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4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400" kern="1200">
        <a:solidFill>
          <a:srgbClr val="000000"/>
        </a:solidFill>
        <a:latin typeface="Times New Roman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4599"/>
  </p:normalViewPr>
  <p:slideViewPr>
    <p:cSldViewPr>
      <p:cViewPr varScale="1">
        <p:scale>
          <a:sx n="80" d="100"/>
          <a:sy n="80" d="100"/>
        </p:scale>
        <p:origin x="900" y="90"/>
      </p:cViewPr>
      <p:guideLst>
        <p:guide orient="horz" pos="2160"/>
        <p:guide pos="29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7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w Cen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w Cen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w Cen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w Cen MT"/>
              </a:defRPr>
            </a:lvl1pPr>
          </a:lstStyle>
          <a:p>
            <a:pPr>
              <a:defRPr/>
            </a:pPr>
            <a:fld id="{E633B6DE-93AA-5B47-A8C4-72690953CD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5030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8550" y="685800"/>
            <a:ext cx="46609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76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/>
              </a:defRPr>
            </a:lvl1pPr>
          </a:lstStyle>
          <a:p>
            <a:pPr>
              <a:defRPr/>
            </a:pPr>
            <a:fld id="{F61DF180-EC52-AF4C-B891-B95022D5FF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0508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w Cen M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w Cen M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w Cen M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w Cen M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w Cen M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fld id="{595F7D7C-FEE8-0846-A2EA-6D5F0C5AF2CA}" type="slidenum">
              <a:rPr lang="en-US" sz="1200">
                <a:latin typeface="Tw Cen MT" charset="0"/>
              </a:rPr>
              <a:pPr/>
              <a:t>1</a:t>
            </a:fld>
            <a:endParaRPr lang="en-US" sz="1200">
              <a:latin typeface="Tw Cen MT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w Cen MT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563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856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6400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1774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4474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0327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6191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A237A56-91F6-6B41-88E7-EDE8E229FCD8}" type="slidenum">
              <a:rPr lang="en-US" sz="1200">
                <a:latin typeface="Tw Cen MT Condensed Extra Bold"/>
              </a:rPr>
              <a:pPr/>
              <a:t>18</a:t>
            </a:fld>
            <a:endParaRPr lang="en-US" sz="1200" dirty="0">
              <a:latin typeface="Tw Cen MT Condensed Extra Bold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w Cen MT Condensed Extra Bold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1561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w Cen MT" charset="0"/>
                <a:ea typeface="MS PGothic" charset="-128"/>
              </a:rPr>
              <a:t>MB – after this slide but before the next, do risk-informed approach discussion</a:t>
            </a:r>
          </a:p>
        </p:txBody>
      </p:sp>
    </p:spTree>
    <p:extLst>
      <p:ext uri="{BB962C8B-B14F-4D97-AF65-F5344CB8AC3E}">
        <p14:creationId xmlns:p14="http://schemas.microsoft.com/office/powerpoint/2010/main" val="2336655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w Cen MT" charset="0"/>
                <a:ea typeface="MS PGothic" charset="-128"/>
              </a:rPr>
              <a:t>MB – after this slide but before the next, do risk-informed approach discussion</a:t>
            </a:r>
          </a:p>
        </p:txBody>
      </p:sp>
    </p:spTree>
    <p:extLst>
      <p:ext uri="{BB962C8B-B14F-4D97-AF65-F5344CB8AC3E}">
        <p14:creationId xmlns:p14="http://schemas.microsoft.com/office/powerpoint/2010/main" val="3146795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4B48752-8103-9E4A-B87A-E3A91BD70945}" type="slidenum">
              <a:rPr lang="en-US" sz="1200">
                <a:latin typeface="Tw Cen MT Condensed Extra Bold"/>
              </a:rPr>
              <a:pPr/>
              <a:t>21</a:t>
            </a:fld>
            <a:endParaRPr lang="en-US" sz="1200" dirty="0">
              <a:latin typeface="Tw Cen MT Condensed Extra Bold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8550" y="685800"/>
            <a:ext cx="4660900" cy="3429000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w Cen MT Condensed Extra Bold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194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8FE2D0B4-59C0-7F47-90FD-EE3E3CE55400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2927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39BF880-10D3-024F-A9B3-3DDE1F7BA7F9}" type="slidenum">
              <a:rPr lang="en-US" sz="1200">
                <a:latin typeface="Tw Cen MT Condensed Extra Bold"/>
              </a:rPr>
              <a:pPr/>
              <a:t>22</a:t>
            </a:fld>
            <a:endParaRPr lang="en-US" sz="1200" dirty="0">
              <a:latin typeface="Tw Cen MT Condensed Extra Bold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w Cen MT Condensed Extra Bold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8153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A237A56-91F6-6B41-88E7-EDE8E229FCD8}" type="slidenum">
              <a:rPr lang="en-US" sz="1200">
                <a:latin typeface="Tw Cen MT Condensed Extra Bold"/>
              </a:rPr>
              <a:pPr/>
              <a:t>23</a:t>
            </a:fld>
            <a:endParaRPr lang="en-US" sz="1200" dirty="0">
              <a:latin typeface="Tw Cen MT Condensed Extra Bold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w Cen MT Condensed Extra Bold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1465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A237A56-91F6-6B41-88E7-EDE8E229FCD8}" type="slidenum">
              <a:rPr lang="en-US" sz="1200">
                <a:latin typeface="Tw Cen MT Condensed Extra Bold"/>
              </a:rPr>
              <a:pPr/>
              <a:t>24</a:t>
            </a:fld>
            <a:endParaRPr lang="en-US" sz="1200" dirty="0">
              <a:latin typeface="Tw Cen MT Condensed Extra Bold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w Cen MT Condensed Extra Bold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847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8FE2D0B4-59C0-7F47-90FD-EE3E3CE55400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263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5893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4213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w Cen MT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866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1DF180-EC52-AF4C-B891-B95022D5FFE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32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Verification still being implemented</a:t>
            </a:r>
          </a:p>
          <a:p>
            <a:pPr lvl="1"/>
            <a:r>
              <a:rPr lang="en-US" dirty="0"/>
              <a:t>Modest departures from enrichment restraints (except large growth in LEU)</a:t>
            </a:r>
          </a:p>
          <a:p>
            <a:pPr lvl="1"/>
            <a:r>
              <a:rPr lang="en-US" dirty="0"/>
              <a:t>But deal hanging by a thread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1DF180-EC52-AF4C-B891-B95022D5FFE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383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fld id="{71D57605-B75E-FB46-892E-029FAA288DE9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w Cen MT" charset="0"/>
                <a:ea typeface="MS PGothic" charset="-128"/>
              </a:rPr>
              <a:t>WT</a:t>
            </a:r>
          </a:p>
        </p:txBody>
      </p:sp>
    </p:spTree>
    <p:extLst>
      <p:ext uri="{BB962C8B-B14F-4D97-AF65-F5344CB8AC3E}">
        <p14:creationId xmlns:p14="http://schemas.microsoft.com/office/powerpoint/2010/main" val="41766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326563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9393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06650" y="6043613"/>
            <a:ext cx="6919913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409362" y="4038601"/>
            <a:ext cx="6606315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409362" y="6050037"/>
            <a:ext cx="683948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7788" y="6069013"/>
            <a:ext cx="2098675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127250" y="236538"/>
            <a:ext cx="5984875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161338" y="228600"/>
            <a:ext cx="854075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9838685-4D40-4D42-9EEF-8012B30C13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131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80" y="228600"/>
            <a:ext cx="8316185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24880" y="1600200"/>
            <a:ext cx="831618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9B65C-A2F4-DE41-A344-0101707088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726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326563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3208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98588" y="1600200"/>
            <a:ext cx="7927975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8985" y="2743201"/>
            <a:ext cx="7265329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984" y="1600200"/>
            <a:ext cx="7772136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3208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FC699A85-291C-8E4B-9C57-A49112364B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1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21771" y="1589567"/>
            <a:ext cx="3963789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41632" y="1589567"/>
            <a:ext cx="3963789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3A198-158A-2248-A180-9B40020942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00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51" y="273050"/>
            <a:ext cx="8316185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21771" y="2438400"/>
            <a:ext cx="3963789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96447" y="2438400"/>
            <a:ext cx="3963789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21771" y="1752600"/>
            <a:ext cx="3963789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96447" y="1752600"/>
            <a:ext cx="3963789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87589-D102-FD4F-AB2E-FB2809F515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26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34D87-876A-A044-A2CB-27EE5583EF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66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44513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BC22A1D-E491-394D-8DD8-2B5987FEC3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631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71" y="273050"/>
            <a:ext cx="8238464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21772" y="1752600"/>
            <a:ext cx="1632149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409362" y="1752600"/>
            <a:ext cx="6528594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0A3A1-542D-7749-8EBF-ED6183B221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76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" y="266701"/>
            <a:ext cx="7927976" cy="1104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09650" y="1676400"/>
            <a:ext cx="3865563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27613" y="1676400"/>
            <a:ext cx="3865563" cy="4114800"/>
          </a:xfrm>
        </p:spPr>
        <p:txBody>
          <a:bodyPr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1429C-E928-7F45-9C08-2A0FBAC443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565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22300" y="228600"/>
            <a:ext cx="8315325" cy="9906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25475" y="1600200"/>
            <a:ext cx="8315325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218238" y="6248400"/>
            <a:ext cx="2719387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Tw Cen MT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22300" y="6248400"/>
            <a:ext cx="552926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Tw Cen MT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326563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44513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1663" y="1279525"/>
            <a:ext cx="87249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44513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Tw Cen MT"/>
              </a:defRPr>
            </a:lvl1pPr>
          </a:lstStyle>
          <a:p>
            <a:pPr>
              <a:defRPr/>
            </a:pPr>
            <a:fld id="{59261BA6-3182-7E4F-9E51-594672CD1D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2" r:id="rId2"/>
    <p:sldLayoutId id="2147483928" r:id="rId3"/>
    <p:sldLayoutId id="2147483929" r:id="rId4"/>
    <p:sldLayoutId id="2147483930" r:id="rId5"/>
    <p:sldLayoutId id="2147483923" r:id="rId6"/>
    <p:sldLayoutId id="2147483931" r:id="rId7"/>
    <p:sldLayoutId id="2147483924" r:id="rId8"/>
    <p:sldLayoutId id="2147483932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w Cen MT Condensed Extra Bold" pitchFamily="34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w Cen MT Condensed Extra Bold" pitchFamily="34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w Cen MT Condensed Extra Bold" pitchFamily="34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w Cen MT Condensed Extra Bold" pitchFamily="34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 Condensed Extra Bold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 Condensed Extra Bold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 Condensed Extra Bold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 Condensed Extra Bold" pitchFamily="34" charset="0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1"/>
        </a:buClr>
        <a:buSzPct val="80000"/>
        <a:buFont typeface="Wingdings" charset="0"/>
        <a:buChar char="q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30250" indent="-365125" algn="l" rtl="0" eaLnBrk="1" fontAlgn="base" hangingPunct="1">
        <a:spcBef>
          <a:spcPts val="550"/>
        </a:spcBef>
        <a:spcAft>
          <a:spcPct val="0"/>
        </a:spcAft>
        <a:buClr>
          <a:schemeClr val="tx1"/>
        </a:buClr>
        <a:buSzPct val="100000"/>
        <a:buFont typeface="Wingdings" charset="0"/>
        <a:buChar char="—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"/>
        <a:defRPr sz="23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6BB1C9"/>
        </a:buClr>
        <a:buSzPct val="75000"/>
        <a:buFont typeface="Wingdings" charset="0"/>
        <a:buChar char="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6585CF"/>
        </a:buClr>
        <a:buSzPct val="65000"/>
        <a:buFont typeface="Wingdings" charset="0"/>
        <a:buChar char="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1488" y="1981200"/>
            <a:ext cx="8382000" cy="1143000"/>
          </a:xfrm>
        </p:spPr>
        <p:txBody>
          <a:bodyPr/>
          <a:lstStyle/>
          <a:p>
            <a:pPr algn="ctr"/>
            <a:r>
              <a:rPr lang="en-US" b="1" cap="none" dirty="0">
                <a:solidFill>
                  <a:srgbClr val="000000"/>
                </a:solidFill>
                <a:latin typeface="Tw Cen MT Condensed Extra Bold" charset="0"/>
              </a:rPr>
              <a:t>Confronting today’s nuclear challenges</a:t>
            </a:r>
            <a:endParaRPr lang="en-US" b="1" cap="none" dirty="0">
              <a:solidFill>
                <a:schemeClr val="tx1"/>
              </a:solidFill>
              <a:latin typeface="Tw Cen MT Condensed Extra Bold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29481" y="3505200"/>
            <a:ext cx="7772400" cy="22860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2"/>
                </a:solidFill>
              </a:rPr>
              <a:t>Matthew Bunn</a:t>
            </a:r>
          </a:p>
          <a:p>
            <a:r>
              <a:rPr lang="en-US" sz="2400" dirty="0">
                <a:solidFill>
                  <a:schemeClr val="bg2"/>
                </a:solidFill>
              </a:rPr>
              <a:t>Professor of Practice, Harvard Kennedy School</a:t>
            </a:r>
          </a:p>
          <a:p>
            <a:r>
              <a:rPr lang="en-US" sz="2400" dirty="0">
                <a:solidFill>
                  <a:schemeClr val="bg2"/>
                </a:solidFill>
              </a:rPr>
              <a:t>April 9, 2020</a:t>
            </a:r>
          </a:p>
          <a:p>
            <a:r>
              <a:rPr lang="en-US" sz="2400" dirty="0" err="1">
                <a:solidFill>
                  <a:schemeClr val="bg2"/>
                </a:solidFill>
              </a:rPr>
              <a:t>scholar.harvard.edu</a:t>
            </a:r>
            <a:r>
              <a:rPr lang="en-US" sz="2400" dirty="0">
                <a:solidFill>
                  <a:schemeClr val="bg2"/>
                </a:solidFill>
              </a:rPr>
              <a:t>/</a:t>
            </a:r>
            <a:r>
              <a:rPr lang="en-US" sz="2400" dirty="0" err="1">
                <a:solidFill>
                  <a:schemeClr val="bg2"/>
                </a:solidFill>
              </a:rPr>
              <a:t>matthew_bunn</a:t>
            </a:r>
            <a:endParaRPr lang="en-US" sz="2400" dirty="0">
              <a:solidFill>
                <a:schemeClr val="bg2"/>
              </a:solidFill>
            </a:endParaRPr>
          </a:p>
          <a:p>
            <a:r>
              <a:rPr lang="en-US" sz="2400" dirty="0" err="1">
                <a:solidFill>
                  <a:schemeClr val="bg2"/>
                </a:solidFill>
              </a:rPr>
              <a:t>belfercenter.org</a:t>
            </a:r>
            <a:r>
              <a:rPr lang="en-US" sz="2400" dirty="0">
                <a:solidFill>
                  <a:schemeClr val="bg2"/>
                </a:solidFill>
              </a:rPr>
              <a:t>/</a:t>
            </a:r>
            <a:r>
              <a:rPr lang="en-US" sz="2400" dirty="0" err="1">
                <a:solidFill>
                  <a:schemeClr val="bg2"/>
                </a:solidFill>
              </a:rPr>
              <a:t>mta</a:t>
            </a:r>
            <a:endParaRPr lang="en-US" sz="2400" dirty="0">
              <a:solidFill>
                <a:schemeClr val="bg2"/>
              </a:solidFill>
            </a:endParaRPr>
          </a:p>
        </p:txBody>
      </p:sp>
      <p:pic>
        <p:nvPicPr>
          <p:cNvPr id="14340" name="Picture 5" descr="HKSlogo_belf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381000"/>
            <a:ext cx="479901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1"/>
          <p:cNvSpPr txBox="1">
            <a:spLocks noChangeArrowheads="1"/>
          </p:cNvSpPr>
          <p:nvPr/>
        </p:nvSpPr>
        <p:spPr bwMode="auto">
          <a:xfrm>
            <a:off x="1081088" y="1230313"/>
            <a:ext cx="3200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>
                <a:latin typeface="Arial Rounded MT Bold" charset="0"/>
              </a:rPr>
              <a:t>Managing the Atom Project</a:t>
            </a:r>
            <a:endParaRPr lang="en-US" sz="1800" dirty="0">
              <a:solidFill>
                <a:schemeClr val="tx1"/>
              </a:solidFill>
              <a:latin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190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609B9A4-B33C-9A4D-B12E-475EB4DA68EA}" type="slidenum">
              <a:rPr lang="en-US"/>
              <a:pPr/>
              <a:t>10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24880" y="457200"/>
            <a:ext cx="8316185" cy="990600"/>
          </a:xfrm>
        </p:spPr>
        <p:txBody>
          <a:bodyPr/>
          <a:lstStyle/>
          <a:p>
            <a:r>
              <a:rPr lang="en-US" dirty="0"/>
              <a:t>Dateline: Iran (II)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880" y="1600200"/>
            <a:ext cx="7696001" cy="4495800"/>
          </a:xfrm>
        </p:spPr>
        <p:txBody>
          <a:bodyPr/>
          <a:lstStyle/>
          <a:p>
            <a:r>
              <a:rPr lang="en-US" dirty="0"/>
              <a:t>Key dangers</a:t>
            </a:r>
          </a:p>
          <a:p>
            <a:pPr lvl="1"/>
            <a:r>
              <a:rPr lang="en-US" dirty="0"/>
              <a:t>Nuclear proliferation – Iran closer to the bomb today than when President Trump took office, developing more advanced (and easier to hide) centrifuges</a:t>
            </a:r>
            <a:r>
              <a:rPr lang="is-IS" dirty="0"/>
              <a:t>…</a:t>
            </a:r>
            <a:endParaRPr lang="en-US" dirty="0"/>
          </a:p>
          <a:p>
            <a:pPr lvl="1"/>
            <a:r>
              <a:rPr lang="en-US" dirty="0"/>
              <a:t>Pressures on others in region to try to match Iran’s capabilities</a:t>
            </a:r>
          </a:p>
          <a:p>
            <a:r>
              <a:rPr lang="en-US" dirty="0"/>
              <a:t>Options</a:t>
            </a:r>
          </a:p>
          <a:p>
            <a:pPr lvl="1"/>
            <a:r>
              <a:rPr lang="en-US" dirty="0"/>
              <a:t>Build more cooperative relationship? (How feasible? What risks?)</a:t>
            </a:r>
          </a:p>
          <a:p>
            <a:pPr lvl="1"/>
            <a:r>
              <a:rPr lang="en-US" dirty="0"/>
              <a:t>Contain and deter, strengthen allies? (What risks and costs?)</a:t>
            </a:r>
          </a:p>
          <a:p>
            <a:pPr lvl="1"/>
            <a:r>
              <a:rPr lang="en-US" dirty="0"/>
              <a:t>Seek to convince Iran it is not in its interest to greatly expand its nuclear capabilities? (How feasible?)</a:t>
            </a:r>
          </a:p>
          <a:p>
            <a:pPr lvl="1"/>
            <a:r>
              <a:rPr lang="en-US" dirty="0"/>
              <a:t>Maintain, strengthen, sanctions regime? (What risks? What benefits?)</a:t>
            </a:r>
          </a:p>
          <a:p>
            <a:pPr lvl="1"/>
            <a:r>
              <a:rPr lang="en-US" dirty="0"/>
              <a:t>Military action? (How plausible?  What risks? What benefits?)</a:t>
            </a:r>
          </a:p>
          <a:p>
            <a:pPr lvl="1"/>
            <a:r>
              <a:rPr lang="en-US" dirty="0"/>
              <a:t>Do nothing? (What risks?)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64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572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Dateline: South Asia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0675" y="1676400"/>
            <a:ext cx="4098925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Ongoing nuclear arms race between Pakistan and India – who have fought 4 wars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Military doctrines with unclear redlines; terrorists might provoke conflict; could lead to blundering into war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Pakistan has world’s fastest-growing nuclear arsenal, and some of the world’s most capable terrorists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Some modeling suggests even Indo-Pakistani nuclear war could cause “nuclear fall”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5044281" y="4517231"/>
            <a:ext cx="2286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i="1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Source</a:t>
            </a:r>
            <a:r>
              <a:rPr lang="en-US" altLang="en-US" sz="1600" i="1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: </a:t>
            </a:r>
            <a:r>
              <a:rPr lang="en-US" altLang="en-US" sz="160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Wikimedia Commons</a:t>
            </a:r>
            <a:endParaRPr lang="en-US" altLang="en-US" sz="1600" i="1" dirty="0">
              <a:solidFill>
                <a:schemeClr val="tx1"/>
              </a:solidFill>
              <a:latin typeface="Tw Cen MT Condensed" charset="0"/>
              <a:ea typeface="Tw Cen MT Condensed" charset="0"/>
              <a:cs typeface="Tw Cen MT Condense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11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840" y="1701682"/>
            <a:ext cx="4358482" cy="281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47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5306" y="762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Dateline: Unknown</a:t>
            </a:r>
            <a:br>
              <a:rPr lang="en-US" dirty="0">
                <a:ea typeface="+mj-ea"/>
                <a:cs typeface="+mj-cs"/>
              </a:rPr>
            </a:br>
            <a:r>
              <a:rPr lang="en-US" dirty="0">
                <a:ea typeface="+mj-ea"/>
                <a:cs typeface="+mj-cs"/>
              </a:rPr>
              <a:t>Nuclear and Radiological Terrorism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4356" y="1676400"/>
            <a:ext cx="4098925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Numerous gov’t studies: terrorist group </a:t>
            </a:r>
            <a:r>
              <a:rPr lang="en-US" altLang="en-US" i="1" dirty="0">
                <a:ea typeface="ＭＳ Ｐゴシック" charset="-128"/>
              </a:rPr>
              <a:t>could </a:t>
            </a:r>
            <a:r>
              <a:rPr lang="en-US" altLang="en-US" dirty="0">
                <a:ea typeface="ＭＳ Ｐゴシック" charset="-128"/>
              </a:rPr>
              <a:t>plausibly make a crude bomb if it got material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~20 cases of seizure of stolen HEU or plutonium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Aum Shinrikyo, al Qaeda both pursued nuclear weapons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ISIS intent unclear, but still has more money, people, territory under control, ability to recruit globally than al Qaeda</a:t>
            </a:r>
          </a:p>
          <a:p>
            <a:pPr eaLnBrk="1" hangingPunct="1">
              <a:lnSpc>
                <a:spcPct val="90000"/>
              </a:lnSpc>
              <a:buFont typeface="Monotype Sorts" charset="2"/>
              <a:buNone/>
            </a:pPr>
            <a:endParaRPr lang="en-US" altLang="en-US" dirty="0">
              <a:ea typeface="ＭＳ Ｐゴシック" charset="-128"/>
            </a:endParaRPr>
          </a:p>
        </p:txBody>
      </p:sp>
      <p:pic>
        <p:nvPicPr>
          <p:cNvPr id="22531" name="Picture 4" descr="gun-ty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57400"/>
            <a:ext cx="40767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4892675" y="5105400"/>
            <a:ext cx="1828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i="1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Source: </a:t>
            </a:r>
            <a:r>
              <a:rPr lang="en-US" altLang="en-US" sz="1600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NATO</a:t>
            </a:r>
            <a:endParaRPr lang="en-US" altLang="en-US" sz="1600" i="1" dirty="0">
              <a:solidFill>
                <a:schemeClr val="tx1"/>
              </a:solidFill>
              <a:latin typeface="Tw Cen MT Condensed" charset="0"/>
              <a:ea typeface="Tw Cen MT Condensed" charset="0"/>
              <a:cs typeface="Tw Cen MT Condense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12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114300"/>
            <a:ext cx="8312943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Dateline: Unknown</a:t>
            </a:r>
            <a:br>
              <a:rPr lang="en-US" dirty="0">
                <a:ea typeface="+mj-ea"/>
                <a:cs typeface="+mj-cs"/>
              </a:rPr>
            </a:br>
            <a:r>
              <a:rPr lang="en-US" dirty="0">
                <a:ea typeface="+mj-ea"/>
                <a:cs typeface="+mj-cs"/>
              </a:rPr>
              <a:t>Nuclear and Radiological Terrorism (II)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8481" y="1676400"/>
            <a:ext cx="7619206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Terrorists could also sabotage nuclear facilities (potentially cause Fukushima-scale accident), use radioactive material in “dirty bomb”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Options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Improve security for nuclear and radiological materials, facilities (How to sustain momentum with the summit process years in the past?)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Block nuclear smuggling (How to find the needles in the haystacks?)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Counter high-capability terrorist groups (How can we do better?)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Prepare to respond (How much can this mitigate the harm?)</a:t>
            </a:r>
          </a:p>
          <a:p>
            <a:pPr eaLnBrk="1" hangingPunct="1">
              <a:lnSpc>
                <a:spcPct val="90000"/>
              </a:lnSpc>
              <a:buFont typeface="Monotype Sorts" charset="2"/>
              <a:buNone/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623888" y="5562600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US" dirty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13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016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762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Dateline: United States</a:t>
            </a:r>
            <a:br>
              <a:rPr lang="en-US" dirty="0">
                <a:ea typeface="+mj-ea"/>
                <a:cs typeface="+mj-cs"/>
              </a:rPr>
            </a:br>
            <a:r>
              <a:rPr lang="en-US" dirty="0">
                <a:ea typeface="+mj-ea"/>
                <a:cs typeface="+mj-cs"/>
              </a:rPr>
              <a:t>Strategic modernization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0675" y="1676400"/>
            <a:ext cx="5333206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U.S. strategic weapons are aging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Obama administration laid out a plan for new ICBMs, SLBMs, submarines, bombers, and cruise missiles, with “life extended” (upgraded) warheads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Trump endorsed, expanded with new low-yield SLBM, nuclear SLCM, new warhead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&gt;$1 trillion cost over 30 years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Likely to be unsustainable in the face of conventional needs, other priorities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Need broader debate over deterrence needs, costs, risks, arms control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6316662" y="5486400"/>
            <a:ext cx="1828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i="1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Source: </a:t>
            </a:r>
            <a:r>
              <a:rPr lang="en-US" altLang="en-US" sz="1600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DOD</a:t>
            </a:r>
            <a:endParaRPr lang="en-US" altLang="en-US" sz="1600" i="1" dirty="0">
              <a:solidFill>
                <a:schemeClr val="tx1"/>
              </a:solidFill>
              <a:latin typeface="Tw Cen MT Condensed" charset="0"/>
              <a:ea typeface="Tw Cen MT Condensed" charset="0"/>
              <a:cs typeface="Tw Cen MT Condense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14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681" y="1702371"/>
            <a:ext cx="2518417" cy="377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03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762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Dateline: Global</a:t>
            </a:r>
            <a:br>
              <a:rPr lang="en-US" dirty="0">
                <a:ea typeface="+mj-ea"/>
                <a:cs typeface="+mj-cs"/>
              </a:rPr>
            </a:br>
            <a:r>
              <a:rPr lang="en-US" dirty="0">
                <a:ea typeface="+mj-ea"/>
                <a:cs typeface="+mj-cs"/>
              </a:rPr>
              <a:t>Strengthening the global regime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0556" y="1676400"/>
            <a:ext cx="4098925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Many states unhappy with Nonproliferation Treaty – failed treaty review in 2015, 2020 review postponed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Ongoing challenges controlling sensitive technologies – new tech. such as additive manufacturing makes more difficult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Possible spread of ostensibly civilian enrichment and reprocessing as nuclear energy grows and spreads – steps needed to reduce risks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5044281" y="4517231"/>
            <a:ext cx="2286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i="1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Source: </a:t>
            </a:r>
            <a:r>
              <a:rPr lang="en-US" altLang="en-US" sz="1600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AFP</a:t>
            </a:r>
            <a:endParaRPr lang="en-US" altLang="en-US" sz="1600" i="1" dirty="0">
              <a:solidFill>
                <a:schemeClr val="tx1"/>
              </a:solidFill>
              <a:latin typeface="Tw Cen MT Condensed" charset="0"/>
              <a:ea typeface="Tw Cen MT Condensed" charset="0"/>
              <a:cs typeface="Tw Cen MT Condense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15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562" y="1815058"/>
            <a:ext cx="3988447" cy="270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10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762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Dateline: Global</a:t>
            </a:r>
            <a:br>
              <a:rPr lang="en-US" dirty="0">
                <a:ea typeface="+mj-ea"/>
                <a:cs typeface="+mj-cs"/>
              </a:rPr>
            </a:br>
            <a:r>
              <a:rPr lang="en-US" dirty="0">
                <a:ea typeface="+mj-ea"/>
                <a:cs typeface="+mj-cs"/>
              </a:rPr>
              <a:t>Strengthening the global regime (II)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0556" y="1676400"/>
            <a:ext cx="7527925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Non-nuclear states negotiated nuclear weapons ban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Nuclear-armed states have no interest, but treaty will be fixture of international scene for decades to come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States threatened by powerful neighbors or major powers may still seek nuclear weapons – or “hedging” capability that would allow them to build weapons quickly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Much to do to reduce “demand” for nuclear weapons, especially in Middle East and East Asia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Lack of arms control progress means more political tension in nonproliferation regime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Little near-term prospect for bringing Comprehensive Test Ban Treaty into force or negotiating fissile cutoff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Little near-term prospect of real progress toward Middle East Weapons of Mass Destruction Free Zone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All nuclear powers modernizing their forces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16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80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191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Nuclear weapons: some good news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4356" y="1676400"/>
            <a:ext cx="7908132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Global nuclear weapons stockpiles down ~85%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Only 9 states with nuclear weapons – same as 30 years ago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More states have started nuclear weapons programs and given them up than have nuclear weapons – our efforts to stop programs succeed more often than they fail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&gt;50% of the states that once had potential nuclear bomb material on their soil have eliminated it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Nuclear material around the world far more secure than it was 25 years ago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17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2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624880" y="457200"/>
            <a:ext cx="8316185" cy="990600"/>
          </a:xfrm>
        </p:spPr>
        <p:txBody>
          <a:bodyPr/>
          <a:lstStyle/>
          <a:p>
            <a:r>
              <a:rPr lang="en-US" dirty="0">
                <a:latin typeface="Tw Cen MT Condensed Extra Bold"/>
              </a:rPr>
              <a:t>The importance of presidential judgment</a:t>
            </a:r>
            <a:endParaRPr lang="en-US" sz="4000" dirty="0">
              <a:latin typeface="Tw Cen MT Condensed Extra Bold"/>
              <a:ea typeface="ＭＳ Ｐゴシック" charset="0"/>
              <a:cs typeface="ＭＳ Ｐゴシック" charset="0"/>
            </a:endParaRP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7081" y="1600200"/>
            <a:ext cx="4342606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Cuban Missile Crisis: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Initially, Kennedy’s advisors called for air strikes followed by an invasion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Kennedy pushed back, asking for another option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cs typeface="ＭＳ Ｐゴシック" charset="0"/>
              </a:rPr>
              <a:t>The recommended course might well have led to nuclear war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Kennedy: Key lesson was always to offer the adversary a face-saving way to back down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The world relies on sober judgment by the leaders of nuclear states</a:t>
            </a:r>
            <a:endParaRPr lang="en-US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EE9B65C-A2F4-DE41-A344-01017070889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9861" r="14080"/>
          <a:stretch/>
        </p:blipFill>
        <p:spPr>
          <a:xfrm>
            <a:off x="5297644" y="1784610"/>
            <a:ext cx="3671202" cy="30921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97644" y="4918501"/>
            <a:ext cx="4660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i="1" dirty="0">
                <a:solidFill>
                  <a:schemeClr val="tx1"/>
                </a:solidFill>
                <a:latin typeface="+mn-lt"/>
              </a:rPr>
              <a:t>Source: 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JFK Library</a:t>
            </a:r>
            <a:endParaRPr lang="en-US" sz="1800" i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608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191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ea typeface="+mj-ea"/>
                <a:cs typeface="+mj-cs"/>
              </a:rPr>
              <a:t>Backup slides if needed…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5044281" y="4517231"/>
            <a:ext cx="2286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1600" i="1" dirty="0">
              <a:solidFill>
                <a:schemeClr val="tx1"/>
              </a:solidFill>
              <a:latin typeface="Tw Cen MT Condensed" charset="0"/>
              <a:ea typeface="Tw Cen MT Condensed" charset="0"/>
              <a:cs typeface="Tw Cen MT Condense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19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098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548481" y="457200"/>
            <a:ext cx="8917781" cy="9906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A peril and a promise</a:t>
            </a:r>
            <a:r>
              <a:rPr lang="is-IS" altLang="en-US" dirty="0">
                <a:ea typeface="ＭＳ Ｐゴシック" charset="-128"/>
              </a:rPr>
              <a:t>…</a:t>
            </a:r>
            <a:endParaRPr lang="en-US" altLang="en-US" dirty="0">
              <a:ea typeface="ＭＳ Ｐゴシック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39860A9C-14C9-7748-A46D-FEC55400DA1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2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81" y="1752600"/>
            <a:ext cx="4162425" cy="3121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2281" y="3377028"/>
            <a:ext cx="4495800" cy="299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4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1524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ea typeface="+mj-ea"/>
                <a:cs typeface="+mj-cs"/>
              </a:rPr>
              <a:t>Dateline: Global</a:t>
            </a:r>
            <a:br>
              <a:rPr lang="en-US" sz="3600" dirty="0">
                <a:ea typeface="+mj-ea"/>
                <a:cs typeface="+mj-cs"/>
              </a:rPr>
            </a:br>
            <a:r>
              <a:rPr lang="en-US" sz="3600" dirty="0">
                <a:ea typeface="+mj-ea"/>
                <a:cs typeface="+mj-cs"/>
              </a:rPr>
              <a:t>Chemical and biological threats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0675" y="1676400"/>
            <a:ext cx="8594403" cy="3810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Widespread chemical use by Syria – even after alleged disarmament</a:t>
            </a:r>
          </a:p>
          <a:p>
            <a:pPr lvl="1"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Chemicals not covered by dismantlement (e.g., chlorine)</a:t>
            </a:r>
          </a:p>
          <a:p>
            <a:pPr lvl="1"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Evidence Syria violated pact, kept and used some nerve gas</a:t>
            </a:r>
          </a:p>
          <a:p>
            <a:pPr marL="318770" indent="-318770">
              <a:lnSpc>
                <a:spcPct val="90000"/>
              </a:lnSpc>
            </a:pPr>
            <a:r>
              <a:rPr lang="en-US" altLang="x-none" dirty="0">
                <a:ea typeface="ＭＳ Ｐゴシック" charset="-128"/>
                <a:cs typeface="Calibri"/>
              </a:rPr>
              <a:t>North Korea and Russia apparently used chemical weapons for assassinations—may indicate other stocks</a:t>
            </a:r>
          </a:p>
          <a:p>
            <a:pPr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Terrorists have pursued chemical, biological weapons</a:t>
            </a:r>
          </a:p>
          <a:p>
            <a:pPr lvl="1"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ISIS produced, used its own mustard gas</a:t>
            </a:r>
            <a:endParaRPr lang="en-US" altLang="x-none" dirty="0">
              <a:ea typeface="ＭＳ Ｐゴシック" charset="-128"/>
              <a:cs typeface="Calibri"/>
            </a:endParaRPr>
          </a:p>
          <a:p>
            <a:pPr lvl="1"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Aum Shinrikyo conducted nerve gas attacks in Tokyo subways</a:t>
            </a:r>
          </a:p>
          <a:p>
            <a:pPr lvl="1"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Aum Shinrikyo, al Qaeda pursued anthrax, other biological agents</a:t>
            </a:r>
          </a:p>
          <a:p>
            <a:pPr lvl="1"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New gene editing technology (e.g., CRISPR) could increase risks</a:t>
            </a:r>
          </a:p>
          <a:p>
            <a:pPr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Some state biological weapons programs may persist</a:t>
            </a:r>
          </a:p>
          <a:p>
            <a:pPr>
              <a:lnSpc>
                <a:spcPct val="90000"/>
              </a:lnSpc>
            </a:pPr>
            <a:r>
              <a:rPr lang="en-US" altLang="x-none" dirty="0">
                <a:ea typeface="ＭＳ Ｐゴシック" charset="-128"/>
              </a:rPr>
              <a:t>Deep dual-use dilemmas, verification challenges</a:t>
            </a:r>
          </a:p>
          <a:p>
            <a:pPr lvl="1">
              <a:lnSpc>
                <a:spcPct val="90000"/>
              </a:lnSpc>
            </a:pPr>
            <a:endParaRPr lang="en-US" altLang="x-none" dirty="0">
              <a:latin typeface="Calibri"/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latin typeface="Tw Cen MT" charset="0"/>
                <a:ea typeface="ＭＳ Ｐゴシック" charset="-128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latin typeface="Tw Cen MT" charset="0"/>
                <a:ea typeface="ＭＳ Ｐゴシック" charset="-128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latin typeface="Tw Cen MT" charset="0"/>
                <a:ea typeface="ＭＳ Ｐゴシック" charset="-128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latin typeface="Tw Cen MT" charset="0"/>
                <a:ea typeface="ＭＳ Ｐゴシック" charset="-128"/>
              </a:rPr>
              <a:t/>
            </a:r>
            <a:br>
              <a:rPr lang="en-US" altLang="en-US" dirty="0">
                <a:latin typeface="Tw Cen MT" charset="0"/>
                <a:ea typeface="ＭＳ Ｐゴシック" charset="-128"/>
              </a:rPr>
            </a:br>
            <a:endParaRPr lang="en-US" altLang="en-US" dirty="0">
              <a:latin typeface="Tw Cen MT" charset="0"/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>
                <a:latin typeface="Tw Cen MT" charset="0"/>
                <a:ea typeface="ＭＳ Ｐゴシック" charset="-128"/>
              </a:rPr>
              <a:t/>
            </a:r>
            <a:br>
              <a:rPr lang="en-US" altLang="en-US" dirty="0">
                <a:latin typeface="Tw Cen MT" charset="0"/>
                <a:ea typeface="ＭＳ Ｐゴシック" charset="-128"/>
              </a:rPr>
            </a:br>
            <a:endParaRPr lang="en-US" altLang="en-US" dirty="0">
              <a:latin typeface="Tw Cen MT" charset="0"/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5044281" y="4517231"/>
            <a:ext cx="2286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1600" i="1" dirty="0">
              <a:solidFill>
                <a:schemeClr val="tx1"/>
              </a:solidFill>
              <a:latin typeface="Tw Cen MT Condensed" charset="0"/>
              <a:ea typeface="Tw Cen MT Condensed" charset="0"/>
              <a:cs typeface="Tw Cen MT Condense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20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79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75654" y="196322"/>
            <a:ext cx="8485046" cy="990600"/>
          </a:xfrm>
        </p:spPr>
        <p:txBody>
          <a:bodyPr/>
          <a:lstStyle/>
          <a:p>
            <a:r>
              <a:rPr lang="en-US" sz="3600" dirty="0">
                <a:cs typeface="Tw Cen MT Extra Bold Condensed"/>
              </a:rPr>
              <a:t>Huge, transformational nuclear growth</a:t>
            </a:r>
            <a:br>
              <a:rPr lang="en-US" sz="3600" dirty="0">
                <a:cs typeface="Tw Cen MT Extra Bold Condensed"/>
              </a:rPr>
            </a:br>
            <a:r>
              <a:rPr lang="en-US" sz="3600" dirty="0">
                <a:cs typeface="Tw Cen MT Extra Bold Condensed"/>
              </a:rPr>
              <a:t>needed for substantial climate role</a:t>
            </a:r>
            <a:endParaRPr lang="en-US" sz="3600" dirty="0">
              <a:ea typeface="ＭＳ Ｐゴシック" charset="0"/>
              <a:cs typeface="Tw Cen MT Extra Bold Condensed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EE9B65C-A2F4-DE41-A344-01017070889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4" name="Picture 3" descr="Screen Shot 2016-04-15 at 8.00.4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48" y="4975395"/>
            <a:ext cx="1664535" cy="1409160"/>
          </a:xfrm>
          <a:prstGeom prst="rect">
            <a:avLst/>
          </a:prstGeom>
        </p:spPr>
      </p:pic>
      <p:pic>
        <p:nvPicPr>
          <p:cNvPr id="6" name="Picture 5" descr="Screen Shot 2016-04-15 at 8.00.4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3" y="3550897"/>
            <a:ext cx="1662372" cy="1424499"/>
          </a:xfrm>
          <a:prstGeom prst="rect">
            <a:avLst/>
          </a:prstGeom>
        </p:spPr>
      </p:pic>
      <p:pic>
        <p:nvPicPr>
          <p:cNvPr id="7" name="Picture 6" descr="Screen Shot 2016-04-15 at 8.00.3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3" y="2388683"/>
            <a:ext cx="1767786" cy="1221481"/>
          </a:xfrm>
          <a:prstGeom prst="rect">
            <a:avLst/>
          </a:prstGeom>
        </p:spPr>
      </p:pic>
      <p:pic>
        <p:nvPicPr>
          <p:cNvPr id="11" name="Picture 10" descr="Screen Shot 2016-04-15 at 8.22.49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82" y="1921934"/>
            <a:ext cx="6090332" cy="46347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14425" y="5184977"/>
            <a:ext cx="1017381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60" dirty="0">
                <a:solidFill>
                  <a:srgbClr val="FF0000"/>
                </a:solidFill>
              </a:rPr>
              <a:t>} </a:t>
            </a:r>
          </a:p>
        </p:txBody>
      </p:sp>
      <p:sp>
        <p:nvSpPr>
          <p:cNvPr id="15" name="Rectangular Callout 14"/>
          <p:cNvSpPr/>
          <p:nvPr/>
        </p:nvSpPr>
        <p:spPr>
          <a:xfrm>
            <a:off x="6813573" y="3987800"/>
            <a:ext cx="1023331" cy="1215166"/>
          </a:xfrm>
          <a:prstGeom prst="wedgeRectCallout">
            <a:avLst>
              <a:gd name="adj1" fmla="val -53208"/>
              <a:gd name="adj2" fmla="val 62707"/>
            </a:avLst>
          </a:prstGeom>
          <a:noFill/>
          <a:ln w="16383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0000"/>
                </a:solidFill>
                <a:latin typeface="Arial"/>
                <a:cs typeface="Arial"/>
              </a:rPr>
              <a:t>Carbon displaced by the  IAEA high nuclear growth case</a:t>
            </a:r>
          </a:p>
        </p:txBody>
      </p:sp>
      <p:pic>
        <p:nvPicPr>
          <p:cNvPr id="17" name="Picture 16" descr="Screen Shot 2016-04-15 at 8.43.52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635" y="1618614"/>
            <a:ext cx="1278084" cy="303321"/>
          </a:xfrm>
          <a:prstGeom prst="rect">
            <a:avLst/>
          </a:prstGeom>
        </p:spPr>
      </p:pic>
      <p:pic>
        <p:nvPicPr>
          <p:cNvPr id="20" name="Picture 19" descr="Screen Shot 2016-04-15 at 8.43.38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214" y="1557055"/>
            <a:ext cx="1390349" cy="5142733"/>
          </a:xfrm>
          <a:prstGeom prst="rect">
            <a:avLst/>
          </a:prstGeom>
        </p:spPr>
      </p:pic>
      <p:pic>
        <p:nvPicPr>
          <p:cNvPr id="21" name="Picture 20" descr="Screen Shot 2016-04-15 at 8.43.48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377" y="1626730"/>
            <a:ext cx="1063598" cy="487595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936214" y="6140987"/>
            <a:ext cx="215893" cy="558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504" name="Straight Connector 21503"/>
          <p:cNvCxnSpPr>
            <a:stCxn id="12" idx="1"/>
            <a:endCxn id="12" idx="1"/>
          </p:cNvCxnSpPr>
          <p:nvPr/>
        </p:nvCxnSpPr>
        <p:spPr>
          <a:xfrm>
            <a:off x="6614425" y="5328862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938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624880" y="228600"/>
            <a:ext cx="8316185" cy="990600"/>
          </a:xfrm>
        </p:spPr>
        <p:txBody>
          <a:bodyPr/>
          <a:lstStyle/>
          <a:p>
            <a:r>
              <a:rPr lang="en-US" dirty="0">
                <a:latin typeface="Tw Cen MT Condensed Extra Bold"/>
                <a:ea typeface="ＭＳ Ｐゴシック" charset="0"/>
                <a:cs typeface="ＭＳ Ｐゴシック" charset="0"/>
              </a:rPr>
              <a:t>Particulates may </a:t>
            </a:r>
            <a:r>
              <a:rPr lang="en-US">
                <a:latin typeface="Tw Cen MT Condensed Extra Bold"/>
                <a:ea typeface="ＭＳ Ｐゴシック" charset="0"/>
                <a:cs typeface="ＭＳ Ｐゴシック" charset="0"/>
              </a:rPr>
              <a:t>be even </a:t>
            </a:r>
            <a:r>
              <a:rPr lang="en-US">
                <a:latin typeface="Tw Cen MT Condensed Extra Bold"/>
              </a:rPr>
              <a:t>more</a:t>
            </a:r>
            <a:r>
              <a:rPr lang="en-US">
                <a:latin typeface="Tw Cen MT Condensed Extra Bold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Tw Cen MT Condensed Extra Bold"/>
                <a:ea typeface="ＭＳ Ｐゴシック" charset="0"/>
                <a:cs typeface="ＭＳ Ｐゴシック" charset="0"/>
              </a:rPr>
              <a:t>important </a:t>
            </a:r>
            <a:r>
              <a:rPr lang="en-US" dirty="0">
                <a:latin typeface="Tw Cen MT Condensed Extra Bold"/>
              </a:rPr>
              <a:t>than</a:t>
            </a:r>
            <a:r>
              <a:rPr lang="en-US" dirty="0">
                <a:latin typeface="Tw Cen MT Condensed Extra Bold"/>
                <a:ea typeface="ＭＳ Ｐゴシック" charset="0"/>
                <a:cs typeface="ＭＳ Ｐゴシック" charset="0"/>
              </a:rPr>
              <a:t> climate in driving clean energy</a:t>
            </a:r>
          </a:p>
        </p:txBody>
      </p:sp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1767681" y="5715000"/>
            <a:ext cx="71628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 dirty="0">
                <a:solidFill>
                  <a:schemeClr val="tx1"/>
                </a:solidFill>
                <a:latin typeface="+mn-lt"/>
              </a:rPr>
              <a:t>Smog in Beijing. </a:t>
            </a:r>
            <a:r>
              <a:rPr lang="en-US" sz="1600" i="1" dirty="0">
                <a:solidFill>
                  <a:schemeClr val="tx1"/>
                </a:solidFill>
                <a:latin typeface="+mn-lt"/>
              </a:rPr>
              <a:t>Source: </a:t>
            </a:r>
            <a:r>
              <a:rPr lang="en-US" sz="1600" dirty="0" err="1">
                <a:solidFill>
                  <a:schemeClr val="tx1"/>
                </a:solidFill>
                <a:latin typeface="+mn-lt"/>
              </a:rPr>
              <a:t>inhabitat.com</a:t>
            </a:r>
            <a:endParaRPr lang="en-US" sz="16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6869" name="Rectangle 3"/>
          <p:cNvSpPr txBox="1">
            <a:spLocks noChangeArrowheads="1"/>
          </p:cNvSpPr>
          <p:nvPr/>
        </p:nvSpPr>
        <p:spPr bwMode="auto">
          <a:xfrm>
            <a:off x="548481" y="6172200"/>
            <a:ext cx="7883525" cy="12954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charset="2"/>
              <a:buChar char="q"/>
            </a:pPr>
            <a:r>
              <a:rPr lang="en-US" sz="2200" dirty="0">
                <a:solidFill>
                  <a:schemeClr val="tx1"/>
                </a:solidFill>
                <a:latin typeface="Tw Cen MT Condensed Extra Bold"/>
              </a:rPr>
              <a:t>&gt;3 million deaths/</a:t>
            </a:r>
            <a:r>
              <a:rPr lang="en-US" sz="2200" dirty="0" err="1">
                <a:solidFill>
                  <a:schemeClr val="tx1"/>
                </a:solidFill>
                <a:latin typeface="Tw Cen MT Condensed Extra Bold"/>
              </a:rPr>
              <a:t>yr</a:t>
            </a:r>
            <a:r>
              <a:rPr lang="en-US" sz="2200" dirty="0">
                <a:solidFill>
                  <a:schemeClr val="tx1"/>
                </a:solidFill>
                <a:latin typeface="Tw Cen MT Condensed Extra Bold"/>
              </a:rPr>
              <a:t> globally from fine particulates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EE9B65C-A2F4-DE41-A344-01017070889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681" y="1714500"/>
            <a:ext cx="5181600" cy="387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3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624880" y="152400"/>
            <a:ext cx="8316185" cy="990600"/>
          </a:xfrm>
        </p:spPr>
        <p:txBody>
          <a:bodyPr/>
          <a:lstStyle/>
          <a:p>
            <a:r>
              <a:rPr lang="en-US" sz="4000" dirty="0">
                <a:latin typeface="Tw Cen MT Condensed Extra Bold"/>
                <a:ea typeface="ＭＳ Ｐゴシック" charset="0"/>
                <a:cs typeface="ＭＳ Ｐゴシック" charset="0"/>
              </a:rPr>
              <a:t>Key constraints on large-scale nuclear energy growth – can they be loosened?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6475" y="1676400"/>
            <a:ext cx="7883525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Economics</a:t>
            </a:r>
            <a:endParaRPr lang="en-US" dirty="0">
              <a:cs typeface="ＭＳ Ｐゴシック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/>
              <a:t>Safety risks – real and perceived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Security risks – real and perceived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Nuclear waste management – mostly politics</a:t>
            </a:r>
            <a:endParaRPr lang="en-US" dirty="0">
              <a:latin typeface="Tw Cen MT Condensed Extra Bold"/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/>
              <a:t>Siting and public acceptance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Limited government and industry capacity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Stringent regulation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Proliferation risks – mainly from the nuclear fuel cycle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U supply: Not likely to be a constraint this century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buNone/>
              <a:defRPr/>
            </a:pPr>
            <a:r>
              <a:rPr lang="en-US" i="1" dirty="0"/>
              <a:t>In each area, both new policies and new technologies have the potential to loosen past constraints on growth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EE9B65C-A2F4-DE41-A344-01017070889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277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624880" y="533400"/>
            <a:ext cx="8316185" cy="990600"/>
          </a:xfrm>
        </p:spPr>
        <p:txBody>
          <a:bodyPr/>
          <a:lstStyle/>
          <a:p>
            <a:r>
              <a:rPr lang="en-US" sz="4000" dirty="0">
                <a:latin typeface="Tw Cen MT Condensed Extra Bold"/>
                <a:ea typeface="ＭＳ Ｐゴシック" charset="0"/>
                <a:cs typeface="ＭＳ Ｐゴシック" charset="0"/>
              </a:rPr>
              <a:t>Maintaining U.S. nuclear influence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6475" y="1676400"/>
            <a:ext cx="7883525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U.S. role in the nuclear market is now greatly reduced</a:t>
            </a:r>
            <a:endParaRPr lang="en-US" dirty="0">
              <a:cs typeface="ＭＳ Ｐゴシック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/>
              <a:t>But the United States offers world-leading innovation, and approaches to safety, security, and nonproliferation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Both economic and security benefits to maintaining a significant U.S. position in nuclear markets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Important to U.S. influence over other countries’ nuclear choices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Next president will have to grapple with: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How to avoid losing </a:t>
            </a:r>
            <a:r>
              <a:rPr lang="en-US" dirty="0" err="1"/>
              <a:t>nuclear’s</a:t>
            </a:r>
            <a:r>
              <a:rPr lang="en-US" dirty="0"/>
              <a:t> domestic low-carbon contribution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How to ease the path to commercializing new technologies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How to help U.S. firms compete against state-owned (or assisted) firms from other countries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How best to advance U.S. nuclear safety, security, nonproliferation objectives</a:t>
            </a:r>
            <a:endParaRPr lang="en-US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EE9B65C-A2F4-DE41-A344-01017070889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668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548481" y="457200"/>
            <a:ext cx="8917781" cy="9906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Effect of a single nuclear weapon</a:t>
            </a:r>
          </a:p>
        </p:txBody>
      </p:sp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776288" y="6324600"/>
            <a:ext cx="304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dirty="0">
                <a:solidFill>
                  <a:schemeClr val="tx1"/>
                </a:solidFill>
                <a:latin typeface="+mn-lt"/>
              </a:rPr>
              <a:t>Source: Time-Life</a:t>
            </a:r>
          </a:p>
        </p:txBody>
      </p:sp>
      <p:pic>
        <p:nvPicPr>
          <p:cNvPr id="1843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1577975"/>
            <a:ext cx="7239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39860A9C-14C9-7748-A46D-FEC55400DA1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3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572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ea typeface="+mj-ea"/>
                <a:cs typeface="+mj-cs"/>
              </a:rPr>
              <a:t>Dateline</a:t>
            </a:r>
            <a:r>
              <a:rPr lang="en-US" sz="3600">
                <a:ea typeface="+mj-ea"/>
                <a:cs typeface="+mj-cs"/>
              </a:rPr>
              <a:t>: Russia</a:t>
            </a:r>
            <a:endParaRPr lang="en-US" sz="3600" dirty="0">
              <a:ea typeface="+mj-ea"/>
              <a:cs typeface="+mj-cs"/>
            </a:endParaRP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8156" y="1676400"/>
            <a:ext cx="4344753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Aggressive nuclear modernization, exercises, rhetoric; arms control violations; cyberattacks; disinformation</a:t>
            </a:r>
            <a:r>
              <a:rPr lang="is-IS" altLang="en-US" dirty="0">
                <a:ea typeface="ＭＳ Ｐゴシック" charset="-128"/>
              </a:rPr>
              <a:t>…</a:t>
            </a:r>
            <a:endParaRPr lang="en-US" altLang="en-US" dirty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Heightened U.S.-Russian tensions – Ukraine, elections, NATO expansion, other issues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Potential for conflict, e.g., in Baltics</a:t>
            </a:r>
          </a:p>
          <a:p>
            <a:pPr marL="318770" indent="-318770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Russian forces, command and control vulnerable; arms control in crisis; potential for launch on false alarm or unintended crisis escalation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4739481" y="4724400"/>
            <a:ext cx="1828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i="1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Source: </a:t>
            </a:r>
            <a:r>
              <a:rPr lang="en-US" altLang="en-US" sz="1600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ITAR-TASS</a:t>
            </a:r>
            <a:endParaRPr lang="en-US" altLang="en-US" sz="1600" i="1" dirty="0">
              <a:solidFill>
                <a:schemeClr val="tx1"/>
              </a:solidFill>
              <a:latin typeface="Tw Cen MT Condensed" charset="0"/>
              <a:ea typeface="Tw Cen MT Condensed" charset="0"/>
              <a:cs typeface="Tw Cen MT Condense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4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909" y="1828800"/>
            <a:ext cx="4249973" cy="286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3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572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ea typeface="+mj-ea"/>
                <a:cs typeface="+mj-cs"/>
              </a:rPr>
              <a:t>Dateline</a:t>
            </a:r>
            <a:r>
              <a:rPr lang="en-US" sz="3600">
                <a:ea typeface="+mj-ea"/>
                <a:cs typeface="+mj-cs"/>
              </a:rPr>
              <a:t>: Russia</a:t>
            </a:r>
            <a:endParaRPr lang="en-US" sz="3600" dirty="0">
              <a:ea typeface="+mj-ea"/>
              <a:cs typeface="+mj-cs"/>
            </a:endParaRP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8156" y="1676400"/>
            <a:ext cx="4098925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Nuclear arms control potentially collapsing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INF Treaty is over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New START expires early 2021, unless extended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No talks on new agreement underway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Formal talks almost frozen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Limited “strategic stability” talks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Limited trade largely frozen by sanctions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Very little mil-mil, legislator-legislator, scientist-to-scientist contact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4782635" y="4545094"/>
            <a:ext cx="39192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dirty="0" err="1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Sarmat</a:t>
            </a:r>
            <a:r>
              <a:rPr lang="en-US" altLang="en-US" sz="1600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 ICBM. </a:t>
            </a:r>
            <a:r>
              <a:rPr lang="en-US" altLang="en-US" sz="1600" i="1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Source: </a:t>
            </a:r>
            <a:r>
              <a:rPr lang="en-US" altLang="en-US" sz="1600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Natalia </a:t>
            </a:r>
            <a:r>
              <a:rPr lang="en-US" altLang="en-US" sz="1600" dirty="0" err="1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Kolesnikova</a:t>
            </a:r>
            <a:r>
              <a:rPr lang="en-US" altLang="en-US" sz="1600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/AFP/Getty</a:t>
            </a:r>
            <a:endParaRPr lang="en-US" altLang="en-US" sz="1600" i="1" dirty="0">
              <a:solidFill>
                <a:schemeClr val="tx1"/>
              </a:solidFill>
              <a:latin typeface="Tw Cen MT Condensed" charset="0"/>
              <a:ea typeface="Tw Cen MT Condensed" charset="0"/>
              <a:cs typeface="Tw Cen MT Condense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5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4E4480-AF9B-AE44-B4E8-DAD0BD8D8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681" y="1688432"/>
            <a:ext cx="4282282" cy="285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50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57200"/>
            <a:ext cx="7927975" cy="11049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Dateline: China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0675" y="1676400"/>
            <a:ext cx="4098925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Much smaller nuclear force, but major modernization underway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 U.S.-China tensions – trade, IPR theft, South and East China seas, cyber, other issues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No arms control, verification, dialogue on strategic issues in place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China (and Russia) concerned over U.S. missile defenses, conventional strike capabilities, nuclear modernization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4640262" y="4806851"/>
            <a:ext cx="1828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i="1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Source: </a:t>
            </a:r>
            <a:r>
              <a:rPr lang="en-US" altLang="en-US" sz="1600" dirty="0">
                <a:solidFill>
                  <a:schemeClr val="tx1"/>
                </a:solidFill>
                <a:latin typeface="Tw Cen MT Condensed" charset="0"/>
                <a:ea typeface="Tw Cen MT Condensed" charset="0"/>
                <a:cs typeface="Tw Cen MT Condensed" charset="0"/>
              </a:rPr>
              <a:t>ITAR-TASS</a:t>
            </a:r>
            <a:endParaRPr lang="en-US" altLang="en-US" sz="1600" i="1" dirty="0">
              <a:solidFill>
                <a:schemeClr val="tx1"/>
              </a:solidFill>
              <a:latin typeface="Tw Cen MT Condensed" charset="0"/>
              <a:ea typeface="Tw Cen MT Condensed" charset="0"/>
              <a:cs typeface="Tw Cen MT Condensed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lnSpc>
                <a:spcPct val="80000"/>
              </a:lnSpc>
            </a:pPr>
            <a:fld id="{44D87D99-F948-7D48-AA78-9B9D39E88FB0}" type="slidenum">
              <a:rPr lang="en-US" altLang="en-US" sz="1200">
                <a:solidFill>
                  <a:srgbClr val="FFFFFF"/>
                </a:solidFill>
                <a:latin typeface="Tw Cen MT" charset="0"/>
              </a:rPr>
              <a:pPr>
                <a:lnSpc>
                  <a:spcPct val="80000"/>
                </a:lnSpc>
              </a:pPr>
              <a:t>6</a:t>
            </a:fld>
            <a:endParaRPr lang="en-US" altLang="en-US" sz="1200">
              <a:solidFill>
                <a:srgbClr val="FFFFFF"/>
              </a:solidFill>
              <a:latin typeface="Tw Cen MT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481" y="1752600"/>
            <a:ext cx="395270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533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609B9A4-B33C-9A4D-B12E-475EB4DA68EA}" type="slidenum">
              <a:rPr lang="en-US"/>
              <a:pPr/>
              <a:t>7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24880" y="457200"/>
            <a:ext cx="8316185" cy="990600"/>
          </a:xfrm>
        </p:spPr>
        <p:txBody>
          <a:bodyPr/>
          <a:lstStyle/>
          <a:p>
            <a:r>
              <a:rPr lang="en-US" dirty="0"/>
              <a:t>Dateline: North Korea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880" y="1600200"/>
            <a:ext cx="4800401" cy="4495800"/>
          </a:xfrm>
        </p:spPr>
        <p:txBody>
          <a:bodyPr/>
          <a:lstStyle/>
          <a:p>
            <a:pPr marL="318770" indent="-318770"/>
            <a:r>
              <a:rPr lang="en-US" dirty="0"/>
              <a:t>Unpredictable dictator armed with ~25-60 nuclear weapons, ballistic missiles</a:t>
            </a:r>
          </a:p>
          <a:p>
            <a:pPr lvl="1"/>
            <a:r>
              <a:rPr lang="en-US" dirty="0"/>
              <a:t>Has threatened to rain “nuclear fire” on ROK, Japan, United States</a:t>
            </a:r>
          </a:p>
          <a:p>
            <a:pPr marL="318770" indent="-318770"/>
            <a:r>
              <a:rPr lang="en-US" dirty="0"/>
              <a:t>No nuclear or ICBM testing, but HEU, Pu production unabated</a:t>
            </a:r>
          </a:p>
          <a:p>
            <a:pPr marL="318770" indent="-318770"/>
            <a:r>
              <a:rPr lang="en-US" dirty="0"/>
              <a:t>History of provocations against ROK – could lead to conflict</a:t>
            </a:r>
          </a:p>
          <a:p>
            <a:pPr marL="318770" indent="-318770"/>
            <a:r>
              <a:rPr lang="en-US" dirty="0"/>
              <a:t>Agreements, sanctions, threats have all failed </a:t>
            </a:r>
          </a:p>
          <a:p>
            <a:pPr marL="318770" indent="-318770"/>
            <a:r>
              <a:rPr lang="en-US" dirty="0"/>
              <a:t>No clear prospects for “denuclearization”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0400" t="10799" r="20576" b="-6946"/>
          <a:stretch/>
        </p:blipFill>
        <p:spPr>
          <a:xfrm>
            <a:off x="5653881" y="1790907"/>
            <a:ext cx="3428841" cy="44574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77681" y="5911334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n-lt"/>
                <a:ea typeface="Tw Cen MT Condensed Extra Bold" charset="0"/>
                <a:cs typeface="Tw Cen MT Condensed Extra Bold" charset="0"/>
              </a:rPr>
              <a:t>Source: KCNA</a:t>
            </a:r>
          </a:p>
        </p:txBody>
      </p:sp>
    </p:spTree>
    <p:extLst>
      <p:ext uri="{BB962C8B-B14F-4D97-AF65-F5344CB8AC3E}">
        <p14:creationId xmlns:p14="http://schemas.microsoft.com/office/powerpoint/2010/main" val="2666492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609B9A4-B33C-9A4D-B12E-475EB4DA68EA}" type="slidenum">
              <a:rPr lang="en-US"/>
              <a:pPr/>
              <a:t>8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24880" y="457200"/>
            <a:ext cx="8316185" cy="990600"/>
          </a:xfrm>
        </p:spPr>
        <p:txBody>
          <a:bodyPr/>
          <a:lstStyle/>
          <a:p>
            <a:r>
              <a:rPr lang="en-US" dirty="0"/>
              <a:t>Dateline: North Korea (II)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880" y="1600200"/>
            <a:ext cx="7696001" cy="4495800"/>
          </a:xfrm>
        </p:spPr>
        <p:txBody>
          <a:bodyPr/>
          <a:lstStyle/>
          <a:p>
            <a:r>
              <a:rPr lang="en-US" dirty="0"/>
              <a:t>Key dangers</a:t>
            </a:r>
          </a:p>
          <a:p>
            <a:pPr lvl="1"/>
            <a:r>
              <a:rPr lang="en-US" dirty="0"/>
              <a:t>Nuclear use – e.g., DPRK might use in conflict, under “use them or lose them” pressure or to scare off its enemies</a:t>
            </a:r>
          </a:p>
          <a:p>
            <a:pPr lvl="1"/>
            <a:r>
              <a:rPr lang="en-US" dirty="0"/>
              <a:t>Nuclear transfer -- to other states (e.g., al </a:t>
            </a:r>
            <a:r>
              <a:rPr lang="en-US" dirty="0" err="1"/>
              <a:t>Kibar</a:t>
            </a:r>
            <a:r>
              <a:rPr lang="en-US" dirty="0"/>
              <a:t> reactor in Syria), less likely to terrorist groups</a:t>
            </a:r>
          </a:p>
          <a:p>
            <a:pPr lvl="1"/>
            <a:r>
              <a:rPr lang="en-US" dirty="0"/>
              <a:t>Pressures on others in region to match DPRK capability</a:t>
            </a:r>
          </a:p>
          <a:p>
            <a:pPr lvl="1"/>
            <a:r>
              <a:rPr lang="en-US" dirty="0"/>
              <a:t>“Loose nukes” if regime collapses</a:t>
            </a:r>
          </a:p>
          <a:p>
            <a:r>
              <a:rPr lang="en-US" dirty="0"/>
              <a:t>Options</a:t>
            </a:r>
          </a:p>
          <a:p>
            <a:pPr lvl="1"/>
            <a:r>
              <a:rPr lang="en-US" dirty="0"/>
              <a:t>Squeeze until DPRK collapses or capitulates (How feasible?)</a:t>
            </a:r>
          </a:p>
          <a:p>
            <a:pPr lvl="1"/>
            <a:r>
              <a:rPr lang="en-US" dirty="0"/>
              <a:t>Seek to negotiate at least an interim freeze and no-transfer pact (What price? What risk reduction?)</a:t>
            </a:r>
          </a:p>
          <a:p>
            <a:pPr lvl="1"/>
            <a:r>
              <a:rPr lang="en-US" dirty="0"/>
              <a:t>Military action (What risks?  What could realistically be struck?)</a:t>
            </a:r>
          </a:p>
          <a:p>
            <a:pPr lvl="1"/>
            <a:r>
              <a:rPr lang="en-US" dirty="0"/>
              <a:t>Do nothing (What risks?)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283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609B9A4-B33C-9A4D-B12E-475EB4DA68EA}" type="slidenum">
              <a:rPr lang="en-US"/>
              <a:pPr/>
              <a:t>9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24880" y="457200"/>
            <a:ext cx="8316185" cy="990600"/>
          </a:xfrm>
        </p:spPr>
        <p:txBody>
          <a:bodyPr/>
          <a:lstStyle/>
          <a:p>
            <a:r>
              <a:rPr lang="en-US" dirty="0"/>
              <a:t>Dateline: Iran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880" y="1600200"/>
            <a:ext cx="4800401" cy="4495800"/>
          </a:xfrm>
        </p:spPr>
        <p:txBody>
          <a:bodyPr/>
          <a:lstStyle/>
          <a:p>
            <a:pPr marL="318770" indent="-318770"/>
            <a:r>
              <a:rPr lang="en-US" dirty="0"/>
              <a:t>Nuclear agreement reduced risk (if all sides complied)</a:t>
            </a:r>
          </a:p>
          <a:p>
            <a:pPr marL="318770" indent="-318770"/>
            <a:r>
              <a:rPr lang="en-US" dirty="0"/>
              <a:t>But key restraints would have ended 8, 10, or 15 years later</a:t>
            </a:r>
          </a:p>
          <a:p>
            <a:r>
              <a:rPr lang="en-US" dirty="0"/>
              <a:t>Iran continues to support terrorist groups, undermine countries in the region, threaten Israel, test longer-range ballistic missiles – and has never given an honest declaration of its past nuclear weapons efforts</a:t>
            </a:r>
          </a:p>
          <a:p>
            <a:pPr marL="318770" indent="-318770"/>
            <a:r>
              <a:rPr lang="en-US" dirty="0"/>
              <a:t>Where are we headed after U.S. withdrawal?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53881" y="5193058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+mn-lt"/>
                <a:ea typeface="Tw Cen MT Condensed Extra Bold" charset="0"/>
                <a:cs typeface="Tw Cen MT Condensed Extra Bold" charset="0"/>
              </a:rPr>
              <a:t>Source: </a:t>
            </a:r>
            <a:r>
              <a:rPr lang="en-US" sz="1800" dirty="0" err="1">
                <a:latin typeface="+mn-lt"/>
                <a:ea typeface="Tw Cen MT Condensed Extra Bold" charset="0"/>
                <a:cs typeface="Tw Cen MT Condensed Extra Bold" charset="0"/>
              </a:rPr>
              <a:t>khamenei.ir</a:t>
            </a:r>
            <a:endParaRPr lang="en-US" sz="1800" dirty="0">
              <a:latin typeface="+mn-lt"/>
              <a:ea typeface="Tw Cen MT Condensed Extra Bold" charset="0"/>
              <a:cs typeface="Tw Cen MT Condensed Extra Bold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1374" r="4897"/>
          <a:stretch/>
        </p:blipFill>
        <p:spPr>
          <a:xfrm>
            <a:off x="5730081" y="1752600"/>
            <a:ext cx="3291999" cy="344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44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nn-ppt-template-2012">
  <a:themeElements>
    <a:clrScheme name="Custom 6">
      <a:dk1>
        <a:sysClr val="windowText" lastClr="000000"/>
      </a:dk1>
      <a:lt1>
        <a:sysClr val="window" lastClr="FFFFFF"/>
      </a:lt1>
      <a:dk2>
        <a:srgbClr val="000000"/>
      </a:dk2>
      <a:lt2>
        <a:srgbClr val="C9C2D1"/>
      </a:lt2>
      <a:accent1>
        <a:srgbClr val="8C2633"/>
      </a:accent1>
      <a:accent2>
        <a:srgbClr val="A4A3A8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ustom 1">
      <a:majorFont>
        <a:latin typeface="Tw Cen MT Condensed Extra Bold"/>
        <a:ea typeface=""/>
        <a:cs typeface=""/>
      </a:majorFont>
      <a:minorFont>
        <a:latin typeface="Tw Cen MT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6">
    <a:dk1>
      <a:sysClr val="windowText" lastClr="000000"/>
    </a:dk1>
    <a:lt1>
      <a:sysClr val="window" lastClr="FFFFFF"/>
    </a:lt1>
    <a:dk2>
      <a:srgbClr val="000000"/>
    </a:dk2>
    <a:lt2>
      <a:srgbClr val="C9C2D1"/>
    </a:lt2>
    <a:accent1>
      <a:srgbClr val="8C2633"/>
    </a:accent1>
    <a:accent2>
      <a:srgbClr val="A4A3A8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bunn-ppt-template-2012.potx</Template>
  <TotalTime>28763</TotalTime>
  <Words>1750</Words>
  <Application>Microsoft Office PowerPoint</Application>
  <PresentationFormat>Custom</PresentationFormat>
  <Paragraphs>221</Paragraphs>
  <Slides>24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ＭＳ Ｐゴシック</vt:lpstr>
      <vt:lpstr>ＭＳ Ｐゴシック</vt:lpstr>
      <vt:lpstr>Arial</vt:lpstr>
      <vt:lpstr>Arial Rounded MT Bold</vt:lpstr>
      <vt:lpstr>Calibri</vt:lpstr>
      <vt:lpstr>Monotype Sorts</vt:lpstr>
      <vt:lpstr>Times New Roman</vt:lpstr>
      <vt:lpstr>Tw Cen MT</vt:lpstr>
      <vt:lpstr>Tw Cen MT Condensed</vt:lpstr>
      <vt:lpstr>Tw Cen MT Condensed Extra Bold</vt:lpstr>
      <vt:lpstr>Tw Cen MT Extra Bold Condensed</vt:lpstr>
      <vt:lpstr>Wingdings</vt:lpstr>
      <vt:lpstr>bunn-ppt-template-2012</vt:lpstr>
      <vt:lpstr>Confronting today’s nuclear challenges</vt:lpstr>
      <vt:lpstr>A peril and a promise…</vt:lpstr>
      <vt:lpstr>Effect of a single nuclear weapon</vt:lpstr>
      <vt:lpstr>Dateline: Russia</vt:lpstr>
      <vt:lpstr>Dateline: Russia</vt:lpstr>
      <vt:lpstr>Dateline: China</vt:lpstr>
      <vt:lpstr>Dateline: North Korea</vt:lpstr>
      <vt:lpstr>Dateline: North Korea (II)</vt:lpstr>
      <vt:lpstr>Dateline: Iran</vt:lpstr>
      <vt:lpstr>Dateline: Iran (II)</vt:lpstr>
      <vt:lpstr>Dateline: South Asia</vt:lpstr>
      <vt:lpstr>Dateline: Unknown Nuclear and Radiological Terrorism</vt:lpstr>
      <vt:lpstr>Dateline: Unknown Nuclear and Radiological Terrorism (II)</vt:lpstr>
      <vt:lpstr>Dateline: United States Strategic modernization</vt:lpstr>
      <vt:lpstr>Dateline: Global Strengthening the global regime</vt:lpstr>
      <vt:lpstr>Dateline: Global Strengthening the global regime (II)</vt:lpstr>
      <vt:lpstr>Nuclear weapons: some good news</vt:lpstr>
      <vt:lpstr>The importance of presidential judgment</vt:lpstr>
      <vt:lpstr>Backup slides if needed…</vt:lpstr>
      <vt:lpstr>Dateline: Global Chemical and biological threats</vt:lpstr>
      <vt:lpstr>Huge, transformational nuclear growth needed for substantial climate role</vt:lpstr>
      <vt:lpstr>Particulates may be even more important than climate in driving clean energy</vt:lpstr>
      <vt:lpstr>Key constraints on large-scale nuclear energy growth – can they be loosened?</vt:lpstr>
      <vt:lpstr>Maintaining U.S. nuclear influence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Weapons and Nuclear Power in East Asia</dc:title>
  <dc:creator>Matthew Bunn</dc:creator>
  <cp:lastModifiedBy>Ghoreishi, Minoo</cp:lastModifiedBy>
  <cp:revision>327</cp:revision>
  <cp:lastPrinted>1999-08-27T17:22:14Z</cp:lastPrinted>
  <dcterms:created xsi:type="dcterms:W3CDTF">2011-05-10T14:04:50Z</dcterms:created>
  <dcterms:modified xsi:type="dcterms:W3CDTF">2020-05-20T20:19:26Z</dcterms:modified>
</cp:coreProperties>
</file>